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488" r:id="rId2"/>
    <p:sldId id="493" r:id="rId3"/>
    <p:sldId id="444" r:id="rId4"/>
    <p:sldId id="446" r:id="rId5"/>
    <p:sldId id="448" r:id="rId6"/>
    <p:sldId id="443" r:id="rId7"/>
    <p:sldId id="453" r:id="rId8"/>
    <p:sldId id="485" r:id="rId9"/>
    <p:sldId id="463" r:id="rId10"/>
    <p:sldId id="487" r:id="rId11"/>
    <p:sldId id="486" r:id="rId1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9" autoAdjust="0"/>
    <p:restoredTop sz="81635"/>
  </p:normalViewPr>
  <p:slideViewPr>
    <p:cSldViewPr>
      <p:cViewPr varScale="1">
        <p:scale>
          <a:sx n="150" d="100"/>
          <a:sy n="150" d="100"/>
        </p:scale>
        <p:origin x="1424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1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Release tags: git tag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dirty="0" err="1"/>
              <a:t>Number</a:t>
            </a:r>
            <a:r>
              <a:rPr lang="cs-CZ" baseline="0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contributors</a:t>
            </a:r>
            <a:r>
              <a:rPr lang="cs-CZ" baseline="0" dirty="0"/>
              <a:t>: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git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log --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format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='%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aN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' | sort -u -k2;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then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count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and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remove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people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with</a:t>
            </a:r>
            <a:r>
              <a:rPr lang="cs-CZ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multiple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cs-CZ" sz="120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appearances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(Dave </a:t>
            </a:r>
            <a:r>
              <a:rPr lang="cs-CZ" sz="120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Chen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, David T. </a:t>
            </a:r>
            <a:r>
              <a:rPr lang="cs-CZ" sz="1200" kern="1200" baseline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Chen</a:t>
            </a:r>
            <a:r>
              <a:rPr lang="is-IS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…</a:t>
            </a:r>
            <a:r>
              <a:rPr lang="cs-CZ" sz="1200" kern="1200" baseline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)</a:t>
            </a:r>
            <a:endParaRPr lang="cs-CZ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Number of commits in repo: git rev-list --all --count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</a:t>
            </a:r>
            <a:r>
              <a:rPr lang="fr" dirty="0" err="1"/>
              <a:t>ines</a:t>
            </a:r>
            <a:r>
              <a:rPr lang="fr" dirty="0"/>
              <a:t> in </a:t>
            </a:r>
            <a:r>
              <a:rPr lang="fr" dirty="0" err="1"/>
              <a:t>repository</a:t>
            </a:r>
            <a:r>
              <a:rPr lang="fr" dirty="0"/>
              <a:t>: git </a:t>
            </a:r>
            <a:r>
              <a:rPr lang="fr" dirty="0" err="1"/>
              <a:t>ls</a:t>
            </a:r>
            <a:r>
              <a:rPr lang="fr" dirty="0"/>
              <a:t>-files | </a:t>
            </a:r>
            <a:r>
              <a:rPr lang="fr" dirty="0" err="1"/>
              <a:t>xargs</a:t>
            </a:r>
            <a:r>
              <a:rPr lang="fr" dirty="0"/>
              <a:t> </a:t>
            </a:r>
            <a:r>
              <a:rPr lang="fr" dirty="0" err="1"/>
              <a:t>wc</a:t>
            </a:r>
            <a:r>
              <a:rPr lang="fr" dirty="0"/>
              <a:t> -l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12/19/18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12/19/18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12/19/18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12/19/18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12/19/18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12/19/18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7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278-017-0037-8" TargetMode="External"/><Relationship Id="rId2" Type="http://schemas.openxmlformats.org/officeDocument/2006/relationships/hyperlink" Target="https://doi.org/10.18637/jss.v086.i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3389/fninf.2013.00045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SimpleITK/SimpleIT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4008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Historical Overview (SPIE Medical Imaging 2019)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19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A7A6-C21E-4445-AECC-762048FF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to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B736-AF44-2F4D-A2E6-6890065C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7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Cite us:</a:t>
            </a:r>
          </a:p>
          <a:p>
            <a:r>
              <a:rPr lang="en-US" sz="1400" dirty="0" err="1"/>
              <a:t>Beare</a:t>
            </a:r>
            <a:r>
              <a:rPr lang="en-US" sz="1400" dirty="0"/>
              <a:t>, B. C. </a:t>
            </a:r>
            <a:r>
              <a:rPr lang="en-US" sz="1400" dirty="0" err="1"/>
              <a:t>Lowekamp</a:t>
            </a:r>
            <a:r>
              <a:rPr lang="en-US" sz="1400" dirty="0"/>
              <a:t>, Z. Yaniv, “Image Segmentation, Registration and Characterization in R with </a:t>
            </a:r>
            <a:r>
              <a:rPr lang="en-US" sz="1400" dirty="0" err="1"/>
              <a:t>SimpleITK</a:t>
            </a:r>
            <a:r>
              <a:rPr lang="en-US" sz="1400" dirty="0"/>
              <a:t>”, </a:t>
            </a:r>
            <a:r>
              <a:rPr lang="en-US" sz="1400" i="1" dirty="0"/>
              <a:t>J Stat </a:t>
            </a:r>
            <a:r>
              <a:rPr lang="en-US" sz="1400" i="1" dirty="0" err="1"/>
              <a:t>Softw</a:t>
            </a:r>
            <a:r>
              <a:rPr lang="en-US" sz="1400" dirty="0"/>
              <a:t>, 86(8), </a:t>
            </a:r>
            <a:r>
              <a:rPr lang="en-US" sz="1400" dirty="0">
                <a:hlinkClick r:id="rId2"/>
              </a:rPr>
              <a:t>https://doi.org/10.18637/jss.v086.i08</a:t>
            </a:r>
            <a:r>
              <a:rPr lang="en-US" sz="1400" dirty="0"/>
              <a:t>, 2018.</a:t>
            </a:r>
          </a:p>
          <a:p>
            <a:endParaRPr lang="en-US" sz="800" dirty="0"/>
          </a:p>
          <a:p>
            <a:r>
              <a:rPr lang="en-US" sz="1400" dirty="0"/>
              <a:t>Z. </a:t>
            </a:r>
            <a:r>
              <a:rPr lang="en-US" sz="1400" dirty="0" err="1"/>
              <a:t>Yaniv</a:t>
            </a:r>
            <a:r>
              <a:rPr lang="en-US" sz="1400" dirty="0"/>
              <a:t>, B. C. Lowekamp, H. J. Johnson, R. </a:t>
            </a:r>
            <a:r>
              <a:rPr lang="en-US" sz="1400" dirty="0" err="1"/>
              <a:t>Beare</a:t>
            </a:r>
            <a:r>
              <a:rPr lang="en-US" sz="1400" dirty="0"/>
              <a:t>, "</a:t>
            </a:r>
            <a:r>
              <a:rPr lang="en-US" sz="1400" dirty="0" err="1"/>
              <a:t>SimpleITK</a:t>
            </a:r>
            <a:r>
              <a:rPr lang="en-US" sz="1400" dirty="0"/>
              <a:t> Image-Analysis Notebooks: a Collaborative Environment for Education and Reproducible Research", </a:t>
            </a:r>
            <a:r>
              <a:rPr lang="en-US" sz="1400" i="1" dirty="0"/>
              <a:t>J Digit Imaging.</a:t>
            </a:r>
            <a:r>
              <a:rPr lang="en-US" sz="1400" dirty="0"/>
              <a:t>, </a:t>
            </a:r>
            <a:r>
              <a:rPr lang="en-US" sz="1400" dirty="0">
                <a:hlinkClick r:id="rId3"/>
              </a:rPr>
              <a:t>https://doi.org/10.1007/s10278-017-0037-8</a:t>
            </a:r>
            <a:r>
              <a:rPr lang="en-US" sz="1400" dirty="0"/>
              <a:t>, 31(3): 290-303, 2018.</a:t>
            </a:r>
          </a:p>
          <a:p>
            <a:endParaRPr lang="en-US" sz="800" dirty="0"/>
          </a:p>
          <a:p>
            <a:r>
              <a:rPr lang="en-US" sz="1400" dirty="0"/>
              <a:t>B. C. </a:t>
            </a:r>
            <a:r>
              <a:rPr lang="en-US" sz="1400" dirty="0" err="1"/>
              <a:t>Lowekamp</a:t>
            </a:r>
            <a:r>
              <a:rPr lang="en-US" sz="1400" dirty="0"/>
              <a:t>, D. T. Chen, L. Ibáñez, D. </a:t>
            </a:r>
            <a:r>
              <a:rPr lang="en-US" sz="1400" dirty="0" err="1"/>
              <a:t>Blezek</a:t>
            </a:r>
            <a:r>
              <a:rPr lang="en-US" sz="1400" dirty="0"/>
              <a:t>, "The Design of </a:t>
            </a:r>
            <a:r>
              <a:rPr lang="en-US" sz="1400" dirty="0" err="1"/>
              <a:t>SimpleITK</a:t>
            </a:r>
            <a:r>
              <a:rPr lang="en-US" sz="1400" dirty="0"/>
              <a:t>", </a:t>
            </a:r>
            <a:r>
              <a:rPr lang="en-US" sz="1400" i="1" dirty="0"/>
              <a:t>Front. </a:t>
            </a:r>
            <a:r>
              <a:rPr lang="en-US" sz="1400" i="1" dirty="0" err="1"/>
              <a:t>Neuroinform</a:t>
            </a:r>
            <a:r>
              <a:rPr lang="en-US" sz="1400" i="1" dirty="0"/>
              <a:t>.</a:t>
            </a:r>
            <a:r>
              <a:rPr lang="en-US" sz="1400" dirty="0"/>
              <a:t>, 7:45. </a:t>
            </a:r>
            <a:r>
              <a:rPr lang="en-US" sz="1400" dirty="0">
                <a:hlinkClick r:id="rId4"/>
              </a:rPr>
              <a:t>https://doi.org/10.3389/fninf.2013.00045</a:t>
            </a:r>
            <a:r>
              <a:rPr lang="en-US" sz="1400" dirty="0"/>
              <a:t>, 2013.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Star us on GitHub</a:t>
            </a:r>
            <a:r>
              <a:rPr lang="en-US" dirty="0"/>
              <a:t>:</a:t>
            </a:r>
          </a:p>
          <a:p>
            <a:pPr marL="300038" lvl="1" indent="0">
              <a:buNone/>
            </a:pPr>
            <a:r>
              <a:rPr lang="en-US" sz="1600" dirty="0"/>
              <a:t>Main repository – </a:t>
            </a:r>
            <a:br>
              <a:rPr lang="en-US" dirty="0"/>
            </a:br>
            <a:r>
              <a:rPr lang="en-US" dirty="0"/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SimpleITK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38" lvl="1" indent="0">
              <a:buNone/>
            </a:pPr>
            <a:r>
              <a:rPr lang="en-US" sz="1600" dirty="0"/>
              <a:t>Notebook repository –   </a:t>
            </a:r>
            <a:br>
              <a:rPr lang="en-US" dirty="0"/>
            </a:br>
            <a:r>
              <a:rPr lang="en-US" dirty="0"/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InsightSoftwareConsortium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-Notebooks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5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 err="1"/>
              <a:t>SimpleITK</a:t>
            </a:r>
            <a:r>
              <a:rPr lang="en-US" sz="3200" dirty="0"/>
              <a:t> Historical Overview:</a:t>
            </a:r>
            <a:br>
              <a:rPr lang="en-US" sz="3200" dirty="0"/>
            </a:br>
            <a:r>
              <a:rPr lang="en-US" sz="3200" dirty="0"/>
              <a:t>Standing on the Shoulders of Giants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 , 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1,3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Bradley C.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Lowekamp</a:t>
            </a: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TAJ Technologies Inc.</a:t>
            </a:r>
            <a:endParaRPr lang="en-US" sz="8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MSC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8" name="Picture 7" descr="nl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58" y="3854406"/>
            <a:ext cx="1763592" cy="12890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08" y="4159950"/>
            <a:ext cx="685800" cy="678008"/>
          </a:xfrm>
          <a:prstGeom prst="rect">
            <a:avLst/>
          </a:prstGeom>
        </p:spPr>
      </p:pic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766" y="4145510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4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</a:t>
            </a:r>
            <a:r>
              <a:rPr lang="en-US" sz="3200" dirty="0" err="1"/>
              <a:t>SimpleITK</a:t>
            </a:r>
            <a:r>
              <a:rPr lang="en-US" sz="3200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23950"/>
            <a:ext cx="84582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simplified multi-language interface to the National Library of Medicine’s Insight Segmentation and Registration Toolkit (ITK).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Available in:</a:t>
            </a:r>
          </a:p>
          <a:p>
            <a:pPr marL="0" indent="0">
              <a:buNone/>
            </a:pPr>
            <a:r>
              <a:rPr lang="en-US" dirty="0"/>
              <a:t>C++, Python, R, Java, C#, </a:t>
            </a:r>
            <a:r>
              <a:rPr lang="en-US" dirty="0" err="1"/>
              <a:t>Lua</a:t>
            </a:r>
            <a:r>
              <a:rPr lang="en-US" dirty="0"/>
              <a:t>, Ruby, TCL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8950" y="3790950"/>
            <a:ext cx="6394699" cy="600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300" dirty="0">
                <a:hlinkClick r:id="rId2"/>
              </a:rPr>
              <a:t>github.com/</a:t>
            </a:r>
            <a:r>
              <a:rPr lang="en-US" sz="3300" dirty="0" err="1">
                <a:hlinkClick r:id="rId2"/>
              </a:rPr>
              <a:t>SimpleITK</a:t>
            </a:r>
            <a:r>
              <a:rPr lang="en-US" sz="3300" dirty="0">
                <a:hlinkClick r:id="rId2"/>
              </a:rPr>
              <a:t>/</a:t>
            </a:r>
            <a:r>
              <a:rPr lang="en-US" sz="3300" dirty="0" err="1">
                <a:hlinkClick r:id="rId2"/>
              </a:rPr>
              <a:t>SimpleITK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41391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 the Beginning There Was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23" y="4832434"/>
            <a:ext cx="811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“The Visible Human Male: A Technical Report", V. Spitzer et al., J. Am. Med. Inform. Assoc.,3(2), pp. 118-130, 1996.</a:t>
            </a:r>
            <a:endParaRPr lang="en-US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The Visible Humans">
            <a:extLst>
              <a:ext uri="{FF2B5EF4-FFF2-40B4-BE49-F238E27FC236}">
                <a16:creationId xmlns:a16="http://schemas.microsoft.com/office/drawing/2014/main" id="{12C65861-A97B-C348-8636-0E00472B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11" y="1038722"/>
            <a:ext cx="2444389" cy="375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4C01D7-DFA4-E047-8877-8ED51644F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2445492"/>
            <a:ext cx="3061142" cy="2268944"/>
          </a:xfrm>
          <a:prstGeom prst="rect">
            <a:avLst/>
          </a:prstGeom>
        </p:spPr>
      </p:pic>
      <p:pic>
        <p:nvPicPr>
          <p:cNvPr id="10" name="Picture 8" descr="https://www.nlm.nih.gov/research/visible/image/mri/m_vm1125.t1.png">
            <a:extLst>
              <a:ext uri="{FF2B5EF4-FFF2-40B4-BE49-F238E27FC236}">
                <a16:creationId xmlns:a16="http://schemas.microsoft.com/office/drawing/2014/main" id="{544D7554-490C-FF4A-931E-98DBFBD7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043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www.nlm.nih.gov/research/visible/image/ct/c_vm1125.fre.png">
            <a:extLst>
              <a:ext uri="{FF2B5EF4-FFF2-40B4-BE49-F238E27FC236}">
                <a16:creationId xmlns:a16="http://schemas.microsoft.com/office/drawing/2014/main" id="{7E7CB412-1CAD-C642-951A-5C61C0919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9" t="14547" r="19022" b="16340"/>
          <a:stretch/>
        </p:blipFill>
        <p:spPr bwMode="auto">
          <a:xfrm>
            <a:off x="263712" y="1313780"/>
            <a:ext cx="1992838" cy="226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71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Need to Analyze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2432" y="35870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pic>
        <p:nvPicPr>
          <p:cNvPr id="5" name="Picture 2" descr="ttps://itk.org/ITK/img/ITK-JPE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03" y="1428750"/>
            <a:ext cx="3829050" cy="234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670852"/>
            <a:ext cx="8915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“Engineering and Algorithm Design for an Image Processing API: A Technical Report on ITK - the Insight Toolkit”, T. S.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Yoo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et al.,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Stud. Health Technol.  Inform.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85, pp. 586-592, 2002.</a:t>
            </a:r>
            <a:endParaRPr lang="en-US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0822" y="3889797"/>
            <a:ext cx="56482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i="1" dirty="0"/>
              <a:t>Insight</a:t>
            </a:r>
            <a:r>
              <a:rPr lang="en-US" sz="2100" dirty="0"/>
              <a:t> Segmentation and Registration Toolkit </a:t>
            </a:r>
          </a:p>
        </p:txBody>
      </p:sp>
    </p:spTree>
    <p:extLst>
      <p:ext uri="{BB962C8B-B14F-4D97-AF65-F5344CB8AC3E}">
        <p14:creationId xmlns:p14="http://schemas.microsoft.com/office/powerpoint/2010/main" val="211796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Open Source</a:t>
            </a:r>
          </a:p>
        </p:txBody>
      </p:sp>
      <p:pic>
        <p:nvPicPr>
          <p:cNvPr id="1028" name="Picture 4" descr="DSli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53" y="1404652"/>
            <a:ext cx="1866458" cy="12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K-SNAP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804" y="1246146"/>
            <a:ext cx="2066483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1" y="2277043"/>
            <a:ext cx="2441523" cy="737192"/>
          </a:xfrm>
          <a:prstGeom prst="rect">
            <a:avLst/>
          </a:prstGeom>
        </p:spPr>
      </p:pic>
      <p:pic>
        <p:nvPicPr>
          <p:cNvPr id="1032" name="Picture 8" descr="ile:OsiriX 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57" y="2172013"/>
            <a:ext cx="2307152" cy="74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analyzedirect.com/wp-content/themes/analyze-direct/images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3932922"/>
            <a:ext cx="2128838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stix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56776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81" y="4395887"/>
            <a:ext cx="1743075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45" y="3034646"/>
            <a:ext cx="1714500" cy="752475"/>
          </a:xfrm>
          <a:prstGeom prst="rect">
            <a:avLst/>
          </a:prstGeom>
        </p:spPr>
      </p:pic>
      <p:pic>
        <p:nvPicPr>
          <p:cNvPr id="1038" name="Picture 14" descr="http://www.igstk.org/IGSTK/img/logo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81"/>
          <a:stretch/>
        </p:blipFill>
        <p:spPr bwMode="auto">
          <a:xfrm>
            <a:off x="530539" y="4243581"/>
            <a:ext cx="1428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5" t="12042" r="4760"/>
          <a:stretch/>
        </p:blipFill>
        <p:spPr>
          <a:xfrm>
            <a:off x="5943600" y="3173518"/>
            <a:ext cx="2126079" cy="7900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16999"/>
            <a:ext cx="3143250" cy="688348"/>
          </a:xfrm>
          <a:prstGeom prst="rect">
            <a:avLst/>
          </a:prstGeom>
        </p:spPr>
      </p:pic>
      <p:pic>
        <p:nvPicPr>
          <p:cNvPr id="18" name="Picture 2" descr="http://www.gofigure2.org/images/gofigure-logo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3277"/>
            <a:ext cx="2393156" cy="83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45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Commercial Entities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3395" y="2416343"/>
            <a:ext cx="3617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Based on mailing list – Likely.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But we have no written testimony.</a:t>
            </a:r>
          </a:p>
        </p:txBody>
      </p:sp>
      <p:pic>
        <p:nvPicPr>
          <p:cNvPr id="4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42" y="1116431"/>
            <a:ext cx="1038525" cy="11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669" y="3196367"/>
            <a:ext cx="2723608" cy="106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9382" y="4057681"/>
            <a:ext cx="2633794" cy="104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6657" y="1066942"/>
            <a:ext cx="1081931" cy="111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5400" y="4290996"/>
            <a:ext cx="3028408" cy="575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94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" y="2631301"/>
            <a:ext cx="1817973" cy="60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01"/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66583" y="1194637"/>
            <a:ext cx="2082908" cy="965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08"/>
          <p:cNvPicPr preferRelativeResize="0"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6142" y="3349084"/>
            <a:ext cx="2104549" cy="75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34"/>
          <p:cNvPicPr preferRelativeResize="0"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71340" y="2422021"/>
            <a:ext cx="772566" cy="772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74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</a:t>
            </a:r>
            <a:r>
              <a:rPr lang="en-US" sz="3200" dirty="0" err="1"/>
              <a:t>SimpleITK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/>
          <a:lstStyle/>
          <a:p>
            <a:r>
              <a:rPr lang="en-US" dirty="0"/>
              <a:t>Change in programming expertise: </a:t>
            </a:r>
          </a:p>
          <a:p>
            <a:pPr lvl="1"/>
            <a:r>
              <a:rPr lang="en-US" sz="2000" dirty="0"/>
              <a:t>Python.</a:t>
            </a:r>
          </a:p>
          <a:p>
            <a:pPr marL="342900" lvl="1" indent="0">
              <a:buNone/>
            </a:pPr>
            <a:endParaRPr lang="en-US" sz="2000" dirty="0"/>
          </a:p>
          <a:p>
            <a:r>
              <a:rPr lang="en-US" dirty="0"/>
              <a:t>Change in expectations:</a:t>
            </a:r>
          </a:p>
          <a:p>
            <a:pPr lvl="1"/>
            <a:r>
              <a:rPr lang="en-US" sz="2000" dirty="0"/>
              <a:t>No need to compile/build software.</a:t>
            </a:r>
          </a:p>
          <a:p>
            <a:pPr lvl="1"/>
            <a:r>
              <a:rPr lang="en-US" sz="2000" dirty="0"/>
              <a:t>Software should be easy to install.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AD95C-6FFD-994B-837F-C86F467DF3AA}"/>
              </a:ext>
            </a:extLst>
          </p:cNvPr>
          <p:cNvSpPr txBox="1"/>
          <p:nvPr/>
        </p:nvSpPr>
        <p:spPr>
          <a:xfrm>
            <a:off x="5415776" y="1533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91ACA-2329-724A-8882-B812751B66B3}"/>
              </a:ext>
            </a:extLst>
          </p:cNvPr>
          <p:cNvSpPr txBox="1"/>
          <p:nvPr/>
        </p:nvSpPr>
        <p:spPr>
          <a:xfrm>
            <a:off x="5415776" y="216991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C0F98-8657-7E4E-B906-9C99EE09B835}"/>
              </a:ext>
            </a:extLst>
          </p:cNvPr>
          <p:cNvSpPr txBox="1"/>
          <p:nvPr/>
        </p:nvSpPr>
        <p:spPr>
          <a:xfrm>
            <a:off x="5415776" y="180975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335A6-CBBB-A149-B778-46A200A5A4C1}"/>
              </a:ext>
            </a:extLst>
          </p:cNvPr>
          <p:cNvSpPr txBox="1"/>
          <p:nvPr/>
        </p:nvSpPr>
        <p:spPr>
          <a:xfrm>
            <a:off x="5415776" y="27454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16E0877-0C5C-4740-B30E-073C4C44F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33023"/>
              </p:ext>
            </p:extLst>
          </p:nvPr>
        </p:nvGraphicFramePr>
        <p:xfrm>
          <a:off x="5791200" y="1341776"/>
          <a:ext cx="312420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 Rank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Spectrum Ranking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1.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100.0</a:t>
                      </a:r>
                    </a:p>
                  </a:txBody>
                  <a:tcPr>
                    <a:gradFill flip="none" rotWithShape="1">
                      <a:gsLst>
                        <a:gs pos="100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2.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</a:t>
                      </a:r>
                    </a:p>
                  </a:txBody>
                  <a:tcPr>
                    <a:gradFill>
                      <a:gsLst>
                        <a:gs pos="100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3.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</a:t>
                      </a:r>
                    </a:p>
                  </a:txBody>
                  <a:tcPr>
                    <a:gradFill>
                      <a:gsLst>
                        <a:gs pos="98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99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4.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96.7</a:t>
                      </a:r>
                    </a:p>
                  </a:txBody>
                  <a:tcPr>
                    <a:gradFill>
                      <a:gsLst>
                        <a:gs pos="97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97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5. 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89.4</a:t>
                      </a:r>
                    </a:p>
                  </a:txBody>
                  <a:tcPr>
                    <a:gradFill>
                      <a:gsLst>
                        <a:gs pos="89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9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6. 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84.9</a:t>
                      </a:r>
                    </a:p>
                  </a:txBody>
                  <a:tcPr>
                    <a:gradFill>
                      <a:gsLst>
                        <a:gs pos="85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5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7.R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82.9</a:t>
                      </a:r>
                    </a:p>
                  </a:txBody>
                  <a:tcPr>
                    <a:gradFill>
                      <a:gsLst>
                        <a:gs pos="83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8.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82.6</a:t>
                      </a:r>
                    </a:p>
                  </a:txBody>
                  <a:tcPr>
                    <a:gradFill>
                      <a:gsLst>
                        <a:gs pos="83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9.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76.4</a:t>
                      </a:r>
                    </a:p>
                  </a:txBody>
                  <a:tcPr>
                    <a:gradFill>
                      <a:gsLst>
                        <a:gs pos="76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76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10. </a:t>
                      </a:r>
                      <a:r>
                        <a:rPr lang="en-US" dirty="0" err="1"/>
                        <a:t>Matlab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72.8</a:t>
                      </a:r>
                    </a:p>
                  </a:txBody>
                  <a:tcPr>
                    <a:gradFill>
                      <a:gsLst>
                        <a:gs pos="73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73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F207D6B-ECFB-B946-9DF5-581016C7EED0}"/>
              </a:ext>
            </a:extLst>
          </p:cNvPr>
          <p:cNvSpPr txBox="1"/>
          <p:nvPr/>
        </p:nvSpPr>
        <p:spPr>
          <a:xfrm>
            <a:off x="2700367" y="4699533"/>
            <a:ext cx="641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“The 2018 Top Programming Languages”, IEEE Spectrum, S. Cass.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0642C-9FCF-CA41-9632-6AE9B86AD359}"/>
              </a:ext>
            </a:extLst>
          </p:cNvPr>
          <p:cNvSpPr txBox="1"/>
          <p:nvPr/>
        </p:nvSpPr>
        <p:spPr>
          <a:xfrm>
            <a:off x="5410200" y="33292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416998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72FFE5-E22B-8644-9731-B07AE761A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355" y="1219201"/>
            <a:ext cx="3091445" cy="3943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SimpleITK</a:t>
            </a:r>
            <a:r>
              <a:rPr lang="en-US" sz="3200" dirty="0"/>
              <a:t> by the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18 Minor releases, 1 Major release.</a:t>
            </a:r>
          </a:p>
          <a:p>
            <a:endParaRPr lang="en-US" sz="1000" dirty="0"/>
          </a:p>
          <a:p>
            <a:r>
              <a:rPr lang="en-US" sz="1800" dirty="0"/>
              <a:t>35 Contributors.</a:t>
            </a:r>
          </a:p>
          <a:p>
            <a:endParaRPr lang="en-US" sz="1000" dirty="0"/>
          </a:p>
          <a:p>
            <a:r>
              <a:rPr lang="en-US" sz="1800" dirty="0"/>
              <a:t>9300 Commits.</a:t>
            </a:r>
          </a:p>
          <a:p>
            <a:endParaRPr lang="fi-FI" sz="1000" dirty="0"/>
          </a:p>
          <a:p>
            <a:r>
              <a:rPr lang="en-US" sz="1800" dirty="0"/>
              <a:t>210,140</a:t>
            </a:r>
            <a:r>
              <a:rPr lang="fi-FI" sz="1800" dirty="0"/>
              <a:t> </a:t>
            </a:r>
            <a:r>
              <a:rPr lang="fi-FI" sz="1800" dirty="0" err="1"/>
              <a:t>lines</a:t>
            </a:r>
            <a:r>
              <a:rPr lang="fi-FI" sz="1800" dirty="0"/>
              <a:t> of </a:t>
            </a:r>
            <a:r>
              <a:rPr lang="fi-FI" sz="1800" dirty="0" err="1"/>
              <a:t>code</a:t>
            </a:r>
            <a:r>
              <a:rPr lang="fi-FI" sz="1800" dirty="0"/>
              <a:t>.</a:t>
            </a:r>
          </a:p>
          <a:p>
            <a:endParaRPr lang="fi-FI" sz="1000" dirty="0"/>
          </a:p>
          <a:p>
            <a:r>
              <a:rPr lang="fi-FI" sz="1800" dirty="0" err="1"/>
              <a:t>Starred</a:t>
            </a:r>
            <a:r>
              <a:rPr lang="fi-FI" sz="1800" dirty="0"/>
              <a:t> on GitHub: main </a:t>
            </a:r>
            <a:r>
              <a:rPr lang="fi-FI" sz="1800" dirty="0" err="1"/>
              <a:t>repository</a:t>
            </a:r>
            <a:r>
              <a:rPr lang="fi-FI" sz="1800" dirty="0"/>
              <a:t> &gt; 220, </a:t>
            </a:r>
            <a:r>
              <a:rPr lang="fi-FI" sz="1800" dirty="0" err="1"/>
              <a:t>notebook</a:t>
            </a:r>
            <a:r>
              <a:rPr lang="fi-FI" sz="1800" dirty="0"/>
              <a:t> </a:t>
            </a:r>
            <a:br>
              <a:rPr lang="fi-FI" sz="1800" dirty="0"/>
            </a:br>
            <a:r>
              <a:rPr lang="fi-FI" sz="1800" dirty="0" err="1"/>
              <a:t>repository</a:t>
            </a:r>
            <a:r>
              <a:rPr lang="fi-FI" sz="1800" dirty="0"/>
              <a:t> &gt;190.</a:t>
            </a:r>
            <a:endParaRPr lang="en-US" sz="1800" dirty="0"/>
          </a:p>
          <a:p>
            <a:endParaRPr lang="en-US" sz="1000" dirty="0"/>
          </a:p>
          <a:p>
            <a:r>
              <a:rPr lang="en-US" sz="1800" dirty="0"/>
              <a:t>More </a:t>
            </a:r>
            <a:r>
              <a:rPr lang="en-US" sz="1800"/>
              <a:t>than 197,000 </a:t>
            </a:r>
            <a:r>
              <a:rPr lang="en-US" sz="1800" dirty="0"/>
              <a:t>downloads since 1/2013.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2DDD9-39BC-C641-9920-34CE87CC9F2C}"/>
              </a:ext>
            </a:extLst>
          </p:cNvPr>
          <p:cNvSpPr txBox="1"/>
          <p:nvPr/>
        </p:nvSpPr>
        <p:spPr>
          <a:xfrm>
            <a:off x="5945595" y="937499"/>
            <a:ext cx="21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week in 12/2018:</a:t>
            </a:r>
          </a:p>
        </p:txBody>
      </p:sp>
    </p:spTree>
    <p:extLst>
      <p:ext uri="{BB962C8B-B14F-4D97-AF65-F5344CB8AC3E}">
        <p14:creationId xmlns:p14="http://schemas.microsoft.com/office/powerpoint/2010/main" val="4843445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8531</TotalTime>
  <Words>499</Words>
  <Application>Microsoft Macintosh PowerPoint</Application>
  <PresentationFormat>On-screen Show (16:9)</PresentationFormat>
  <Paragraphs>93</Paragraphs>
  <Slides>11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Custom Design</vt:lpstr>
      <vt:lpstr>Please attribute as  SimpleITK Historical Overview (SPIE Medical Imaging 2019)</vt:lpstr>
      <vt:lpstr>SimpleITK Historical Overview: Standing on the Shoulders of Giants</vt:lpstr>
      <vt:lpstr>What is SimpleITK?</vt:lpstr>
      <vt:lpstr>In the Beginning There Was Data</vt:lpstr>
      <vt:lpstr>Need to Analyze the Data</vt:lpstr>
      <vt:lpstr>Open Source</vt:lpstr>
      <vt:lpstr>Commercial Entities</vt:lpstr>
      <vt:lpstr>Why SimpleITK</vt:lpstr>
      <vt:lpstr>SimpleITK by the Numbers</vt:lpstr>
      <vt:lpstr>How to Support</vt:lpstr>
      <vt:lpstr>PowerPoint Presentation</vt:lpstr>
    </vt:vector>
  </TitlesOfParts>
  <Company>DBED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(NIH/NLM/LHC) [C]</cp:lastModifiedBy>
  <cp:revision>808</cp:revision>
  <dcterms:created xsi:type="dcterms:W3CDTF">2010-11-26T16:59:37Z</dcterms:created>
  <dcterms:modified xsi:type="dcterms:W3CDTF">2018-12-19T21:04:16Z</dcterms:modified>
</cp:coreProperties>
</file>