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492" r:id="rId2"/>
    <p:sldId id="493" r:id="rId3"/>
    <p:sldId id="494" r:id="rId4"/>
    <p:sldId id="487" r:id="rId5"/>
    <p:sldId id="488" r:id="rId6"/>
    <p:sldId id="490" r:id="rId7"/>
    <p:sldId id="491" r:id="rId8"/>
    <p:sldId id="486" r:id="rId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09" autoAdjust="0"/>
    <p:restoredTop sz="81628"/>
  </p:normalViewPr>
  <p:slideViewPr>
    <p:cSldViewPr>
      <p:cViewPr varScale="1">
        <p:scale>
          <a:sx n="126" d="100"/>
          <a:sy n="126" d="100"/>
        </p:scale>
        <p:origin x="208" y="6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3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7"/>
            <a:ext cx="9144000" cy="5132807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erences.oreilly.com/jupyter/jup-ny/public/schedule/detail/682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InsightSoftwareConsortium/SimpleITK-Notebook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SimpleITK/SimpleITK" TargetMode="External"/><Relationship Id="rId2" Type="http://schemas.openxmlformats.org/officeDocument/2006/relationships/hyperlink" Target="https://discourse.it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ithub.com/InsightSoftwareConsortium/SimpleITK-Notebook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7300" y="3886203"/>
            <a:ext cx="6819900" cy="1102519"/>
          </a:xfrm>
        </p:spPr>
        <p:txBody>
          <a:bodyPr/>
          <a:lstStyle/>
          <a:p>
            <a:r>
              <a:rPr lang="en-US" sz="1500" dirty="0"/>
              <a:t>Please attribute as </a:t>
            </a:r>
            <a:br>
              <a:rPr lang="en-US" sz="1500" dirty="0"/>
            </a:br>
            <a:r>
              <a:rPr lang="en-US" sz="1500" dirty="0" err="1"/>
              <a:t>SimpleITK</a:t>
            </a:r>
            <a:r>
              <a:rPr lang="en-US" sz="1500" dirty="0"/>
              <a:t> Notebook development and Testing (SPIE Medical Imaging 2019)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5900" y="571500"/>
            <a:ext cx="5886450" cy="628650"/>
          </a:xfrm>
        </p:spPr>
        <p:txBody>
          <a:bodyPr/>
          <a:lstStyle/>
          <a:p>
            <a:pPr algn="l"/>
            <a:r>
              <a:rPr lang="en-US" sz="1500" dirty="0">
                <a:solidFill>
                  <a:schemeClr val="tx1"/>
                </a:solidFill>
              </a:rPr>
              <a:t>This work is copyrighted by the Insight Software Consortium </a:t>
            </a:r>
          </a:p>
          <a:p>
            <a:pPr algn="l"/>
            <a:endParaRPr lang="en-US" sz="1500" dirty="0">
              <a:solidFill>
                <a:schemeClr val="tx1"/>
              </a:solidFill>
            </a:endParaRP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It is distributed under a Creative Commons Attribution 4.0 International License: https://creativecommons.org/licenses/by/4.0/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7165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773936"/>
            <a:ext cx="2112264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27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38150"/>
            <a:ext cx="6858000" cy="902400"/>
          </a:xfrm>
        </p:spPr>
        <p:txBody>
          <a:bodyPr/>
          <a:lstStyle/>
          <a:p>
            <a:pPr eaLnBrk="1" hangingPunct="1"/>
            <a:r>
              <a:rPr lang="en-US" sz="3200" dirty="0"/>
              <a:t>Notebook Development and Testing</a:t>
            </a:r>
            <a:endParaRPr lang="en-US" sz="32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5363" y="1809750"/>
            <a:ext cx="7153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 , 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1,3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Bradley C.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Lowekamp</a:t>
            </a: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8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TAJ Technologies Inc.</a:t>
            </a:r>
            <a:endParaRPr lang="en-US" sz="8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MSC LLC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8" name="Picture 7" descr="nl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58" y="3854406"/>
            <a:ext cx="1763592" cy="12890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08" y="4159950"/>
            <a:ext cx="685800" cy="678008"/>
          </a:xfrm>
          <a:prstGeom prst="rect">
            <a:avLst/>
          </a:prstGeom>
        </p:spPr>
      </p:pic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766" y="4145510"/>
            <a:ext cx="1628775" cy="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29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857250"/>
          </a:xfrm>
        </p:spPr>
        <p:txBody>
          <a:bodyPr/>
          <a:lstStyle/>
          <a:p>
            <a:r>
              <a:rPr lang="en-US" sz="2800" dirty="0" err="1"/>
              <a:t>Jupyter</a:t>
            </a:r>
            <a:r>
              <a:rPr lang="en-US" sz="2800" dirty="0"/>
              <a:t> Notebooks – </a:t>
            </a:r>
            <a:br>
              <a:rPr lang="en-US" sz="2800" dirty="0"/>
            </a:br>
            <a:r>
              <a:rPr lang="en-US" dirty="0"/>
              <a:t>no silver bullet but a respectable experimentation 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534400" cy="33146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They aren’t as bad as some claim: Joel Grus’ </a:t>
            </a:r>
            <a:r>
              <a:rPr lang="en-US" sz="2000" dirty="0" err="1"/>
              <a:t>JupyterCon</a:t>
            </a:r>
            <a:r>
              <a:rPr lang="en-US" sz="2000" dirty="0"/>
              <a:t> 2018 talk </a:t>
            </a:r>
            <a:br>
              <a:rPr lang="en-US" sz="2000" dirty="0"/>
            </a:br>
            <a:r>
              <a:rPr lang="en-US" sz="2000" dirty="0"/>
              <a:t>“</a:t>
            </a:r>
            <a:r>
              <a:rPr lang="en-US" sz="2000" dirty="0">
                <a:hlinkClick r:id="rId3"/>
              </a:rPr>
              <a:t>I Don’t Like </a:t>
            </a:r>
            <a:r>
              <a:rPr lang="en-US" sz="2000" dirty="0">
                <a:hlinkClick r:id="rId3"/>
              </a:rPr>
              <a:t>N</a:t>
            </a:r>
            <a:r>
              <a:rPr lang="en-US" sz="2000" dirty="0">
                <a:hlinkClick r:id="rId3"/>
              </a:rPr>
              <a:t>otebooks</a:t>
            </a:r>
            <a:r>
              <a:rPr lang="en-US" sz="2000" dirty="0"/>
              <a:t>” </a:t>
            </a:r>
            <a:r>
              <a:rPr lang="en-US" sz="1400" dirty="0"/>
              <a:t>(meme heavy, summary of sorts and comments below)</a:t>
            </a:r>
            <a:r>
              <a:rPr lang="en-US" sz="2000" dirty="0"/>
              <a:t>: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Notebook state is hidden (cells not run in linear order) – interactive vs. batch environment. Results are only valid when the whole notebook is run from scratch.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Encourage bad software practices (hacking) – interactive environments tend to do this, not specific to notebooks.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Require installation of extensions to enable additional functionality – this is the modern plugin mindset.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Developers don’t ship them with a </a:t>
            </a:r>
            <a:r>
              <a:rPr lang="en-US" sz="1700" dirty="0" err="1"/>
              <a:t>requirements.txt</a:t>
            </a:r>
            <a:r>
              <a:rPr lang="en-US" sz="1700" dirty="0"/>
              <a:t> file – this course just did.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No testing or linting built-in – true but is readily addressed (see next slides).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Useless code completion – move to </a:t>
            </a:r>
            <a:r>
              <a:rPr lang="en-US" sz="1700" dirty="0" err="1"/>
              <a:t>jupyter</a:t>
            </a:r>
            <a:r>
              <a:rPr lang="en-US" sz="1700" dirty="0"/>
              <a:t> lab.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z="1700" dirty="0"/>
              <a:t>… </a:t>
            </a:r>
          </a:p>
          <a:p>
            <a:pPr marL="757238" lvl="1" indent="-457200">
              <a:buFont typeface="+mj-lt"/>
              <a:buAutoNum type="arabicPeriod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7348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Maintaining Your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382000" cy="331469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/>
              <a:t>Notebooks are code and prose.</a:t>
            </a:r>
          </a:p>
          <a:p>
            <a:pPr marL="642938" lvl="1" indent="-342900"/>
            <a:r>
              <a:rPr lang="en-US" sz="1800" dirty="0"/>
              <a:t>Use a version control system (</a:t>
            </a:r>
            <a:r>
              <a:rPr lang="en-US" sz="1800" dirty="0" err="1"/>
              <a:t>git</a:t>
            </a:r>
            <a:r>
              <a:rPr lang="en-US" sz="1800" dirty="0"/>
              <a:t>, hg, </a:t>
            </a:r>
            <a:r>
              <a:rPr lang="en-US" sz="1800" dirty="0" err="1"/>
              <a:t>svn</a:t>
            </a:r>
            <a:r>
              <a:rPr lang="en-US" sz="1800" dirty="0"/>
              <a:t>).</a:t>
            </a:r>
          </a:p>
          <a:p>
            <a:pPr marL="642938" lvl="1" indent="-342900"/>
            <a:r>
              <a:rPr lang="en-US" sz="1800" dirty="0"/>
              <a:t>Test them, at least execution (</a:t>
            </a:r>
            <a:r>
              <a:rPr lang="en-US" sz="1800" dirty="0" err="1"/>
              <a:t>pytest</a:t>
            </a:r>
            <a:r>
              <a:rPr lang="en-US" sz="1800" dirty="0"/>
              <a:t>, nose2, </a:t>
            </a:r>
            <a:r>
              <a:rPr lang="en-US" sz="1800" dirty="0" err="1"/>
              <a:t>unittest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dirty="0"/>
              <a:t>Notebooks are not pure code, they may also contain execution results.</a:t>
            </a:r>
          </a:p>
          <a:p>
            <a:pPr marL="642938" lvl="1" indent="-342900"/>
            <a:r>
              <a:rPr lang="en-US" sz="1800" dirty="0"/>
              <a:t>Commit clean notebooks to avoid messy history and an unnecessarily large repository.</a:t>
            </a:r>
          </a:p>
          <a:p>
            <a:pPr marL="642938" lvl="1" indent="-342900"/>
            <a:endParaRPr lang="en-US" sz="1800" dirty="0"/>
          </a:p>
          <a:p>
            <a:pPr marL="385763" indent="-385763">
              <a:buFont typeface="+mj-lt"/>
              <a:buAutoNum type="arabicPeriod" startAt="3"/>
            </a:pPr>
            <a:r>
              <a:rPr lang="en-US" sz="2000" dirty="0"/>
              <a:t>Use a continuous integration service to run your tests (</a:t>
            </a:r>
            <a:r>
              <a:rPr lang="en-US" sz="2000" dirty="0" err="1"/>
              <a:t>CircleCI</a:t>
            </a:r>
            <a:r>
              <a:rPr lang="en-US" sz="2000" dirty="0"/>
              <a:t>, Travis CI, </a:t>
            </a:r>
            <a:r>
              <a:rPr lang="en-US" sz="2000" dirty="0" err="1"/>
              <a:t>Appveyor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1448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8610600" cy="857250"/>
          </a:xfrm>
        </p:spPr>
        <p:txBody>
          <a:bodyPr/>
          <a:lstStyle/>
          <a:p>
            <a:r>
              <a:rPr lang="en-US" sz="3200" dirty="0" err="1"/>
              <a:t>SimpleITK</a:t>
            </a:r>
            <a:r>
              <a:rPr lang="en-US" sz="3200" dirty="0"/>
              <a:t> Notebook Development and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3229"/>
            <a:ext cx="8610600" cy="3771900"/>
          </a:xfrm>
        </p:spPr>
        <p:txBody>
          <a:bodyPr/>
          <a:lstStyle/>
          <a:p>
            <a:pPr marL="385763" indent="-342900">
              <a:buFont typeface="+mj-lt"/>
              <a:buAutoNum type="arabicPeriod"/>
            </a:pPr>
            <a:r>
              <a:rPr lang="en-US" sz="2000" dirty="0"/>
              <a:t>One authoritative repository:</a:t>
            </a:r>
            <a:br>
              <a:rPr lang="en-US" sz="2000" dirty="0"/>
            </a:br>
            <a:r>
              <a:rPr lang="en-US" sz="1800" dirty="0"/>
              <a:t>	</a:t>
            </a:r>
            <a:r>
              <a:rPr lang="en-US" sz="1500" dirty="0" err="1">
                <a:hlinkClick r:id="rId2"/>
              </a:rPr>
              <a:t>github.com</a:t>
            </a:r>
            <a:r>
              <a:rPr lang="en-US" sz="1500" dirty="0">
                <a:hlinkClick r:id="rId2"/>
              </a:rPr>
              <a:t>/</a:t>
            </a:r>
            <a:r>
              <a:rPr lang="en-US" sz="1500" dirty="0" err="1">
                <a:hlinkClick r:id="rId2"/>
              </a:rPr>
              <a:t>InsightSoftwareConsortium</a:t>
            </a:r>
            <a:r>
              <a:rPr lang="en-US" sz="1500" dirty="0">
                <a:hlinkClick r:id="rId2"/>
              </a:rPr>
              <a:t>/</a:t>
            </a:r>
            <a:r>
              <a:rPr lang="en-US" sz="1500" dirty="0" err="1">
                <a:hlinkClick r:id="rId2"/>
              </a:rPr>
              <a:t>SimpleITK</a:t>
            </a:r>
            <a:r>
              <a:rPr lang="en-US" sz="1500" dirty="0">
                <a:hlinkClick r:id="rId2"/>
              </a:rPr>
              <a:t>-Notebooks</a:t>
            </a:r>
            <a:endParaRPr lang="en-US" sz="1500" dirty="0"/>
          </a:p>
          <a:p>
            <a:pPr marL="342900" lvl="1" indent="0">
              <a:buNone/>
            </a:pPr>
            <a:r>
              <a:rPr lang="en-US" sz="1500" dirty="0"/>
              <a:t>No direct commits to this repository, only pull requests.</a:t>
            </a:r>
          </a:p>
          <a:p>
            <a:pPr marL="385763" indent="-342900">
              <a:buFont typeface="+mj-lt"/>
              <a:buAutoNum type="arabicPeriod"/>
            </a:pPr>
            <a:endParaRPr lang="en-US" sz="1350" dirty="0"/>
          </a:p>
          <a:p>
            <a:pPr marL="385763" indent="-342900">
              <a:buFont typeface="+mj-lt"/>
              <a:buAutoNum type="arabicPeriod"/>
            </a:pPr>
            <a:r>
              <a:rPr lang="en-US" sz="2000" dirty="0"/>
              <a:t>Code review and test (</a:t>
            </a:r>
            <a:r>
              <a:rPr lang="en-US" sz="2000" dirty="0" err="1"/>
              <a:t>pytest</a:t>
            </a:r>
            <a:r>
              <a:rPr lang="en-US" sz="2000" dirty="0"/>
              <a:t>) pull requests:</a:t>
            </a:r>
          </a:p>
          <a:p>
            <a:pPr lvl="1"/>
            <a:r>
              <a:rPr lang="en-US" sz="1500" dirty="0"/>
              <a:t>Static: (1) ensure notebooks contain no output; (2) spellcheck all markdown/prose cells and comments in code.</a:t>
            </a:r>
          </a:p>
          <a:p>
            <a:pPr lvl="1"/>
            <a:r>
              <a:rPr lang="en-US" sz="1500" dirty="0"/>
              <a:t>Dynamic: (1) Run the notebook using the </a:t>
            </a:r>
            <a:r>
              <a:rPr lang="en-US" sz="1500" dirty="0" err="1"/>
              <a:t>jupyter</a:t>
            </a:r>
            <a:r>
              <a:rPr lang="en-US" sz="1500" dirty="0"/>
              <a:t> </a:t>
            </a:r>
            <a:r>
              <a:rPr lang="en-US" sz="1500" dirty="0" err="1"/>
              <a:t>nbconvert</a:t>
            </a:r>
            <a:r>
              <a:rPr lang="en-US" sz="1500" dirty="0"/>
              <a:t> tool and analyze result (notebook in JSON format). </a:t>
            </a:r>
            <a:br>
              <a:rPr lang="en-US" sz="1500" dirty="0"/>
            </a:br>
            <a:r>
              <a:rPr lang="en-US" sz="1500" dirty="0"/>
              <a:t>Mark code cell meta-data: </a:t>
            </a:r>
            <a:r>
              <a:rPr lang="en-US" sz="1500" dirty="0" err="1"/>
              <a:t>simpleitk_error_allowed</a:t>
            </a:r>
            <a:r>
              <a:rPr lang="en-US" sz="1500" dirty="0"/>
              <a:t> (may or may not happen), </a:t>
            </a:r>
            <a:r>
              <a:rPr lang="en-US" sz="1500" dirty="0" err="1"/>
              <a:t>simpleitk_error_expected</a:t>
            </a:r>
            <a:r>
              <a:rPr lang="en-US" sz="1500" dirty="0"/>
              <a:t>; (2) regression testing </a:t>
            </a:r>
            <a:r>
              <a:rPr lang="en-US" sz="1500"/>
              <a:t>– To Do.</a:t>
            </a:r>
            <a:endParaRPr lang="en-US" sz="1500" dirty="0"/>
          </a:p>
          <a:p>
            <a:pPr lvl="1"/>
            <a:endParaRPr lang="en-US" sz="1350" dirty="0"/>
          </a:p>
          <a:p>
            <a:pPr marL="385763" indent="-342900">
              <a:buFont typeface="+mj-lt"/>
              <a:buAutoNum type="arabicPeriod"/>
            </a:pPr>
            <a:r>
              <a:rPr lang="en-US" sz="2000" dirty="0"/>
              <a:t>Deal with memory constraints on build machines.</a:t>
            </a:r>
          </a:p>
          <a:p>
            <a:pPr marL="385763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3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8322"/>
            <a:ext cx="8458200" cy="3771900"/>
          </a:xfrm>
        </p:spPr>
        <p:txBody>
          <a:bodyPr/>
          <a:lstStyle/>
          <a:p>
            <a:pPr marL="385763" indent="-342900">
              <a:buFont typeface="+mj-lt"/>
              <a:buAutoNum type="arabicPeriod" startAt="4"/>
            </a:pPr>
            <a:r>
              <a:rPr lang="en-US" sz="2000" dirty="0"/>
              <a:t>Data sharing: </a:t>
            </a:r>
          </a:p>
          <a:p>
            <a:pPr lvl="1"/>
            <a:r>
              <a:rPr lang="en-US" sz="1500" dirty="0"/>
              <a:t>Storage: (1) images on Girder data servers or on accessible web pages (raw </a:t>
            </a:r>
            <a:r>
              <a:rPr lang="en-US" sz="1500" dirty="0" err="1"/>
              <a:t>url</a:t>
            </a:r>
            <a:r>
              <a:rPr lang="en-US" sz="1500" dirty="0"/>
              <a:t>); (2) code repository contains data manifest file in JSON format with sha512 to validate download integrity.</a:t>
            </a:r>
          </a:p>
          <a:p>
            <a:pPr lvl="1"/>
            <a:r>
              <a:rPr lang="en-US" sz="1500" dirty="0"/>
              <a:t>Retrieval: Cache images locally.</a:t>
            </a:r>
            <a:br>
              <a:rPr lang="en-US" sz="1500" dirty="0"/>
            </a:br>
            <a:r>
              <a:rPr lang="en-US" sz="1500" dirty="0"/>
              <a:t>(1) without internet access, bulk download script; (2) with internet access, lazy download.</a:t>
            </a:r>
            <a:br>
              <a:rPr lang="en-US" sz="1500" dirty="0"/>
            </a:br>
            <a:r>
              <a:rPr lang="en-US" sz="1500" dirty="0"/>
              <a:t>            </a:t>
            </a:r>
          </a:p>
          <a:p>
            <a:pPr lvl="1"/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47675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additional details see: “</a:t>
            </a:r>
            <a:r>
              <a:rPr lang="en-US" sz="1600" dirty="0" err="1"/>
              <a:t>SimpleITK</a:t>
            </a:r>
            <a:r>
              <a:rPr lang="en-US" sz="1600" dirty="0"/>
              <a:t> Image-Analysis Notebooks: a Collaborative Environment for Education and Reproducible Research”, 31(3): 290-303, 2018.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5BC254-6507-5B43-B1C1-6458E2C4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5979"/>
            <a:ext cx="8610600" cy="857250"/>
          </a:xfrm>
        </p:spPr>
        <p:txBody>
          <a:bodyPr/>
          <a:lstStyle/>
          <a:p>
            <a:r>
              <a:rPr lang="en-US" sz="3200" dirty="0" err="1"/>
              <a:t>SimpleITK</a:t>
            </a:r>
            <a:r>
              <a:rPr lang="en-US" sz="3200" dirty="0"/>
              <a:t> Notebook Development and Testing </a:t>
            </a:r>
          </a:p>
        </p:txBody>
      </p:sp>
    </p:spTree>
    <p:extLst>
      <p:ext uri="{BB962C8B-B14F-4D97-AF65-F5344CB8AC3E}">
        <p14:creationId xmlns:p14="http://schemas.microsoft.com/office/powerpoint/2010/main" val="15629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Join the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68580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We welcome questions/requests/contributions from the community: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Ask questions (</a:t>
            </a:r>
            <a:r>
              <a:rPr lang="en-US" sz="2000" dirty="0" err="1">
                <a:hlinkClick r:id="rId2"/>
              </a:rPr>
              <a:t>itk</a:t>
            </a:r>
            <a:r>
              <a:rPr lang="en-US" sz="2000" dirty="0">
                <a:hlinkClick r:id="rId2"/>
              </a:rPr>
              <a:t> discourse</a:t>
            </a:r>
            <a:r>
              <a:rPr lang="en-US" sz="2000" dirty="0"/>
              <a:t>)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Request features / examples.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Report bugs.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Contribute code or new notebooks.</a:t>
            </a:r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500" dirty="0"/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hlinkClick r:id="rId3"/>
              </a:rPr>
              <a:t>github.com/SimpleITK/SimpleITK</a:t>
            </a:r>
            <a:endParaRPr lang="en-US" sz="1500" dirty="0"/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and</a:t>
            </a:r>
            <a:endParaRPr lang="en-US" sz="1500" dirty="0">
              <a:hlinkClick r:id="rId4"/>
            </a:endParaRPr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hlinkClick r:id="rId4"/>
              </a:rPr>
              <a:t>github.com/InsightSoftwareConsortium/SimpleITK-Notebooks</a:t>
            </a:r>
            <a:endParaRPr lang="en-US" sz="1500" dirty="0"/>
          </a:p>
          <a:p>
            <a:pPr marL="642938" lvl="1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52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8" y="1182585"/>
            <a:ext cx="3019425" cy="2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588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9725</TotalTime>
  <Words>283</Words>
  <Application>Microsoft Macintosh PowerPoint</Application>
  <PresentationFormat>On-screen Show (16:9)</PresentationFormat>
  <Paragraphs>53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Custom Design</vt:lpstr>
      <vt:lpstr>Please attribute as  SimpleITK Notebook development and Testing (SPIE Medical Imaging 2019)</vt:lpstr>
      <vt:lpstr>Notebook Development and Testing</vt:lpstr>
      <vt:lpstr>Jupyter Notebooks –  no silver bullet but a respectable experimentation  environment</vt:lpstr>
      <vt:lpstr>Maintaining Your Notebooks</vt:lpstr>
      <vt:lpstr>SimpleITK Notebook Development and Testing </vt:lpstr>
      <vt:lpstr>SimpleITK Notebook Development and Testing </vt:lpstr>
      <vt:lpstr>Join the Community</vt:lpstr>
      <vt:lpstr>PowerPoint Presentation</vt:lpstr>
    </vt:vector>
  </TitlesOfParts>
  <Company>DBED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(NIH/NLM/LHC) [C]</cp:lastModifiedBy>
  <cp:revision>837</cp:revision>
  <dcterms:created xsi:type="dcterms:W3CDTF">2010-11-26T16:59:37Z</dcterms:created>
  <dcterms:modified xsi:type="dcterms:W3CDTF">2018-12-11T20:30:23Z</dcterms:modified>
</cp:coreProperties>
</file>