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6" r:id="rId2"/>
    <p:sldId id="257" r:id="rId3"/>
    <p:sldId id="258" r:id="rId4"/>
    <p:sldId id="259" r:id="rId5"/>
    <p:sldId id="274" r:id="rId6"/>
    <p:sldId id="275" r:id="rId7"/>
    <p:sldId id="261" r:id="rId8"/>
    <p:sldId id="262" r:id="rId9"/>
    <p:sldId id="263" r:id="rId10"/>
    <p:sldId id="264" r:id="rId11"/>
    <p:sldId id="266" r:id="rId12"/>
    <p:sldId id="267" r:id="rId13"/>
    <p:sldId id="268" r:id="rId14"/>
    <p:sldId id="269" r:id="rId15"/>
    <p:sldId id="270" r:id="rId16"/>
    <p:sldId id="271" r:id="rId17"/>
    <p:sldId id="272" r:id="rId18"/>
    <p:sldId id="273" r:id="rId19"/>
    <p:sldId id="276"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0906B4-C608-4029-9A71-BD5D9CC75D74}" type="datetimeFigureOut">
              <a:rPr lang="en-IN" smtClean="0"/>
              <a:t>26-06-2025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E1DAC7-CECF-488A-9993-252AB8FAD487}" type="slidenum">
              <a:rPr lang="en-IN" smtClean="0"/>
              <a:t>‹#›</a:t>
            </a:fld>
            <a:endParaRPr lang="en-IN"/>
          </a:p>
        </p:txBody>
      </p:sp>
    </p:spTree>
    <p:extLst>
      <p:ext uri="{BB962C8B-B14F-4D97-AF65-F5344CB8AC3E}">
        <p14:creationId xmlns:p14="http://schemas.microsoft.com/office/powerpoint/2010/main" val="572062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DE1DAC7-CECF-488A-9993-252AB8FAD487}" type="slidenum">
              <a:rPr lang="en-IN" smtClean="0"/>
              <a:t>17</a:t>
            </a:fld>
            <a:endParaRPr lang="en-IN"/>
          </a:p>
        </p:txBody>
      </p:sp>
    </p:spTree>
    <p:extLst>
      <p:ext uri="{BB962C8B-B14F-4D97-AF65-F5344CB8AC3E}">
        <p14:creationId xmlns:p14="http://schemas.microsoft.com/office/powerpoint/2010/main" val="596338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7F9AB7-95C1-4F90-B884-1D75D99B9CA5}" type="datetime1">
              <a:rPr lang="en-IN" smtClean="0"/>
              <a:t>26-06-2025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5B4E08-551D-432F-8C56-42A30CDA521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3341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918363-AF4F-440E-B643-A8F1A3B0E6CD}" type="datetime1">
              <a:rPr lang="en-IN" smtClean="0"/>
              <a:t>26-06-2025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5B4E08-551D-432F-8C56-42A30CDA521B}" type="slidenum">
              <a:rPr lang="en-IN" smtClean="0"/>
              <a:t>‹#›</a:t>
            </a:fld>
            <a:endParaRPr lang="en-IN"/>
          </a:p>
        </p:txBody>
      </p:sp>
    </p:spTree>
    <p:extLst>
      <p:ext uri="{BB962C8B-B14F-4D97-AF65-F5344CB8AC3E}">
        <p14:creationId xmlns:p14="http://schemas.microsoft.com/office/powerpoint/2010/main" val="4207784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9B437B-76C4-4080-8D41-52A5257F487B}" type="datetime1">
              <a:rPr lang="en-IN" smtClean="0"/>
              <a:t>26-06-2025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5B4E08-551D-432F-8C56-42A30CDA521B}" type="slidenum">
              <a:rPr lang="en-IN" smtClean="0"/>
              <a:t>‹#›</a:t>
            </a:fld>
            <a:endParaRPr lang="en-IN"/>
          </a:p>
        </p:txBody>
      </p:sp>
    </p:spTree>
    <p:extLst>
      <p:ext uri="{BB962C8B-B14F-4D97-AF65-F5344CB8AC3E}">
        <p14:creationId xmlns:p14="http://schemas.microsoft.com/office/powerpoint/2010/main" val="470251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6819DD-B87F-41DF-B2F4-A653C4D4FB4A}" type="datetime1">
              <a:rPr lang="en-IN" smtClean="0"/>
              <a:t>26-06-2025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5B4E08-551D-432F-8C56-42A30CDA521B}" type="slidenum">
              <a:rPr lang="en-IN" smtClean="0"/>
              <a:t>‹#›</a:t>
            </a:fld>
            <a:endParaRPr lang="en-IN"/>
          </a:p>
        </p:txBody>
      </p:sp>
    </p:spTree>
    <p:extLst>
      <p:ext uri="{BB962C8B-B14F-4D97-AF65-F5344CB8AC3E}">
        <p14:creationId xmlns:p14="http://schemas.microsoft.com/office/powerpoint/2010/main" val="1391941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F56FD4-7C94-41DD-B2FC-3EDC3EE353C0}" type="datetime1">
              <a:rPr lang="en-IN" smtClean="0"/>
              <a:t>26-06-2025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5B4E08-551D-432F-8C56-42A30CDA521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4528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E7D0E3-3F55-4E57-B949-EA25059142A1}" type="datetime1">
              <a:rPr lang="en-IN" smtClean="0"/>
              <a:t>26-06-2025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5B4E08-551D-432F-8C56-42A30CDA521B}" type="slidenum">
              <a:rPr lang="en-IN" smtClean="0"/>
              <a:t>‹#›</a:t>
            </a:fld>
            <a:endParaRPr lang="en-IN"/>
          </a:p>
        </p:txBody>
      </p:sp>
    </p:spTree>
    <p:extLst>
      <p:ext uri="{BB962C8B-B14F-4D97-AF65-F5344CB8AC3E}">
        <p14:creationId xmlns:p14="http://schemas.microsoft.com/office/powerpoint/2010/main" val="473687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7C5DD8-7FFB-4124-9249-872ACEDF94A8}" type="datetime1">
              <a:rPr lang="en-IN" smtClean="0"/>
              <a:t>26-06-2025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5B4E08-551D-432F-8C56-42A30CDA521B}" type="slidenum">
              <a:rPr lang="en-IN" smtClean="0"/>
              <a:t>‹#›</a:t>
            </a:fld>
            <a:endParaRPr lang="en-IN"/>
          </a:p>
        </p:txBody>
      </p:sp>
    </p:spTree>
    <p:extLst>
      <p:ext uri="{BB962C8B-B14F-4D97-AF65-F5344CB8AC3E}">
        <p14:creationId xmlns:p14="http://schemas.microsoft.com/office/powerpoint/2010/main" val="928974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F1B521-3870-47E7-BABF-ADFCF40A92B5}" type="datetime1">
              <a:rPr lang="en-IN" smtClean="0"/>
              <a:t>26-06-2025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5B4E08-551D-432F-8C56-42A30CDA521B}" type="slidenum">
              <a:rPr lang="en-IN" smtClean="0"/>
              <a:t>‹#›</a:t>
            </a:fld>
            <a:endParaRPr lang="en-IN"/>
          </a:p>
        </p:txBody>
      </p:sp>
    </p:spTree>
    <p:extLst>
      <p:ext uri="{BB962C8B-B14F-4D97-AF65-F5344CB8AC3E}">
        <p14:creationId xmlns:p14="http://schemas.microsoft.com/office/powerpoint/2010/main" val="3092970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8EC8764-E8EC-46C7-829F-80A58234CDA9}" type="datetime1">
              <a:rPr lang="en-IN" smtClean="0"/>
              <a:t>26-06-2025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55B4E08-551D-432F-8C56-42A30CDA521B}" type="slidenum">
              <a:rPr lang="en-IN" smtClean="0"/>
              <a:t>‹#›</a:t>
            </a:fld>
            <a:endParaRPr lang="en-IN"/>
          </a:p>
        </p:txBody>
      </p:sp>
    </p:spTree>
    <p:extLst>
      <p:ext uri="{BB962C8B-B14F-4D97-AF65-F5344CB8AC3E}">
        <p14:creationId xmlns:p14="http://schemas.microsoft.com/office/powerpoint/2010/main" val="3988185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FD63269-5F92-4F65-A9F7-A2074B1889C3}" type="datetime1">
              <a:rPr lang="en-IN" smtClean="0"/>
              <a:t>26-06-2025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55B4E08-551D-432F-8C56-42A30CDA521B}" type="slidenum">
              <a:rPr lang="en-IN" smtClean="0"/>
              <a:t>‹#›</a:t>
            </a:fld>
            <a:endParaRPr lang="en-IN"/>
          </a:p>
        </p:txBody>
      </p:sp>
    </p:spTree>
    <p:extLst>
      <p:ext uri="{BB962C8B-B14F-4D97-AF65-F5344CB8AC3E}">
        <p14:creationId xmlns:p14="http://schemas.microsoft.com/office/powerpoint/2010/main" val="3362147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A791AF-AD27-4BF8-B5EA-1D92B3ACCC53}" type="datetime1">
              <a:rPr lang="en-IN" smtClean="0"/>
              <a:t>26-06-2025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5B4E08-551D-432F-8C56-42A30CDA521B}" type="slidenum">
              <a:rPr lang="en-IN" smtClean="0"/>
              <a:t>‹#›</a:t>
            </a:fld>
            <a:endParaRPr lang="en-IN"/>
          </a:p>
        </p:txBody>
      </p:sp>
    </p:spTree>
    <p:extLst>
      <p:ext uri="{BB962C8B-B14F-4D97-AF65-F5344CB8AC3E}">
        <p14:creationId xmlns:p14="http://schemas.microsoft.com/office/powerpoint/2010/main" val="259204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B8239A2-DE08-1227-F6B5-28378BDE1CCA}"/>
              </a:ext>
            </a:extLst>
          </p:cNvPr>
          <p:cNvSpPr txBox="1"/>
          <p:nvPr userDrawn="1"/>
        </p:nvSpPr>
        <p:spPr>
          <a:xfrm rot="-1500000">
            <a:off x="509632" y="2400412"/>
            <a:ext cx="10805004" cy="1446550"/>
          </a:xfrm>
          <a:prstGeom prst="rect">
            <a:avLst/>
          </a:prstGeom>
          <a:noFill/>
        </p:spPr>
        <p:txBody>
          <a:bodyPr wrap="square" rtlCol="0">
            <a:spAutoFit/>
          </a:bodyPr>
          <a:lstStyle/>
          <a:p>
            <a:pPr algn="ctr"/>
            <a:r>
              <a:rPr lang="en-IN" sz="8800" dirty="0">
                <a:solidFill>
                  <a:schemeClr val="bg1">
                    <a:lumMod val="75000"/>
                    <a:alpha val="40000"/>
                  </a:schemeClr>
                </a:solidFill>
              </a:rPr>
              <a:t>SHARDUL KHODE</a:t>
            </a:r>
          </a:p>
        </p:txBody>
      </p:sp>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AFC2C83-7399-4C96-B22E-F3D3C153C077}" type="datetime1">
              <a:rPr lang="en-IN" smtClean="0"/>
              <a:t>26-06-2025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55B4E08-551D-432F-8C56-42A30CDA521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88822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linkedin.com/in/shardul-khode-683678216" TargetMode="External"/><Relationship Id="rId1" Type="http://schemas.openxmlformats.org/officeDocument/2006/relationships/slideLayout" Target="../slideLayouts/slideLayout7.xml"/><Relationship Id="rId4" Type="http://schemas.openxmlformats.org/officeDocument/2006/relationships/hyperlink" Target="https://pixabay.com/en/chess-figure-game-play-board-1215079/"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wallpaperflare.com/black-chess-piece-set-strategy-leadership-game-pawn-human-wallpaper-zefel" TargetMode="External"/><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8D917-93FD-E0C3-D9FD-5484E6F32076}"/>
              </a:ext>
            </a:extLst>
          </p:cNvPr>
          <p:cNvSpPr>
            <a:spLocks noGrp="1"/>
          </p:cNvSpPr>
          <p:nvPr>
            <p:ph type="ctrTitle" idx="4294967295"/>
          </p:nvPr>
        </p:nvSpPr>
        <p:spPr>
          <a:xfrm>
            <a:off x="721360" y="810708"/>
            <a:ext cx="10728960" cy="2216972"/>
          </a:xfrm>
        </p:spPr>
        <p:txBody>
          <a:bodyPr anchor="ctr">
            <a:normAutofit/>
          </a:bodyPr>
          <a:lstStyle/>
          <a:p>
            <a:r>
              <a:rPr lang="en-US" b="1" dirty="0"/>
              <a:t>Chess.com Game Analysis: Exploratory Data Analysis and Power BI Dashboard</a:t>
            </a:r>
            <a:br>
              <a:rPr lang="en-US" sz="4000" b="1" dirty="0"/>
            </a:br>
            <a:br>
              <a:rPr lang="en-US" sz="4000" b="1" dirty="0"/>
            </a:br>
            <a:r>
              <a:rPr lang="en-US" sz="2400" b="1" dirty="0"/>
              <a:t>A Data-Driven Exploration of Chess Games</a:t>
            </a:r>
            <a:endParaRPr lang="en-IN" sz="3600" b="1" dirty="0"/>
          </a:p>
        </p:txBody>
      </p:sp>
      <p:sp>
        <p:nvSpPr>
          <p:cNvPr id="3" name="Subtitle 2">
            <a:extLst>
              <a:ext uri="{FF2B5EF4-FFF2-40B4-BE49-F238E27FC236}">
                <a16:creationId xmlns:a16="http://schemas.microsoft.com/office/drawing/2014/main" id="{72BA7429-74FB-2F5E-ED0D-6FE8A83B108F}"/>
              </a:ext>
            </a:extLst>
          </p:cNvPr>
          <p:cNvSpPr>
            <a:spLocks noGrp="1"/>
          </p:cNvSpPr>
          <p:nvPr>
            <p:ph type="subTitle" idx="4294967295"/>
          </p:nvPr>
        </p:nvSpPr>
        <p:spPr>
          <a:xfrm>
            <a:off x="721360" y="3429000"/>
            <a:ext cx="10728960" cy="979486"/>
          </a:xfrm>
        </p:spPr>
        <p:txBody>
          <a:bodyPr>
            <a:normAutofit fontScale="92500" lnSpcReduction="20000"/>
          </a:bodyPr>
          <a:lstStyle/>
          <a:p>
            <a:r>
              <a:rPr lang="en-US" sz="1600" b="1" dirty="0"/>
              <a:t>Name: </a:t>
            </a:r>
            <a:r>
              <a:rPr lang="en-US" sz="1600" dirty="0"/>
              <a:t>Shardul </a:t>
            </a:r>
            <a:r>
              <a:rPr lang="en-US" sz="1600" dirty="0" err="1"/>
              <a:t>Khode</a:t>
            </a:r>
            <a:endParaRPr lang="en-US" sz="1600" dirty="0"/>
          </a:p>
          <a:p>
            <a:r>
              <a:rPr lang="en-US" sz="1600" b="1" dirty="0" err="1"/>
              <a:t>Linkedin</a:t>
            </a:r>
            <a:r>
              <a:rPr lang="en-US" sz="1600" b="1" dirty="0"/>
              <a:t>: </a:t>
            </a:r>
            <a:r>
              <a:rPr lang="en-US" sz="1600" dirty="0">
                <a:hlinkClick r:id="rId2"/>
              </a:rPr>
              <a:t>www.linkedin.com/in/shardul-khode-683678216</a:t>
            </a:r>
            <a:endParaRPr lang="en-US" sz="1600" dirty="0"/>
          </a:p>
          <a:p>
            <a:r>
              <a:rPr lang="en-US" sz="1600" b="1" dirty="0"/>
              <a:t>Email:</a:t>
            </a:r>
            <a:r>
              <a:rPr lang="en-US" sz="1600" dirty="0"/>
              <a:t> shardul.khode.we@gmail.com</a:t>
            </a:r>
          </a:p>
          <a:p>
            <a:endParaRPr lang="en-IN" sz="1600" b="1" dirty="0"/>
          </a:p>
        </p:txBody>
      </p:sp>
      <p:cxnSp>
        <p:nvCxnSpPr>
          <p:cNvPr id="5" name="Straight Connector 4">
            <a:extLst>
              <a:ext uri="{FF2B5EF4-FFF2-40B4-BE49-F238E27FC236}">
                <a16:creationId xmlns:a16="http://schemas.microsoft.com/office/drawing/2014/main" id="{87F9E2DB-FBE9-4A28-F700-6B610AD8845B}"/>
              </a:ext>
            </a:extLst>
          </p:cNvPr>
          <p:cNvCxnSpPr>
            <a:cxnSpLocks/>
          </p:cNvCxnSpPr>
          <p:nvPr/>
        </p:nvCxnSpPr>
        <p:spPr>
          <a:xfrm>
            <a:off x="527901" y="3108960"/>
            <a:ext cx="1109534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66D8E26B-AD3E-B5BD-9D7D-5CFA5D56C71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815579" y="3190240"/>
            <a:ext cx="4634741" cy="3089827"/>
          </a:xfrm>
          <a:prstGeom prst="rect">
            <a:avLst/>
          </a:prstGeom>
        </p:spPr>
      </p:pic>
      <p:sp>
        <p:nvSpPr>
          <p:cNvPr id="4" name="Slide Number Placeholder 3">
            <a:extLst>
              <a:ext uri="{FF2B5EF4-FFF2-40B4-BE49-F238E27FC236}">
                <a16:creationId xmlns:a16="http://schemas.microsoft.com/office/drawing/2014/main" id="{7402F3C3-422B-B647-D712-8E2F772C8ADD}"/>
              </a:ext>
            </a:extLst>
          </p:cNvPr>
          <p:cNvSpPr>
            <a:spLocks noGrp="1"/>
          </p:cNvSpPr>
          <p:nvPr>
            <p:ph type="sldNum" sz="quarter" idx="12"/>
          </p:nvPr>
        </p:nvSpPr>
        <p:spPr/>
        <p:txBody>
          <a:bodyPr/>
          <a:lstStyle/>
          <a:p>
            <a:fld id="{855B4E08-551D-432F-8C56-42A30CDA521B}" type="slidenum">
              <a:rPr lang="en-IN" smtClean="0"/>
              <a:t>1</a:t>
            </a:fld>
            <a:endParaRPr lang="en-IN"/>
          </a:p>
        </p:txBody>
      </p:sp>
    </p:spTree>
    <p:extLst>
      <p:ext uri="{BB962C8B-B14F-4D97-AF65-F5344CB8AC3E}">
        <p14:creationId xmlns:p14="http://schemas.microsoft.com/office/powerpoint/2010/main" val="2607990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D0E12-1108-D77F-C1EB-18D6B6EC7A71}"/>
              </a:ext>
            </a:extLst>
          </p:cNvPr>
          <p:cNvSpPr>
            <a:spLocks noGrp="1"/>
          </p:cNvSpPr>
          <p:nvPr>
            <p:ph type="title"/>
          </p:nvPr>
        </p:nvSpPr>
        <p:spPr>
          <a:xfrm>
            <a:off x="4800599" y="242265"/>
            <a:ext cx="6492875" cy="1341438"/>
          </a:xfrm>
          <a:ln>
            <a:solidFill>
              <a:schemeClr val="tx1"/>
            </a:solidFill>
          </a:ln>
        </p:spPr>
        <p:txBody>
          <a:bodyPr anchor="ctr">
            <a:normAutofit/>
          </a:bodyPr>
          <a:lstStyle/>
          <a:p>
            <a:pPr algn="ctr"/>
            <a:r>
              <a:rPr lang="en-US" sz="3600" b="0" i="0" u="none" strike="noStrike" baseline="0" dirty="0">
                <a:solidFill>
                  <a:schemeClr val="tx1"/>
                </a:solidFill>
                <a:latin typeface="Arial Black" panose="020B0A04020102020204" pitchFamily="34" charset="0"/>
              </a:rPr>
              <a:t>Analysis 4: </a:t>
            </a:r>
            <a:br>
              <a:rPr lang="en-US" sz="3600" b="0" i="0" u="none" strike="noStrike" baseline="0" dirty="0">
                <a:solidFill>
                  <a:schemeClr val="tx1"/>
                </a:solidFill>
                <a:latin typeface="Arial Black" panose="020B0A04020102020204" pitchFamily="34" charset="0"/>
              </a:rPr>
            </a:br>
            <a:r>
              <a:rPr lang="en-US" sz="2800" b="0" i="0" u="none" strike="noStrike" baseline="0" dirty="0">
                <a:solidFill>
                  <a:schemeClr val="tx1"/>
                </a:solidFill>
                <a:latin typeface="Arial Black" panose="020B0A04020102020204" pitchFamily="34" charset="0"/>
              </a:rPr>
              <a:t>Game Duration by Time Class</a:t>
            </a:r>
            <a:endParaRPr lang="en-IN" sz="2800" dirty="0">
              <a:solidFill>
                <a:schemeClr val="tx1"/>
              </a:solidFill>
            </a:endParaRPr>
          </a:p>
        </p:txBody>
      </p:sp>
      <p:pic>
        <p:nvPicPr>
          <p:cNvPr id="6" name="Content Placeholder 5">
            <a:extLst>
              <a:ext uri="{FF2B5EF4-FFF2-40B4-BE49-F238E27FC236}">
                <a16:creationId xmlns:a16="http://schemas.microsoft.com/office/drawing/2014/main" id="{C386A78F-3E8A-9043-5E98-B13F39A393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0598" y="1967190"/>
            <a:ext cx="6492875" cy="3895725"/>
          </a:xfrm>
          <a:ln w="12700">
            <a:solidFill>
              <a:schemeClr val="tx1"/>
            </a:solidFill>
          </a:ln>
        </p:spPr>
      </p:pic>
      <p:sp>
        <p:nvSpPr>
          <p:cNvPr id="4" name="Text Placeholder 3">
            <a:extLst>
              <a:ext uri="{FF2B5EF4-FFF2-40B4-BE49-F238E27FC236}">
                <a16:creationId xmlns:a16="http://schemas.microsoft.com/office/drawing/2014/main" id="{99EFE9A2-E900-1084-6661-7EEAE812BC04}"/>
              </a:ext>
            </a:extLst>
          </p:cNvPr>
          <p:cNvSpPr>
            <a:spLocks noGrp="1"/>
          </p:cNvSpPr>
          <p:nvPr>
            <p:ph type="body" sz="half" idx="2"/>
          </p:nvPr>
        </p:nvSpPr>
        <p:spPr>
          <a:xfrm>
            <a:off x="428919" y="1481137"/>
            <a:ext cx="3200400" cy="3895725"/>
          </a:xfrm>
          <a:ln>
            <a:solidFill>
              <a:schemeClr val="bg1"/>
            </a:solidFill>
          </a:ln>
        </p:spPr>
        <p:txBody>
          <a:bodyPr>
            <a:normAutofit lnSpcReduction="10000"/>
          </a:bodyPr>
          <a:lstStyle/>
          <a:p>
            <a:pPr marL="171450" marR="2040" indent="-171450" rtl="0">
              <a:buClr>
                <a:schemeClr val="bg1"/>
              </a:buClr>
              <a:buSzPts val="1000"/>
              <a:buFont typeface="Wingdings" panose="05000000000000000000" pitchFamily="2" charset="2"/>
              <a:buChar char="q"/>
            </a:pPr>
            <a:r>
              <a:rPr lang="en-US" sz="1400" b="1" i="0" u="none" strike="noStrike" baseline="0" dirty="0">
                <a:solidFill>
                  <a:schemeClr val="bg1"/>
                </a:solidFill>
              </a:rPr>
              <a:t>Analyzed number of games across </a:t>
            </a:r>
            <a:r>
              <a:rPr lang="en-US" sz="1400" b="1" i="0" u="none" strike="noStrike" baseline="0" dirty="0" err="1">
                <a:solidFill>
                  <a:schemeClr val="bg1"/>
                </a:solidFill>
              </a:rPr>
              <a:t>time_class</a:t>
            </a:r>
            <a:r>
              <a:rPr lang="en-US" sz="1400" b="1" i="0" u="none" strike="noStrike" baseline="0" dirty="0">
                <a:solidFill>
                  <a:schemeClr val="bg1"/>
                </a:solidFill>
              </a:rPr>
              <a:t> (daily, rapid, blitz, bullet).</a:t>
            </a:r>
          </a:p>
          <a:p>
            <a:pPr marL="171450" marR="2040" indent="-171450" rtl="0">
              <a:buClr>
                <a:schemeClr val="bg1"/>
              </a:buClr>
              <a:buSzPts val="1000"/>
              <a:buFont typeface="Wingdings" panose="05000000000000000000" pitchFamily="2" charset="2"/>
              <a:buChar char="q"/>
            </a:pPr>
            <a:r>
              <a:rPr lang="en-US" sz="1400" b="1" i="0" u="sng" strike="noStrike" baseline="0" dirty="0">
                <a:solidFill>
                  <a:schemeClr val="bg1"/>
                </a:solidFill>
              </a:rPr>
              <a:t>Key Findings:</a:t>
            </a:r>
          </a:p>
          <a:p>
            <a:pPr marL="628650" marR="2040" lvl="1" indent="-171450">
              <a:buClr>
                <a:schemeClr val="bg1"/>
              </a:buClr>
              <a:buSzPts val="1000"/>
              <a:buFont typeface="Wingdings" panose="05000000000000000000" pitchFamily="2" charset="2"/>
              <a:buChar char="§"/>
            </a:pPr>
            <a:r>
              <a:rPr lang="en-US" sz="1400" b="0" i="0" u="none" strike="noStrike" baseline="0" dirty="0">
                <a:solidFill>
                  <a:schemeClr val="bg1"/>
                </a:solidFill>
              </a:rPr>
              <a:t>Blitz is the most popular time class, with near to 30,000 games.</a:t>
            </a:r>
          </a:p>
          <a:p>
            <a:pPr marL="628650" marR="2040" lvl="1" indent="-171450">
              <a:buClr>
                <a:schemeClr val="bg1"/>
              </a:buClr>
              <a:buSzPts val="1000"/>
              <a:buFont typeface="Wingdings" panose="05000000000000000000" pitchFamily="2" charset="2"/>
              <a:buChar char="§"/>
            </a:pPr>
            <a:r>
              <a:rPr lang="en-US" sz="1400" b="0" i="0" u="none" strike="noStrike" baseline="0" dirty="0">
                <a:solidFill>
                  <a:schemeClr val="bg1"/>
                </a:solidFill>
              </a:rPr>
              <a:t>Bullet follows with approximately 20,000-25,000 games.</a:t>
            </a:r>
          </a:p>
          <a:p>
            <a:pPr marL="628650" marR="2040" lvl="1" indent="-171450">
              <a:buClr>
                <a:schemeClr val="bg1"/>
              </a:buClr>
              <a:buSzPts val="1000"/>
              <a:buFont typeface="Wingdings" panose="05000000000000000000" pitchFamily="2" charset="2"/>
              <a:buChar char="§"/>
            </a:pPr>
            <a:r>
              <a:rPr lang="en-US" sz="1400" b="0" i="0" u="none" strike="noStrike" baseline="0" dirty="0">
                <a:solidFill>
                  <a:schemeClr val="bg1"/>
                </a:solidFill>
              </a:rPr>
              <a:t>Rapid has around 12,000-15,000 games.</a:t>
            </a:r>
          </a:p>
          <a:p>
            <a:pPr marL="628650" marR="2040" lvl="1" indent="-171450">
              <a:buClr>
                <a:schemeClr val="bg1"/>
              </a:buClr>
              <a:buSzPts val="1000"/>
              <a:buFont typeface="Wingdings" panose="05000000000000000000" pitchFamily="2" charset="2"/>
              <a:buChar char="§"/>
            </a:pPr>
            <a:r>
              <a:rPr lang="en-US" sz="1400" b="0" i="0" u="none" strike="noStrike" baseline="0" dirty="0">
                <a:solidFill>
                  <a:schemeClr val="bg1"/>
                </a:solidFill>
              </a:rPr>
              <a:t>Daily is the least common, with fewer than 5,000 games.</a:t>
            </a:r>
          </a:p>
          <a:p>
            <a:pPr marL="171450" marR="2040" indent="-171450" rtl="0">
              <a:buClr>
                <a:schemeClr val="bg1"/>
              </a:buClr>
              <a:buSzPts val="1000"/>
              <a:buFont typeface="Wingdings" panose="05000000000000000000" pitchFamily="2" charset="2"/>
              <a:buChar char="q"/>
            </a:pPr>
            <a:r>
              <a:rPr lang="en-US" sz="1400" b="1" i="0" u="sng" strike="noStrike" baseline="0" dirty="0">
                <a:solidFill>
                  <a:schemeClr val="bg1"/>
                </a:solidFill>
              </a:rPr>
              <a:t>Insight:</a:t>
            </a:r>
            <a:r>
              <a:rPr lang="en-US" sz="1400" b="0" i="0" u="none" strike="noStrike" baseline="0" dirty="0">
                <a:solidFill>
                  <a:schemeClr val="bg1"/>
                </a:solidFill>
              </a:rPr>
              <a:t> The data indicates a strong preference for faster-paced games (Blitz and Bullet) over slower formats (Rapid and Daily).</a:t>
            </a:r>
          </a:p>
        </p:txBody>
      </p:sp>
      <p:sp>
        <p:nvSpPr>
          <p:cNvPr id="7" name="TextBox 6">
            <a:extLst>
              <a:ext uri="{FF2B5EF4-FFF2-40B4-BE49-F238E27FC236}">
                <a16:creationId xmlns:a16="http://schemas.microsoft.com/office/drawing/2014/main" id="{2B3A0992-60C2-5432-6F85-2E37297CBDA0}"/>
              </a:ext>
            </a:extLst>
          </p:cNvPr>
          <p:cNvSpPr txBox="1"/>
          <p:nvPr/>
        </p:nvSpPr>
        <p:spPr>
          <a:xfrm>
            <a:off x="6059593" y="6246403"/>
            <a:ext cx="3974888" cy="369332"/>
          </a:xfrm>
          <a:prstGeom prst="rect">
            <a:avLst/>
          </a:prstGeom>
          <a:noFill/>
          <a:ln>
            <a:solidFill>
              <a:schemeClr val="tx1"/>
            </a:solidFill>
          </a:ln>
        </p:spPr>
        <p:txBody>
          <a:bodyPr wrap="square" rtlCol="0">
            <a:spAutoFit/>
          </a:bodyPr>
          <a:lstStyle/>
          <a:p>
            <a:r>
              <a:rPr lang="en-US" spc="-95" dirty="0">
                <a:solidFill>
                  <a:srgbClr val="22373A"/>
                </a:solidFill>
                <a:latin typeface="Arial Black"/>
                <a:cs typeface="Arial Black"/>
              </a:rPr>
              <a:t>Figure</a:t>
            </a:r>
            <a:r>
              <a:rPr lang="en-US" spc="20" dirty="0">
                <a:solidFill>
                  <a:srgbClr val="22373A"/>
                </a:solidFill>
                <a:latin typeface="Arial Black"/>
                <a:cs typeface="Arial Black"/>
              </a:rPr>
              <a:t> 4</a:t>
            </a:r>
            <a:r>
              <a:rPr lang="en-US" dirty="0">
                <a:solidFill>
                  <a:srgbClr val="22373A"/>
                </a:solidFill>
                <a:latin typeface="Arial Black"/>
                <a:cs typeface="Arial Black"/>
              </a:rPr>
              <a:t>:</a:t>
            </a:r>
            <a:r>
              <a:rPr lang="en-US" spc="-20" dirty="0">
                <a:solidFill>
                  <a:srgbClr val="22373A"/>
                </a:solidFill>
                <a:latin typeface="Arial Black"/>
                <a:cs typeface="Arial Black"/>
              </a:rPr>
              <a:t> </a:t>
            </a:r>
            <a:r>
              <a:rPr lang="en-US" spc="-10" dirty="0">
                <a:solidFill>
                  <a:srgbClr val="22373A"/>
                </a:solidFill>
                <a:latin typeface="Tahoma"/>
                <a:cs typeface="Tahoma"/>
              </a:rPr>
              <a:t>Game Count by Time Class</a:t>
            </a:r>
            <a:endParaRPr lang="en-US" dirty="0">
              <a:latin typeface="Tahoma"/>
              <a:cs typeface="Tahoma"/>
            </a:endParaRPr>
          </a:p>
        </p:txBody>
      </p:sp>
      <p:sp>
        <p:nvSpPr>
          <p:cNvPr id="3" name="Slide Number Placeholder 2">
            <a:extLst>
              <a:ext uri="{FF2B5EF4-FFF2-40B4-BE49-F238E27FC236}">
                <a16:creationId xmlns:a16="http://schemas.microsoft.com/office/drawing/2014/main" id="{ADC2DDFA-5971-C473-AF97-7244BB3CF1FC}"/>
              </a:ext>
            </a:extLst>
          </p:cNvPr>
          <p:cNvSpPr>
            <a:spLocks noGrp="1"/>
          </p:cNvSpPr>
          <p:nvPr>
            <p:ph type="sldNum" sz="quarter" idx="12"/>
          </p:nvPr>
        </p:nvSpPr>
        <p:spPr/>
        <p:txBody>
          <a:bodyPr/>
          <a:lstStyle/>
          <a:p>
            <a:fld id="{855B4E08-551D-432F-8C56-42A30CDA521B}" type="slidenum">
              <a:rPr lang="en-IN" smtClean="0"/>
              <a:t>10</a:t>
            </a:fld>
            <a:endParaRPr lang="en-IN"/>
          </a:p>
        </p:txBody>
      </p:sp>
    </p:spTree>
    <p:extLst>
      <p:ext uri="{BB962C8B-B14F-4D97-AF65-F5344CB8AC3E}">
        <p14:creationId xmlns:p14="http://schemas.microsoft.com/office/powerpoint/2010/main" val="1445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24609-AC0A-F26C-08BE-940918E38241}"/>
              </a:ext>
            </a:extLst>
          </p:cNvPr>
          <p:cNvSpPr>
            <a:spLocks noGrp="1"/>
          </p:cNvSpPr>
          <p:nvPr>
            <p:ph type="title"/>
          </p:nvPr>
        </p:nvSpPr>
        <p:spPr>
          <a:xfrm>
            <a:off x="4800598" y="338053"/>
            <a:ext cx="6492875" cy="1272623"/>
          </a:xfrm>
          <a:ln>
            <a:solidFill>
              <a:schemeClr val="tx1"/>
            </a:solidFill>
          </a:ln>
        </p:spPr>
        <p:txBody>
          <a:bodyPr anchor="ctr">
            <a:normAutofit fontScale="90000"/>
          </a:bodyPr>
          <a:lstStyle/>
          <a:p>
            <a:pPr algn="ctr"/>
            <a:r>
              <a:rPr lang="en-US" sz="3600" b="0" i="0" u="none" strike="noStrike" baseline="0" dirty="0">
                <a:solidFill>
                  <a:schemeClr val="tx1"/>
                </a:solidFill>
                <a:latin typeface="Arial Black" panose="020B0A04020102020204" pitchFamily="34" charset="0"/>
              </a:rPr>
              <a:t>Analysis 5: </a:t>
            </a:r>
            <a:br>
              <a:rPr lang="en-US" sz="3600" b="0" i="0" u="none" strike="noStrike" baseline="0" dirty="0">
                <a:solidFill>
                  <a:schemeClr val="tx1"/>
                </a:solidFill>
                <a:latin typeface="Arial Black" panose="020B0A04020102020204" pitchFamily="34" charset="0"/>
              </a:rPr>
            </a:br>
            <a:r>
              <a:rPr lang="en-US" sz="2800" b="0" i="0" u="none" strike="noStrike" baseline="0" dirty="0">
                <a:solidFill>
                  <a:schemeClr val="tx1"/>
                </a:solidFill>
                <a:latin typeface="Arial Black" panose="020B0A04020102020204" pitchFamily="34" charset="0"/>
              </a:rPr>
              <a:t>Rated vs. </a:t>
            </a:r>
            <a:br>
              <a:rPr lang="en-US" sz="2800" b="0" i="0" u="none" strike="noStrike" baseline="0" dirty="0">
                <a:solidFill>
                  <a:schemeClr val="tx1"/>
                </a:solidFill>
                <a:latin typeface="Arial Black" panose="020B0A04020102020204" pitchFamily="34" charset="0"/>
              </a:rPr>
            </a:br>
            <a:r>
              <a:rPr lang="en-US" sz="2800" b="0" i="0" u="none" strike="noStrike" baseline="0" dirty="0">
                <a:solidFill>
                  <a:schemeClr val="tx1"/>
                </a:solidFill>
                <a:latin typeface="Arial Black" panose="020B0A04020102020204" pitchFamily="34" charset="0"/>
              </a:rPr>
              <a:t>Unrated Game Outcomes</a:t>
            </a:r>
            <a:endParaRPr lang="en-IN" sz="2800" dirty="0">
              <a:solidFill>
                <a:schemeClr val="tx1"/>
              </a:solidFill>
            </a:endParaRPr>
          </a:p>
        </p:txBody>
      </p:sp>
      <p:pic>
        <p:nvPicPr>
          <p:cNvPr id="6" name="Content Placeholder 5">
            <a:extLst>
              <a:ext uri="{FF2B5EF4-FFF2-40B4-BE49-F238E27FC236}">
                <a16:creationId xmlns:a16="http://schemas.microsoft.com/office/drawing/2014/main" id="{7451B788-5EE3-0799-38F7-8DE8958AB1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0598" y="1987910"/>
            <a:ext cx="6492875" cy="3895725"/>
          </a:xfrm>
          <a:ln w="12700">
            <a:solidFill>
              <a:schemeClr val="tx1"/>
            </a:solidFill>
          </a:ln>
        </p:spPr>
      </p:pic>
      <p:sp>
        <p:nvSpPr>
          <p:cNvPr id="4" name="Text Placeholder 3">
            <a:extLst>
              <a:ext uri="{FF2B5EF4-FFF2-40B4-BE49-F238E27FC236}">
                <a16:creationId xmlns:a16="http://schemas.microsoft.com/office/drawing/2014/main" id="{21718AF7-D36D-DED0-511C-26F671692EE6}"/>
              </a:ext>
            </a:extLst>
          </p:cNvPr>
          <p:cNvSpPr>
            <a:spLocks noGrp="1"/>
          </p:cNvSpPr>
          <p:nvPr>
            <p:ph type="body" sz="half" idx="2"/>
          </p:nvPr>
        </p:nvSpPr>
        <p:spPr>
          <a:xfrm>
            <a:off x="428919" y="2047973"/>
            <a:ext cx="3200400" cy="2762053"/>
          </a:xfrm>
          <a:ln>
            <a:solidFill>
              <a:schemeClr val="bg1"/>
            </a:solidFill>
          </a:ln>
        </p:spPr>
        <p:txBody>
          <a:bodyPr>
            <a:normAutofit/>
          </a:bodyPr>
          <a:lstStyle/>
          <a:p>
            <a:pPr marL="285750" indent="-285750" rtl="0">
              <a:buClr>
                <a:schemeClr val="bg1"/>
              </a:buClr>
              <a:buSzPts val="1000"/>
              <a:buFont typeface="Wingdings" panose="05000000000000000000" pitchFamily="2" charset="2"/>
              <a:buChar char="q"/>
            </a:pPr>
            <a:r>
              <a:rPr lang="en-US" sz="1400" b="1" i="0" u="none" strike="noStrike" baseline="0" dirty="0">
                <a:solidFill>
                  <a:schemeClr val="bg1"/>
                </a:solidFill>
              </a:rPr>
              <a:t>Compared games between rated games &amp; unrated games.</a:t>
            </a:r>
          </a:p>
          <a:p>
            <a:pPr marL="285750" indent="-285750" rtl="0">
              <a:buClr>
                <a:schemeClr val="bg1"/>
              </a:buClr>
              <a:buSzPts val="1000"/>
              <a:buFont typeface="Wingdings" panose="05000000000000000000" pitchFamily="2" charset="2"/>
              <a:buChar char="q"/>
            </a:pPr>
            <a:r>
              <a:rPr lang="en-US" sz="1400" b="1" i="0" u="sng" strike="noStrike" baseline="0" dirty="0">
                <a:solidFill>
                  <a:schemeClr val="bg1"/>
                </a:solidFill>
              </a:rPr>
              <a:t>Key Findings:</a:t>
            </a:r>
          </a:p>
          <a:p>
            <a:pPr marL="742950" lvl="1" indent="-285750">
              <a:buClr>
                <a:schemeClr val="bg1"/>
              </a:buClr>
              <a:buSzPts val="1000"/>
              <a:buFont typeface="Wingdings" panose="05000000000000000000" pitchFamily="2" charset="2"/>
              <a:buChar char="§"/>
            </a:pPr>
            <a:r>
              <a:rPr lang="en-US" sz="1400" b="0" i="0" u="none" strike="noStrike" baseline="0" dirty="0">
                <a:solidFill>
                  <a:schemeClr val="bg1"/>
                </a:solidFill>
              </a:rPr>
              <a:t>The majority of games are rated, with over 60,000 games.</a:t>
            </a:r>
          </a:p>
          <a:p>
            <a:pPr marL="742950" lvl="1" indent="-285750">
              <a:buClr>
                <a:schemeClr val="bg1"/>
              </a:buClr>
              <a:buSzPts val="1000"/>
              <a:buFont typeface="Wingdings" panose="05000000000000000000" pitchFamily="2" charset="2"/>
              <a:buChar char="§"/>
            </a:pPr>
            <a:r>
              <a:rPr lang="en-US" sz="1400" dirty="0">
                <a:solidFill>
                  <a:schemeClr val="bg1"/>
                </a:solidFill>
              </a:rPr>
              <a:t>Unrated games are significantly fewer, with a count of approximately 5,000 or less.</a:t>
            </a:r>
          </a:p>
          <a:p>
            <a:pPr marL="742950" lvl="1" indent="-285750">
              <a:buClr>
                <a:schemeClr val="bg1"/>
              </a:buClr>
              <a:buSzPts val="1000"/>
              <a:buFont typeface="Wingdings" panose="05000000000000000000" pitchFamily="2" charset="2"/>
              <a:buChar char="§"/>
            </a:pPr>
            <a:r>
              <a:rPr lang="en-US" sz="1400" b="0" i="0" u="none" strike="noStrike" baseline="0" dirty="0">
                <a:solidFill>
                  <a:schemeClr val="bg1"/>
                </a:solidFill>
              </a:rPr>
              <a:t>This indicates a strong preference for rated games among players.</a:t>
            </a:r>
          </a:p>
          <a:p>
            <a:pPr>
              <a:buClr>
                <a:schemeClr val="bg1"/>
              </a:buClr>
            </a:pPr>
            <a:endParaRPr lang="en-IN" sz="1800" dirty="0">
              <a:solidFill>
                <a:schemeClr val="bg1"/>
              </a:solidFill>
            </a:endParaRPr>
          </a:p>
        </p:txBody>
      </p:sp>
      <p:sp>
        <p:nvSpPr>
          <p:cNvPr id="7" name="TextBox 6">
            <a:extLst>
              <a:ext uri="{FF2B5EF4-FFF2-40B4-BE49-F238E27FC236}">
                <a16:creationId xmlns:a16="http://schemas.microsoft.com/office/drawing/2014/main" id="{FDE20624-65A5-EF6F-00CC-E9DECBDB17A9}"/>
              </a:ext>
            </a:extLst>
          </p:cNvPr>
          <p:cNvSpPr txBox="1"/>
          <p:nvPr/>
        </p:nvSpPr>
        <p:spPr>
          <a:xfrm>
            <a:off x="5820584" y="6218123"/>
            <a:ext cx="4452906" cy="369332"/>
          </a:xfrm>
          <a:prstGeom prst="rect">
            <a:avLst/>
          </a:prstGeom>
          <a:noFill/>
          <a:ln>
            <a:solidFill>
              <a:schemeClr val="tx1"/>
            </a:solidFill>
          </a:ln>
        </p:spPr>
        <p:txBody>
          <a:bodyPr wrap="square" rtlCol="0">
            <a:spAutoFit/>
          </a:bodyPr>
          <a:lstStyle/>
          <a:p>
            <a:r>
              <a:rPr lang="en-US" spc="-95" dirty="0">
                <a:solidFill>
                  <a:srgbClr val="22373A"/>
                </a:solidFill>
                <a:latin typeface="Arial Black"/>
                <a:cs typeface="Arial Black"/>
              </a:rPr>
              <a:t>Figure</a:t>
            </a:r>
            <a:r>
              <a:rPr lang="en-US" spc="20" dirty="0">
                <a:solidFill>
                  <a:srgbClr val="22373A"/>
                </a:solidFill>
                <a:latin typeface="Arial Black"/>
                <a:cs typeface="Arial Black"/>
              </a:rPr>
              <a:t> 5</a:t>
            </a:r>
            <a:r>
              <a:rPr lang="en-US" dirty="0">
                <a:solidFill>
                  <a:srgbClr val="22373A"/>
                </a:solidFill>
                <a:latin typeface="Arial Black"/>
                <a:cs typeface="Arial Black"/>
              </a:rPr>
              <a:t>:</a:t>
            </a:r>
            <a:r>
              <a:rPr lang="en-US" spc="-20" dirty="0">
                <a:solidFill>
                  <a:srgbClr val="22373A"/>
                </a:solidFill>
                <a:latin typeface="Arial Black"/>
                <a:cs typeface="Arial Black"/>
              </a:rPr>
              <a:t> </a:t>
            </a:r>
            <a:r>
              <a:rPr lang="en-US" spc="-10" dirty="0">
                <a:solidFill>
                  <a:srgbClr val="22373A"/>
                </a:solidFill>
                <a:latin typeface="Tahoma"/>
                <a:cs typeface="Tahoma"/>
              </a:rPr>
              <a:t>Rated Vs Unrated Game Counts</a:t>
            </a:r>
            <a:endParaRPr lang="en-US" dirty="0">
              <a:latin typeface="Tahoma"/>
              <a:cs typeface="Tahoma"/>
            </a:endParaRPr>
          </a:p>
        </p:txBody>
      </p:sp>
      <p:sp>
        <p:nvSpPr>
          <p:cNvPr id="3" name="Slide Number Placeholder 2">
            <a:extLst>
              <a:ext uri="{FF2B5EF4-FFF2-40B4-BE49-F238E27FC236}">
                <a16:creationId xmlns:a16="http://schemas.microsoft.com/office/drawing/2014/main" id="{2105F54D-60CA-C986-8A72-A408B230C0DC}"/>
              </a:ext>
            </a:extLst>
          </p:cNvPr>
          <p:cNvSpPr>
            <a:spLocks noGrp="1"/>
          </p:cNvSpPr>
          <p:nvPr>
            <p:ph type="sldNum" sz="quarter" idx="12"/>
          </p:nvPr>
        </p:nvSpPr>
        <p:spPr/>
        <p:txBody>
          <a:bodyPr/>
          <a:lstStyle/>
          <a:p>
            <a:fld id="{855B4E08-551D-432F-8C56-42A30CDA521B}" type="slidenum">
              <a:rPr lang="en-IN" smtClean="0"/>
              <a:t>11</a:t>
            </a:fld>
            <a:endParaRPr lang="en-IN"/>
          </a:p>
        </p:txBody>
      </p:sp>
    </p:spTree>
    <p:extLst>
      <p:ext uri="{BB962C8B-B14F-4D97-AF65-F5344CB8AC3E}">
        <p14:creationId xmlns:p14="http://schemas.microsoft.com/office/powerpoint/2010/main" val="1174080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D91C1-1C12-71DF-37D2-9798DDAEC50A}"/>
              </a:ext>
            </a:extLst>
          </p:cNvPr>
          <p:cNvSpPr>
            <a:spLocks noGrp="1"/>
          </p:cNvSpPr>
          <p:nvPr>
            <p:ph type="title"/>
          </p:nvPr>
        </p:nvSpPr>
        <p:spPr>
          <a:xfrm>
            <a:off x="4800597" y="279972"/>
            <a:ext cx="6492875" cy="1345169"/>
          </a:xfrm>
          <a:ln>
            <a:solidFill>
              <a:schemeClr val="tx1"/>
            </a:solidFill>
          </a:ln>
        </p:spPr>
        <p:txBody>
          <a:bodyPr anchor="ctr">
            <a:normAutofit/>
          </a:bodyPr>
          <a:lstStyle/>
          <a:p>
            <a:pPr algn="ctr"/>
            <a:r>
              <a:rPr lang="en-US" sz="3600" b="0" i="0" u="none" strike="noStrike" baseline="0" dirty="0">
                <a:solidFill>
                  <a:schemeClr val="tx1"/>
                </a:solidFill>
                <a:latin typeface="Arial Black" panose="020B0A04020102020204" pitchFamily="34" charset="0"/>
              </a:rPr>
              <a:t>Analysis 6: </a:t>
            </a:r>
            <a:br>
              <a:rPr lang="en-US" sz="3600" b="0" i="0" u="none" strike="noStrike" baseline="0" dirty="0">
                <a:solidFill>
                  <a:schemeClr val="tx1"/>
                </a:solidFill>
                <a:latin typeface="Arial Black" panose="020B0A04020102020204" pitchFamily="34" charset="0"/>
              </a:rPr>
            </a:br>
            <a:r>
              <a:rPr lang="en-US" sz="2800" b="0" i="0" u="none" strike="noStrike" baseline="0" dirty="0">
                <a:solidFill>
                  <a:schemeClr val="tx1"/>
                </a:solidFill>
                <a:latin typeface="Arial Black" panose="020B0A04020102020204" pitchFamily="34" charset="0"/>
              </a:rPr>
              <a:t>Move Count Distribution</a:t>
            </a:r>
            <a:endParaRPr lang="en-IN" sz="2800" dirty="0">
              <a:solidFill>
                <a:schemeClr val="tx1"/>
              </a:solidFill>
            </a:endParaRPr>
          </a:p>
        </p:txBody>
      </p:sp>
      <p:pic>
        <p:nvPicPr>
          <p:cNvPr id="6" name="Content Placeholder 5">
            <a:extLst>
              <a:ext uri="{FF2B5EF4-FFF2-40B4-BE49-F238E27FC236}">
                <a16:creationId xmlns:a16="http://schemas.microsoft.com/office/drawing/2014/main" id="{B6EB5EEC-E766-8994-3064-988DE447C9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0598" y="1969056"/>
            <a:ext cx="6492875" cy="3895725"/>
          </a:xfrm>
          <a:ln w="12700">
            <a:solidFill>
              <a:schemeClr val="tx1"/>
            </a:solidFill>
          </a:ln>
        </p:spPr>
      </p:pic>
      <p:sp>
        <p:nvSpPr>
          <p:cNvPr id="4" name="Text Placeholder 3">
            <a:extLst>
              <a:ext uri="{FF2B5EF4-FFF2-40B4-BE49-F238E27FC236}">
                <a16:creationId xmlns:a16="http://schemas.microsoft.com/office/drawing/2014/main" id="{0169FA0C-ADEF-A67C-FB62-3D9DB8E0CF25}"/>
              </a:ext>
            </a:extLst>
          </p:cNvPr>
          <p:cNvSpPr>
            <a:spLocks noGrp="1"/>
          </p:cNvSpPr>
          <p:nvPr>
            <p:ph type="body" sz="half" idx="2"/>
          </p:nvPr>
        </p:nvSpPr>
        <p:spPr>
          <a:xfrm>
            <a:off x="428920" y="1061456"/>
            <a:ext cx="3200400" cy="4735088"/>
          </a:xfrm>
          <a:ln>
            <a:solidFill>
              <a:schemeClr val="bg1"/>
            </a:solidFill>
          </a:ln>
        </p:spPr>
        <p:txBody>
          <a:bodyPr>
            <a:normAutofit/>
          </a:bodyPr>
          <a:lstStyle/>
          <a:p>
            <a:pPr marL="285750" indent="-285750" rtl="0">
              <a:buClr>
                <a:schemeClr val="bg1"/>
              </a:buClr>
              <a:buSzPts val="1000"/>
              <a:buFont typeface="Wingdings" panose="05000000000000000000" pitchFamily="2" charset="2"/>
              <a:buChar char="q"/>
            </a:pPr>
            <a:r>
              <a:rPr lang="en-US" sz="1400" b="1" i="0" u="none" strike="noStrike" baseline="0" dirty="0">
                <a:solidFill>
                  <a:schemeClr val="bg1"/>
                </a:solidFill>
              </a:rPr>
              <a:t>Examined </a:t>
            </a:r>
            <a:r>
              <a:rPr lang="en-US" sz="1400" b="1" i="0" u="none" strike="noStrike" baseline="0" dirty="0" err="1">
                <a:solidFill>
                  <a:schemeClr val="bg1"/>
                </a:solidFill>
              </a:rPr>
              <a:t>move_count</a:t>
            </a:r>
            <a:r>
              <a:rPr lang="en-US" sz="1400" b="1" dirty="0">
                <a:solidFill>
                  <a:schemeClr val="bg1"/>
                </a:solidFill>
              </a:rPr>
              <a:t> </a:t>
            </a:r>
            <a:r>
              <a:rPr lang="en-US" sz="1400" b="1" i="0" u="none" strike="noStrike" baseline="0" dirty="0">
                <a:solidFill>
                  <a:schemeClr val="bg1"/>
                </a:solidFill>
              </a:rPr>
              <a:t>distribution across games.</a:t>
            </a:r>
          </a:p>
          <a:p>
            <a:pPr marL="285750" indent="-285750" rtl="0">
              <a:buClr>
                <a:schemeClr val="bg1"/>
              </a:buClr>
              <a:buSzPts val="1000"/>
              <a:buFont typeface="Wingdings" panose="05000000000000000000" pitchFamily="2" charset="2"/>
              <a:buChar char="q"/>
            </a:pPr>
            <a:r>
              <a:rPr lang="en-US" sz="1400" b="1" i="0" u="sng" strike="noStrike" baseline="0" dirty="0">
                <a:solidFill>
                  <a:schemeClr val="bg1"/>
                </a:solidFill>
              </a:rPr>
              <a:t>Key Findings:</a:t>
            </a:r>
          </a:p>
          <a:p>
            <a:pPr marL="742950" lvl="1" indent="-285750">
              <a:buClr>
                <a:schemeClr val="bg1"/>
              </a:buClr>
              <a:buSzPts val="1000"/>
              <a:buFont typeface="Wingdings" panose="05000000000000000000" pitchFamily="2" charset="2"/>
              <a:buChar char="§"/>
            </a:pPr>
            <a:r>
              <a:rPr lang="en-US" sz="1400" b="0" i="0" u="none" strike="noStrike" baseline="0" dirty="0">
                <a:solidFill>
                  <a:schemeClr val="bg1"/>
                </a:solidFill>
              </a:rPr>
              <a:t>The highest frequency occurs between 20 and 40 moves, peaking at over 10,000 games.</a:t>
            </a:r>
          </a:p>
          <a:p>
            <a:pPr marL="742950" lvl="1" indent="-285750">
              <a:buClr>
                <a:schemeClr val="bg1"/>
              </a:buClr>
              <a:buSzPts val="1000"/>
              <a:buFont typeface="Wingdings" panose="05000000000000000000" pitchFamily="2" charset="2"/>
              <a:buChar char="§"/>
            </a:pPr>
            <a:r>
              <a:rPr lang="en-US" sz="1400" dirty="0">
                <a:solidFill>
                  <a:schemeClr val="bg1"/>
                </a:solidFill>
              </a:rPr>
              <a:t>The distribution forms a bell-shaped curve, with the majority of games ranging from 20 to 60 moves.</a:t>
            </a:r>
          </a:p>
          <a:p>
            <a:pPr marL="742950" lvl="1" indent="-285750">
              <a:buClr>
                <a:schemeClr val="bg1"/>
              </a:buClr>
              <a:buSzPts val="1000"/>
              <a:buFont typeface="Wingdings" panose="05000000000000000000" pitchFamily="2" charset="2"/>
              <a:buChar char="§"/>
            </a:pPr>
            <a:r>
              <a:rPr lang="en-US" sz="1400" b="0" i="0" u="none" strike="noStrike" baseline="0" dirty="0">
                <a:solidFill>
                  <a:schemeClr val="bg1"/>
                </a:solidFill>
              </a:rPr>
              <a:t>The count drops significantly beyond 60 moves, with very few games exceeding 100 moves.</a:t>
            </a:r>
          </a:p>
          <a:p>
            <a:pPr marL="742950" lvl="1" indent="-285750">
              <a:buClr>
                <a:schemeClr val="bg1"/>
              </a:buClr>
              <a:buSzPts val="1000"/>
              <a:buFont typeface="Wingdings" panose="05000000000000000000" pitchFamily="2" charset="2"/>
              <a:buChar char="§"/>
            </a:pPr>
            <a:r>
              <a:rPr lang="en-US" sz="1400" b="0" i="0" u="none" strike="noStrike" baseline="0" dirty="0">
                <a:solidFill>
                  <a:schemeClr val="bg1"/>
                </a:solidFill>
              </a:rPr>
              <a:t>Most games are relatively short, with a sharp decline in frequency as the move count increases past 40.</a:t>
            </a:r>
          </a:p>
          <a:p>
            <a:pPr marL="285750" marR="950" indent="-285750" rtl="0">
              <a:buClr>
                <a:schemeClr val="bg1"/>
              </a:buClr>
              <a:buSzPts val="1000"/>
              <a:buFont typeface="Wingdings" panose="05000000000000000000" pitchFamily="2" charset="2"/>
              <a:buChar char="q"/>
            </a:pPr>
            <a:r>
              <a:rPr lang="en-US" sz="1400" b="1" i="0" u="sng" strike="noStrike" baseline="0" dirty="0">
                <a:solidFill>
                  <a:schemeClr val="bg1"/>
                </a:solidFill>
              </a:rPr>
              <a:t>Insight:</a:t>
            </a:r>
            <a:r>
              <a:rPr lang="en-US" sz="1400" b="0" i="0" u="none" strike="noStrike" baseline="0" dirty="0">
                <a:solidFill>
                  <a:schemeClr val="bg1"/>
                </a:solidFill>
              </a:rPr>
              <a:t> Most games resolve within 40 moves.</a:t>
            </a:r>
          </a:p>
        </p:txBody>
      </p:sp>
      <p:sp>
        <p:nvSpPr>
          <p:cNvPr id="7" name="TextBox 6">
            <a:extLst>
              <a:ext uri="{FF2B5EF4-FFF2-40B4-BE49-F238E27FC236}">
                <a16:creationId xmlns:a16="http://schemas.microsoft.com/office/drawing/2014/main" id="{F43CE52D-AF8C-757D-F219-29CD0F5B3386}"/>
              </a:ext>
            </a:extLst>
          </p:cNvPr>
          <p:cNvSpPr txBox="1"/>
          <p:nvPr/>
        </p:nvSpPr>
        <p:spPr>
          <a:xfrm>
            <a:off x="6187155" y="6208696"/>
            <a:ext cx="3719763" cy="369332"/>
          </a:xfrm>
          <a:prstGeom prst="rect">
            <a:avLst/>
          </a:prstGeom>
          <a:noFill/>
          <a:ln>
            <a:solidFill>
              <a:schemeClr val="tx1"/>
            </a:solidFill>
          </a:ln>
        </p:spPr>
        <p:txBody>
          <a:bodyPr wrap="square" rtlCol="0">
            <a:spAutoFit/>
          </a:bodyPr>
          <a:lstStyle/>
          <a:p>
            <a:r>
              <a:rPr lang="en-US" spc="-95" dirty="0">
                <a:solidFill>
                  <a:srgbClr val="22373A"/>
                </a:solidFill>
                <a:latin typeface="Arial Black"/>
                <a:cs typeface="Arial Black"/>
              </a:rPr>
              <a:t>Figure</a:t>
            </a:r>
            <a:r>
              <a:rPr lang="en-US" spc="20" dirty="0">
                <a:solidFill>
                  <a:srgbClr val="22373A"/>
                </a:solidFill>
                <a:latin typeface="Arial Black"/>
                <a:cs typeface="Arial Black"/>
              </a:rPr>
              <a:t> 6</a:t>
            </a:r>
            <a:r>
              <a:rPr lang="en-US" dirty="0">
                <a:solidFill>
                  <a:srgbClr val="22373A"/>
                </a:solidFill>
                <a:latin typeface="Arial Black"/>
                <a:cs typeface="Arial Black"/>
              </a:rPr>
              <a:t>:</a:t>
            </a:r>
            <a:r>
              <a:rPr lang="en-US" spc="-20" dirty="0">
                <a:solidFill>
                  <a:srgbClr val="22373A"/>
                </a:solidFill>
                <a:latin typeface="Arial Black"/>
                <a:cs typeface="Arial Black"/>
              </a:rPr>
              <a:t> </a:t>
            </a:r>
            <a:r>
              <a:rPr lang="en-US" spc="-10" dirty="0">
                <a:solidFill>
                  <a:srgbClr val="22373A"/>
                </a:solidFill>
                <a:latin typeface="Tahoma"/>
                <a:cs typeface="Tahoma"/>
              </a:rPr>
              <a:t>Move Count Distribution</a:t>
            </a:r>
            <a:endParaRPr lang="en-US" dirty="0">
              <a:latin typeface="Tahoma"/>
              <a:cs typeface="Tahoma"/>
            </a:endParaRPr>
          </a:p>
        </p:txBody>
      </p:sp>
      <p:sp>
        <p:nvSpPr>
          <p:cNvPr id="3" name="Slide Number Placeholder 2">
            <a:extLst>
              <a:ext uri="{FF2B5EF4-FFF2-40B4-BE49-F238E27FC236}">
                <a16:creationId xmlns:a16="http://schemas.microsoft.com/office/drawing/2014/main" id="{CCEC8702-2E98-8351-7D20-6EA7EE08E33E}"/>
              </a:ext>
            </a:extLst>
          </p:cNvPr>
          <p:cNvSpPr>
            <a:spLocks noGrp="1"/>
          </p:cNvSpPr>
          <p:nvPr>
            <p:ph type="sldNum" sz="quarter" idx="12"/>
          </p:nvPr>
        </p:nvSpPr>
        <p:spPr/>
        <p:txBody>
          <a:bodyPr/>
          <a:lstStyle/>
          <a:p>
            <a:fld id="{855B4E08-551D-432F-8C56-42A30CDA521B}" type="slidenum">
              <a:rPr lang="en-IN" smtClean="0"/>
              <a:t>12</a:t>
            </a:fld>
            <a:endParaRPr lang="en-IN"/>
          </a:p>
        </p:txBody>
      </p:sp>
    </p:spTree>
    <p:extLst>
      <p:ext uri="{BB962C8B-B14F-4D97-AF65-F5344CB8AC3E}">
        <p14:creationId xmlns:p14="http://schemas.microsoft.com/office/powerpoint/2010/main" val="1417527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A24B8-4BF2-BBC0-2657-B2DAED3D3630}"/>
              </a:ext>
            </a:extLst>
          </p:cNvPr>
          <p:cNvSpPr>
            <a:spLocks noGrp="1"/>
          </p:cNvSpPr>
          <p:nvPr>
            <p:ph type="title"/>
          </p:nvPr>
        </p:nvSpPr>
        <p:spPr>
          <a:xfrm>
            <a:off x="4800598" y="343359"/>
            <a:ext cx="6492875" cy="1369719"/>
          </a:xfrm>
          <a:ln>
            <a:solidFill>
              <a:schemeClr val="tx1"/>
            </a:solidFill>
          </a:ln>
        </p:spPr>
        <p:txBody>
          <a:bodyPr anchor="ctr">
            <a:normAutofit/>
          </a:bodyPr>
          <a:lstStyle/>
          <a:p>
            <a:pPr algn="ctr"/>
            <a:r>
              <a:rPr lang="en-US" sz="3600" b="0" i="0" u="none" strike="noStrike" baseline="0" dirty="0">
                <a:solidFill>
                  <a:schemeClr val="tx1"/>
                </a:solidFill>
                <a:latin typeface="Arial Black" panose="020B0A04020102020204" pitchFamily="34" charset="0"/>
              </a:rPr>
              <a:t>Analysis 7: </a:t>
            </a:r>
            <a:br>
              <a:rPr lang="en-US" sz="3600" b="0" i="0" u="none" strike="noStrike" baseline="0" dirty="0">
                <a:solidFill>
                  <a:schemeClr val="tx1"/>
                </a:solidFill>
                <a:latin typeface="Arial Black" panose="020B0A04020102020204" pitchFamily="34" charset="0"/>
              </a:rPr>
            </a:br>
            <a:r>
              <a:rPr lang="en-US" sz="2800" b="0" i="0" u="none" strike="noStrike" baseline="0" dirty="0">
                <a:solidFill>
                  <a:schemeClr val="tx1"/>
                </a:solidFill>
                <a:latin typeface="Arial Black" panose="020B0A04020102020204" pitchFamily="34" charset="0"/>
              </a:rPr>
              <a:t>Top 10 Active Players</a:t>
            </a:r>
            <a:endParaRPr lang="en-IN" sz="2800" dirty="0">
              <a:solidFill>
                <a:schemeClr val="tx1"/>
              </a:solidFill>
            </a:endParaRPr>
          </a:p>
        </p:txBody>
      </p:sp>
      <p:pic>
        <p:nvPicPr>
          <p:cNvPr id="6" name="Content Placeholder 5">
            <a:extLst>
              <a:ext uri="{FF2B5EF4-FFF2-40B4-BE49-F238E27FC236}">
                <a16:creationId xmlns:a16="http://schemas.microsoft.com/office/drawing/2014/main" id="{76FB6F6F-584E-A3D4-8E5B-68E8A088B0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0599" y="2050732"/>
            <a:ext cx="6492875" cy="3895725"/>
          </a:xfrm>
          <a:ln w="12700">
            <a:solidFill>
              <a:schemeClr val="tx1"/>
            </a:solidFill>
          </a:ln>
        </p:spPr>
      </p:pic>
      <p:sp>
        <p:nvSpPr>
          <p:cNvPr id="4" name="Text Placeholder 3">
            <a:extLst>
              <a:ext uri="{FF2B5EF4-FFF2-40B4-BE49-F238E27FC236}">
                <a16:creationId xmlns:a16="http://schemas.microsoft.com/office/drawing/2014/main" id="{C6C58217-7630-6C62-4CB3-E11350A3D36D}"/>
              </a:ext>
            </a:extLst>
          </p:cNvPr>
          <p:cNvSpPr>
            <a:spLocks noGrp="1"/>
          </p:cNvSpPr>
          <p:nvPr>
            <p:ph type="body" sz="half" idx="2"/>
          </p:nvPr>
        </p:nvSpPr>
        <p:spPr>
          <a:xfrm>
            <a:off x="428920" y="1349363"/>
            <a:ext cx="3200400" cy="4140223"/>
          </a:xfrm>
          <a:ln>
            <a:solidFill>
              <a:schemeClr val="bg1"/>
            </a:solidFill>
          </a:ln>
        </p:spPr>
        <p:txBody>
          <a:bodyPr>
            <a:normAutofit lnSpcReduction="10000"/>
          </a:bodyPr>
          <a:lstStyle/>
          <a:p>
            <a:pPr marL="285750" marR="420" indent="-285750" rtl="0">
              <a:buClr>
                <a:schemeClr val="bg1"/>
              </a:buClr>
              <a:buSzPts val="1000"/>
              <a:buFont typeface="Wingdings" panose="05000000000000000000" pitchFamily="2" charset="2"/>
              <a:buChar char="q"/>
            </a:pPr>
            <a:r>
              <a:rPr lang="en-US" sz="1400" b="1" i="0" u="none" strike="noStrike" baseline="0" dirty="0">
                <a:solidFill>
                  <a:schemeClr val="bg1"/>
                </a:solidFill>
              </a:rPr>
              <a:t>Counted total games per player.</a:t>
            </a:r>
          </a:p>
          <a:p>
            <a:pPr marL="285750" indent="-285750" rtl="0">
              <a:buClr>
                <a:schemeClr val="bg1"/>
              </a:buClr>
              <a:buSzPts val="1000"/>
              <a:buFont typeface="Wingdings" panose="05000000000000000000" pitchFamily="2" charset="2"/>
              <a:buChar char="q"/>
            </a:pPr>
            <a:r>
              <a:rPr lang="en-US" sz="1400" b="1" i="0" u="sng" strike="noStrike" baseline="0" dirty="0">
                <a:solidFill>
                  <a:schemeClr val="bg1"/>
                </a:solidFill>
              </a:rPr>
              <a:t>Key Findings:</a:t>
            </a:r>
          </a:p>
          <a:p>
            <a:pPr marL="742950" lvl="1" indent="-285750">
              <a:buClr>
                <a:schemeClr val="bg1"/>
              </a:buClr>
              <a:buSzPts val="1000"/>
              <a:buFont typeface="Wingdings" panose="05000000000000000000" pitchFamily="2" charset="2"/>
              <a:buChar char="§"/>
            </a:pPr>
            <a:r>
              <a:rPr lang="en-US" sz="1400" b="0" i="0" u="none" strike="noStrike" baseline="0" dirty="0" err="1">
                <a:solidFill>
                  <a:schemeClr val="bg1"/>
                </a:solidFill>
              </a:rPr>
              <a:t>AaliSyed</a:t>
            </a:r>
            <a:r>
              <a:rPr lang="en-US" sz="1400" b="0" i="0" u="none" strike="noStrike" baseline="0" dirty="0">
                <a:solidFill>
                  <a:schemeClr val="bg1"/>
                </a:solidFill>
              </a:rPr>
              <a:t> is the most active player, with over 2,000 games.</a:t>
            </a:r>
          </a:p>
          <a:p>
            <a:pPr marL="742950" lvl="1" indent="-285750">
              <a:buClr>
                <a:schemeClr val="bg1"/>
              </a:buClr>
              <a:buSzPts val="1000"/>
              <a:buFont typeface="Wingdings" panose="05000000000000000000" pitchFamily="2" charset="2"/>
              <a:buChar char="§"/>
            </a:pPr>
            <a:r>
              <a:rPr lang="en-US" sz="1400" dirty="0">
                <a:solidFill>
                  <a:schemeClr val="bg1"/>
                </a:solidFill>
              </a:rPr>
              <a:t>51fun follows with approximately 1,500-2,000 games.</a:t>
            </a:r>
          </a:p>
          <a:p>
            <a:pPr marL="742950" lvl="1" indent="-285750">
              <a:buClr>
                <a:schemeClr val="bg1"/>
              </a:buClr>
              <a:buSzPts val="1000"/>
              <a:buFont typeface="Wingdings" panose="05000000000000000000" pitchFamily="2" charset="2"/>
              <a:buChar char="§"/>
            </a:pPr>
            <a:r>
              <a:rPr lang="en-US" sz="1400" dirty="0">
                <a:solidFill>
                  <a:schemeClr val="bg1"/>
                </a:solidFill>
              </a:rPr>
              <a:t>1southern2, abdo_001, 21_Ashish, 1Corinthians13, Tassoon131, 09Gladiator09, abader91, and </a:t>
            </a:r>
            <a:r>
              <a:rPr lang="en-US" sz="1400" dirty="0" err="1">
                <a:solidFill>
                  <a:schemeClr val="bg1"/>
                </a:solidFill>
              </a:rPr>
              <a:t>abdallahshoukry</a:t>
            </a:r>
            <a:r>
              <a:rPr lang="en-US" sz="1400" dirty="0">
                <a:solidFill>
                  <a:schemeClr val="bg1"/>
                </a:solidFill>
              </a:rPr>
              <a:t> rank next, each with game counts ranging from about 500 to 1,500.</a:t>
            </a:r>
          </a:p>
          <a:p>
            <a:pPr marL="742950" lvl="1" indent="-285750">
              <a:buClr>
                <a:schemeClr val="bg1"/>
              </a:buClr>
              <a:buSzPts val="1000"/>
              <a:buFont typeface="Wingdings" panose="05000000000000000000" pitchFamily="2" charset="2"/>
              <a:buChar char="§"/>
            </a:pPr>
            <a:r>
              <a:rPr lang="en-US" sz="1400" dirty="0">
                <a:solidFill>
                  <a:schemeClr val="bg1"/>
                </a:solidFill>
              </a:rPr>
              <a:t>The data indicates a significant drop-off in game count after the top two players, with </a:t>
            </a:r>
            <a:r>
              <a:rPr lang="en-US" sz="1400" dirty="0" err="1">
                <a:solidFill>
                  <a:schemeClr val="bg1"/>
                </a:solidFill>
              </a:rPr>
              <a:t>AaliSyed</a:t>
            </a:r>
            <a:r>
              <a:rPr lang="en-US" sz="1400" dirty="0">
                <a:solidFill>
                  <a:schemeClr val="bg1"/>
                </a:solidFill>
              </a:rPr>
              <a:t> showing notably higher activity.</a:t>
            </a:r>
            <a:endParaRPr lang="en-IN" sz="1400" dirty="0">
              <a:solidFill>
                <a:schemeClr val="bg1"/>
              </a:solidFill>
            </a:endParaRPr>
          </a:p>
        </p:txBody>
      </p:sp>
      <p:sp>
        <p:nvSpPr>
          <p:cNvPr id="7" name="TextBox 6">
            <a:extLst>
              <a:ext uri="{FF2B5EF4-FFF2-40B4-BE49-F238E27FC236}">
                <a16:creationId xmlns:a16="http://schemas.microsoft.com/office/drawing/2014/main" id="{2BDA3F91-3751-C137-8185-49461FA8A2DD}"/>
              </a:ext>
            </a:extLst>
          </p:cNvPr>
          <p:cNvSpPr txBox="1"/>
          <p:nvPr/>
        </p:nvSpPr>
        <p:spPr>
          <a:xfrm>
            <a:off x="6334345" y="6284111"/>
            <a:ext cx="3425384" cy="369332"/>
          </a:xfrm>
          <a:prstGeom prst="rect">
            <a:avLst/>
          </a:prstGeom>
          <a:noFill/>
          <a:ln>
            <a:solidFill>
              <a:schemeClr val="tx1"/>
            </a:solidFill>
          </a:ln>
        </p:spPr>
        <p:txBody>
          <a:bodyPr wrap="square" rtlCol="0">
            <a:spAutoFit/>
          </a:bodyPr>
          <a:lstStyle/>
          <a:p>
            <a:r>
              <a:rPr lang="en-US" spc="-95" dirty="0">
                <a:solidFill>
                  <a:srgbClr val="22373A"/>
                </a:solidFill>
                <a:latin typeface="Arial Black"/>
                <a:cs typeface="Arial Black"/>
              </a:rPr>
              <a:t>Figure</a:t>
            </a:r>
            <a:r>
              <a:rPr lang="en-US" spc="20" dirty="0">
                <a:solidFill>
                  <a:srgbClr val="22373A"/>
                </a:solidFill>
                <a:latin typeface="Arial Black"/>
                <a:cs typeface="Arial Black"/>
              </a:rPr>
              <a:t> 7</a:t>
            </a:r>
            <a:r>
              <a:rPr lang="en-US" dirty="0">
                <a:solidFill>
                  <a:srgbClr val="22373A"/>
                </a:solidFill>
                <a:latin typeface="Arial Black"/>
                <a:cs typeface="Arial Black"/>
              </a:rPr>
              <a:t>:</a:t>
            </a:r>
            <a:r>
              <a:rPr lang="en-US" spc="-20" dirty="0">
                <a:solidFill>
                  <a:srgbClr val="22373A"/>
                </a:solidFill>
                <a:latin typeface="Arial Black"/>
                <a:cs typeface="Arial Black"/>
              </a:rPr>
              <a:t> </a:t>
            </a:r>
            <a:r>
              <a:rPr lang="en-US" spc="-10" dirty="0">
                <a:solidFill>
                  <a:srgbClr val="22373A"/>
                </a:solidFill>
                <a:latin typeface="Tahoma"/>
                <a:cs typeface="Tahoma"/>
              </a:rPr>
              <a:t>Top 10 Active Players</a:t>
            </a:r>
            <a:endParaRPr lang="en-US" dirty="0">
              <a:latin typeface="Tahoma"/>
              <a:cs typeface="Tahoma"/>
            </a:endParaRPr>
          </a:p>
        </p:txBody>
      </p:sp>
      <p:sp>
        <p:nvSpPr>
          <p:cNvPr id="3" name="Slide Number Placeholder 2">
            <a:extLst>
              <a:ext uri="{FF2B5EF4-FFF2-40B4-BE49-F238E27FC236}">
                <a16:creationId xmlns:a16="http://schemas.microsoft.com/office/drawing/2014/main" id="{951182EB-58A9-F8C4-BCF1-729F1C9C274B}"/>
              </a:ext>
            </a:extLst>
          </p:cNvPr>
          <p:cNvSpPr>
            <a:spLocks noGrp="1"/>
          </p:cNvSpPr>
          <p:nvPr>
            <p:ph type="sldNum" sz="quarter" idx="12"/>
          </p:nvPr>
        </p:nvSpPr>
        <p:spPr/>
        <p:txBody>
          <a:bodyPr/>
          <a:lstStyle/>
          <a:p>
            <a:fld id="{855B4E08-551D-432F-8C56-42A30CDA521B}" type="slidenum">
              <a:rPr lang="en-IN" smtClean="0"/>
              <a:t>13</a:t>
            </a:fld>
            <a:endParaRPr lang="en-IN"/>
          </a:p>
        </p:txBody>
      </p:sp>
    </p:spTree>
    <p:extLst>
      <p:ext uri="{BB962C8B-B14F-4D97-AF65-F5344CB8AC3E}">
        <p14:creationId xmlns:p14="http://schemas.microsoft.com/office/powerpoint/2010/main" val="115973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29EE5-012D-F14B-2DA1-18A21808EBA0}"/>
              </a:ext>
            </a:extLst>
          </p:cNvPr>
          <p:cNvSpPr>
            <a:spLocks noGrp="1"/>
          </p:cNvSpPr>
          <p:nvPr>
            <p:ph type="title"/>
          </p:nvPr>
        </p:nvSpPr>
        <p:spPr>
          <a:xfrm>
            <a:off x="4800599" y="189007"/>
            <a:ext cx="6492874" cy="1366416"/>
          </a:xfrm>
          <a:ln>
            <a:solidFill>
              <a:schemeClr val="tx1"/>
            </a:solidFill>
          </a:ln>
        </p:spPr>
        <p:txBody>
          <a:bodyPr anchor="ctr">
            <a:normAutofit/>
          </a:bodyPr>
          <a:lstStyle/>
          <a:p>
            <a:pPr algn="ctr"/>
            <a:r>
              <a:rPr lang="en-US" sz="3600" b="1" i="0" u="none" strike="noStrike" baseline="0" dirty="0">
                <a:solidFill>
                  <a:schemeClr val="tx1"/>
                </a:solidFill>
                <a:latin typeface="Arial Black" panose="020B0A04020102020204" pitchFamily="34" charset="0"/>
              </a:rPr>
              <a:t>Analysis 8: </a:t>
            </a:r>
            <a:br>
              <a:rPr lang="en-US" sz="3600" b="1" i="0" u="none" strike="noStrike" baseline="0" dirty="0">
                <a:solidFill>
                  <a:schemeClr val="tx1"/>
                </a:solidFill>
                <a:latin typeface="Arial Black" panose="020B0A04020102020204" pitchFamily="34" charset="0"/>
              </a:rPr>
            </a:br>
            <a:r>
              <a:rPr lang="en-US" sz="2800" i="0" u="none" strike="noStrike" baseline="0" dirty="0">
                <a:solidFill>
                  <a:schemeClr val="tx1"/>
                </a:solidFill>
                <a:latin typeface="Arial Black" panose="020B0A04020102020204" pitchFamily="34" charset="0"/>
              </a:rPr>
              <a:t>Top 10 Opening Moves</a:t>
            </a:r>
            <a:endParaRPr lang="en-IN" sz="2800" dirty="0">
              <a:solidFill>
                <a:schemeClr val="tx1"/>
              </a:solidFill>
            </a:endParaRPr>
          </a:p>
        </p:txBody>
      </p:sp>
      <p:pic>
        <p:nvPicPr>
          <p:cNvPr id="6" name="Content Placeholder 5">
            <a:extLst>
              <a:ext uri="{FF2B5EF4-FFF2-40B4-BE49-F238E27FC236}">
                <a16:creationId xmlns:a16="http://schemas.microsoft.com/office/drawing/2014/main" id="{7C49209F-91D8-799C-A38F-4F41AEA48B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0598" y="1929483"/>
            <a:ext cx="6492875" cy="3895725"/>
          </a:xfrm>
          <a:ln w="12700">
            <a:solidFill>
              <a:schemeClr val="tx1"/>
            </a:solidFill>
          </a:ln>
        </p:spPr>
      </p:pic>
      <p:sp>
        <p:nvSpPr>
          <p:cNvPr id="4" name="Text Placeholder 3">
            <a:extLst>
              <a:ext uri="{FF2B5EF4-FFF2-40B4-BE49-F238E27FC236}">
                <a16:creationId xmlns:a16="http://schemas.microsoft.com/office/drawing/2014/main" id="{AB93D86C-46A3-93F6-8780-3FBFA5B3E31B}"/>
              </a:ext>
            </a:extLst>
          </p:cNvPr>
          <p:cNvSpPr>
            <a:spLocks noGrp="1"/>
          </p:cNvSpPr>
          <p:nvPr>
            <p:ph type="body" sz="half" idx="2"/>
          </p:nvPr>
        </p:nvSpPr>
        <p:spPr>
          <a:xfrm>
            <a:off x="438347" y="740082"/>
            <a:ext cx="3200400" cy="5377835"/>
          </a:xfrm>
          <a:ln>
            <a:solidFill>
              <a:schemeClr val="bg1"/>
            </a:solidFill>
          </a:ln>
        </p:spPr>
        <p:txBody>
          <a:bodyPr>
            <a:normAutofit/>
          </a:bodyPr>
          <a:lstStyle/>
          <a:p>
            <a:pPr marL="285750" marR="3830" indent="-285750" rtl="0">
              <a:buClr>
                <a:schemeClr val="bg1"/>
              </a:buClr>
              <a:buSzPts val="1000"/>
              <a:buFont typeface="Wingdings" panose="05000000000000000000" pitchFamily="2" charset="2"/>
              <a:buChar char="q"/>
            </a:pPr>
            <a:r>
              <a:rPr lang="en-US" sz="1400" b="1" i="0" u="none" strike="noStrike" baseline="0" dirty="0">
                <a:solidFill>
                  <a:schemeClr val="bg1"/>
                </a:solidFill>
              </a:rPr>
              <a:t>Analyzed </a:t>
            </a:r>
            <a:r>
              <a:rPr lang="en-US" sz="1400" b="1" i="0" u="none" strike="noStrike" baseline="0" dirty="0" err="1">
                <a:solidFill>
                  <a:schemeClr val="bg1"/>
                </a:solidFill>
              </a:rPr>
              <a:t>first_move</a:t>
            </a:r>
            <a:r>
              <a:rPr lang="en-US" sz="1400" b="1" i="0" u="none" strike="noStrike" baseline="0" dirty="0">
                <a:solidFill>
                  <a:schemeClr val="bg1"/>
                </a:solidFill>
              </a:rPr>
              <a:t> to identify common openings.</a:t>
            </a:r>
          </a:p>
          <a:p>
            <a:pPr marL="285750" indent="-285750" rtl="0">
              <a:buClr>
                <a:schemeClr val="bg1"/>
              </a:buClr>
              <a:buSzPts val="1000"/>
              <a:buFont typeface="Wingdings" panose="05000000000000000000" pitchFamily="2" charset="2"/>
              <a:buChar char="q"/>
            </a:pPr>
            <a:r>
              <a:rPr lang="en-US" sz="1400" b="1" i="0" u="sng" strike="noStrike" baseline="0" dirty="0">
                <a:solidFill>
                  <a:schemeClr val="bg1"/>
                </a:solidFill>
              </a:rPr>
              <a:t>Key Findings:</a:t>
            </a:r>
          </a:p>
          <a:p>
            <a:pPr marL="742950" lvl="1" indent="-285750">
              <a:buClr>
                <a:schemeClr val="bg1"/>
              </a:buClr>
              <a:buSzPts val="1000"/>
              <a:buFont typeface="Wingdings" panose="05000000000000000000" pitchFamily="2" charset="2"/>
              <a:buChar char="§"/>
            </a:pPr>
            <a:r>
              <a:rPr lang="en-US" sz="1400" b="0" i="0" u="none" strike="noStrike" baseline="0" dirty="0">
                <a:solidFill>
                  <a:schemeClr val="bg1"/>
                </a:solidFill>
              </a:rPr>
              <a:t>The move e2e4 is the most common, with over 40,000 games.</a:t>
            </a:r>
          </a:p>
          <a:p>
            <a:pPr marL="742950" lvl="1" indent="-285750">
              <a:buClr>
                <a:schemeClr val="bg1"/>
              </a:buClr>
              <a:buSzPts val="1000"/>
              <a:buFont typeface="Wingdings" panose="05000000000000000000" pitchFamily="2" charset="2"/>
              <a:buChar char="§"/>
            </a:pPr>
            <a:r>
              <a:rPr lang="en-US" sz="1400" b="0" i="0" u="none" strike="noStrike" baseline="0" dirty="0">
                <a:solidFill>
                  <a:schemeClr val="bg1"/>
                </a:solidFill>
              </a:rPr>
              <a:t>d2d4 follows as the second most popular, with approximately 15,000 games.</a:t>
            </a:r>
          </a:p>
          <a:p>
            <a:pPr marL="742950" lvl="1" indent="-285750">
              <a:buClr>
                <a:schemeClr val="bg1"/>
              </a:buClr>
              <a:buSzPts val="1000"/>
              <a:buFont typeface="Wingdings" panose="05000000000000000000" pitchFamily="2" charset="2"/>
              <a:buChar char="§"/>
            </a:pPr>
            <a:r>
              <a:rPr lang="en-US" sz="1400" b="0" i="0" u="none" strike="noStrike" baseline="0" dirty="0">
                <a:solidFill>
                  <a:schemeClr val="bg1"/>
                </a:solidFill>
              </a:rPr>
              <a:t>e2e3 ranks third, with around 3,000 games.</a:t>
            </a:r>
          </a:p>
          <a:p>
            <a:pPr marL="742950" lvl="1" indent="-285750">
              <a:buClr>
                <a:schemeClr val="bg1"/>
              </a:buClr>
              <a:buSzPts val="1000"/>
              <a:buFont typeface="Wingdings" panose="05000000000000000000" pitchFamily="2" charset="2"/>
              <a:buChar char="§"/>
            </a:pPr>
            <a:r>
              <a:rPr lang="en-US" sz="1400" b="0" i="0" u="none" strike="noStrike" baseline="0" dirty="0">
                <a:solidFill>
                  <a:schemeClr val="bg1"/>
                </a:solidFill>
              </a:rPr>
              <a:t>Other moves (c2c4, g1f3, g2g3, b2b3, d2d3, f2f4, b1c3) have significantly lower frequencies, each below 3,000 games.</a:t>
            </a:r>
          </a:p>
          <a:p>
            <a:pPr marL="742950" lvl="1" indent="-285750">
              <a:buClr>
                <a:schemeClr val="bg1"/>
              </a:buClr>
              <a:buSzPts val="1000"/>
              <a:buFont typeface="Wingdings" panose="05000000000000000000" pitchFamily="2" charset="2"/>
              <a:buChar char="§"/>
            </a:pPr>
            <a:r>
              <a:rPr lang="en-US" sz="1400" b="0" i="0" u="none" strike="noStrike" baseline="0" dirty="0">
                <a:solidFill>
                  <a:schemeClr val="bg1"/>
                </a:solidFill>
              </a:rPr>
              <a:t>The data highlights a strong preference for e2e4 and d2d4 as dominant opening moves.</a:t>
            </a:r>
          </a:p>
          <a:p>
            <a:pPr marL="285750" marR="3800" indent="-285750" rtl="0">
              <a:buClr>
                <a:schemeClr val="bg1"/>
              </a:buClr>
              <a:buSzPts val="1000"/>
              <a:buFont typeface="Wingdings" panose="05000000000000000000" pitchFamily="2" charset="2"/>
              <a:buChar char="q"/>
            </a:pPr>
            <a:r>
              <a:rPr lang="en-US" sz="1400" b="1" i="0" u="sng" strike="noStrike" baseline="0" dirty="0">
                <a:solidFill>
                  <a:schemeClr val="bg1"/>
                </a:solidFill>
              </a:rPr>
              <a:t>Insight:</a:t>
            </a:r>
            <a:r>
              <a:rPr lang="en-US" sz="1400" b="0" i="0" u="none" strike="noStrike" baseline="0" dirty="0">
                <a:solidFill>
                  <a:schemeClr val="bg1"/>
                </a:solidFill>
              </a:rPr>
              <a:t> Standard openings prevail in most of the games.</a:t>
            </a:r>
          </a:p>
          <a:p>
            <a:pPr>
              <a:buClr>
                <a:schemeClr val="bg1"/>
              </a:buClr>
            </a:pPr>
            <a:endParaRPr lang="en-IN" sz="1200" dirty="0">
              <a:solidFill>
                <a:schemeClr val="bg1"/>
              </a:solidFill>
            </a:endParaRPr>
          </a:p>
        </p:txBody>
      </p:sp>
      <p:sp>
        <p:nvSpPr>
          <p:cNvPr id="7" name="TextBox 6">
            <a:extLst>
              <a:ext uri="{FF2B5EF4-FFF2-40B4-BE49-F238E27FC236}">
                <a16:creationId xmlns:a16="http://schemas.microsoft.com/office/drawing/2014/main" id="{07AA529F-F090-CC02-C74D-28576748A778}"/>
              </a:ext>
            </a:extLst>
          </p:cNvPr>
          <p:cNvSpPr txBox="1"/>
          <p:nvPr/>
        </p:nvSpPr>
        <p:spPr>
          <a:xfrm>
            <a:off x="6254217" y="6199269"/>
            <a:ext cx="3585640" cy="369332"/>
          </a:xfrm>
          <a:prstGeom prst="rect">
            <a:avLst/>
          </a:prstGeom>
          <a:noFill/>
          <a:ln>
            <a:solidFill>
              <a:schemeClr val="tx1"/>
            </a:solidFill>
          </a:ln>
        </p:spPr>
        <p:txBody>
          <a:bodyPr wrap="square" rtlCol="0">
            <a:spAutoFit/>
          </a:bodyPr>
          <a:lstStyle/>
          <a:p>
            <a:r>
              <a:rPr lang="en-US" spc="-95" dirty="0">
                <a:solidFill>
                  <a:srgbClr val="22373A"/>
                </a:solidFill>
                <a:latin typeface="Arial Black"/>
                <a:cs typeface="Arial Black"/>
              </a:rPr>
              <a:t>Figure</a:t>
            </a:r>
            <a:r>
              <a:rPr lang="en-US" spc="20" dirty="0">
                <a:solidFill>
                  <a:srgbClr val="22373A"/>
                </a:solidFill>
                <a:latin typeface="Arial Black"/>
                <a:cs typeface="Arial Black"/>
              </a:rPr>
              <a:t> 8</a:t>
            </a:r>
            <a:r>
              <a:rPr lang="en-US" dirty="0">
                <a:solidFill>
                  <a:srgbClr val="22373A"/>
                </a:solidFill>
                <a:latin typeface="Arial Black"/>
                <a:cs typeface="Arial Black"/>
              </a:rPr>
              <a:t>:</a:t>
            </a:r>
            <a:r>
              <a:rPr lang="en-US" spc="-20" dirty="0">
                <a:solidFill>
                  <a:srgbClr val="22373A"/>
                </a:solidFill>
                <a:latin typeface="Arial Black"/>
                <a:cs typeface="Arial Black"/>
              </a:rPr>
              <a:t> </a:t>
            </a:r>
            <a:r>
              <a:rPr lang="en-US" spc="-10" dirty="0">
                <a:solidFill>
                  <a:srgbClr val="22373A"/>
                </a:solidFill>
                <a:latin typeface="Tahoma"/>
                <a:cs typeface="Tahoma"/>
              </a:rPr>
              <a:t>Top 10 Opening Moves</a:t>
            </a:r>
            <a:endParaRPr lang="en-US" dirty="0">
              <a:latin typeface="Tahoma"/>
              <a:cs typeface="Tahoma"/>
            </a:endParaRPr>
          </a:p>
        </p:txBody>
      </p:sp>
      <p:sp>
        <p:nvSpPr>
          <p:cNvPr id="3" name="Slide Number Placeholder 2">
            <a:extLst>
              <a:ext uri="{FF2B5EF4-FFF2-40B4-BE49-F238E27FC236}">
                <a16:creationId xmlns:a16="http://schemas.microsoft.com/office/drawing/2014/main" id="{C082C3E4-F9FA-F15A-D811-EAD22DE902B9}"/>
              </a:ext>
            </a:extLst>
          </p:cNvPr>
          <p:cNvSpPr>
            <a:spLocks noGrp="1"/>
          </p:cNvSpPr>
          <p:nvPr>
            <p:ph type="sldNum" sz="quarter" idx="12"/>
          </p:nvPr>
        </p:nvSpPr>
        <p:spPr/>
        <p:txBody>
          <a:bodyPr/>
          <a:lstStyle/>
          <a:p>
            <a:fld id="{855B4E08-551D-432F-8C56-42A30CDA521B}" type="slidenum">
              <a:rPr lang="en-IN" smtClean="0"/>
              <a:t>14</a:t>
            </a:fld>
            <a:endParaRPr lang="en-IN"/>
          </a:p>
        </p:txBody>
      </p:sp>
    </p:spTree>
    <p:extLst>
      <p:ext uri="{BB962C8B-B14F-4D97-AF65-F5344CB8AC3E}">
        <p14:creationId xmlns:p14="http://schemas.microsoft.com/office/powerpoint/2010/main" val="475823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90495-9B28-43AB-B5E1-5DD6A81B04C1}"/>
              </a:ext>
            </a:extLst>
          </p:cNvPr>
          <p:cNvSpPr>
            <a:spLocks noGrp="1"/>
          </p:cNvSpPr>
          <p:nvPr>
            <p:ph type="title"/>
          </p:nvPr>
        </p:nvSpPr>
        <p:spPr>
          <a:xfrm>
            <a:off x="4659862" y="214610"/>
            <a:ext cx="6820383" cy="1394271"/>
          </a:xfrm>
          <a:ln>
            <a:solidFill>
              <a:schemeClr val="tx1"/>
            </a:solidFill>
          </a:ln>
        </p:spPr>
        <p:txBody>
          <a:bodyPr anchor="ctr"/>
          <a:lstStyle/>
          <a:p>
            <a:pPr algn="ctr"/>
            <a:r>
              <a:rPr lang="en-US" sz="3600" b="0" i="0" u="none" strike="noStrike" baseline="0" dirty="0">
                <a:solidFill>
                  <a:schemeClr val="tx1"/>
                </a:solidFill>
                <a:latin typeface="Arial Black" panose="020B0A04020102020204" pitchFamily="34" charset="0"/>
              </a:rPr>
              <a:t>Analysis </a:t>
            </a:r>
            <a:r>
              <a:rPr lang="en-US" dirty="0">
                <a:solidFill>
                  <a:schemeClr val="tx1"/>
                </a:solidFill>
                <a:latin typeface="Arial Black" panose="020B0A04020102020204" pitchFamily="34" charset="0"/>
              </a:rPr>
              <a:t>9</a:t>
            </a:r>
            <a:r>
              <a:rPr lang="en-US" sz="3600" b="0" i="0" u="none" strike="noStrike" baseline="0" dirty="0">
                <a:solidFill>
                  <a:schemeClr val="tx1"/>
                </a:solidFill>
                <a:latin typeface="Arial Black" panose="020B0A04020102020204" pitchFamily="34" charset="0"/>
              </a:rPr>
              <a:t>: </a:t>
            </a:r>
            <a:br>
              <a:rPr lang="en-US" sz="3600" b="0" i="0" u="none" strike="noStrike" baseline="0" dirty="0">
                <a:solidFill>
                  <a:schemeClr val="tx1"/>
                </a:solidFill>
                <a:latin typeface="Arial Black" panose="020B0A04020102020204" pitchFamily="34" charset="0"/>
              </a:rPr>
            </a:br>
            <a:r>
              <a:rPr lang="en-US" sz="2800" b="0" i="0" u="none" strike="noStrike" baseline="0" dirty="0">
                <a:solidFill>
                  <a:schemeClr val="tx1"/>
                </a:solidFill>
                <a:latin typeface="Arial Black" panose="020B0A04020102020204" pitchFamily="34" charset="0"/>
              </a:rPr>
              <a:t>Piece Count in Final Positions</a:t>
            </a:r>
            <a:endParaRPr lang="en-IN" sz="2800" dirty="0">
              <a:solidFill>
                <a:schemeClr val="tx1"/>
              </a:solidFill>
            </a:endParaRPr>
          </a:p>
        </p:txBody>
      </p:sp>
      <p:pic>
        <p:nvPicPr>
          <p:cNvPr id="6" name="Content Placeholder 5">
            <a:extLst>
              <a:ext uri="{FF2B5EF4-FFF2-40B4-BE49-F238E27FC236}">
                <a16:creationId xmlns:a16="http://schemas.microsoft.com/office/drawing/2014/main" id="{0EA53695-B883-3A72-037F-ED71EE1948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9862" y="1890145"/>
            <a:ext cx="6820384" cy="4092230"/>
          </a:xfrm>
          <a:ln w="12700">
            <a:solidFill>
              <a:schemeClr val="tx1"/>
            </a:solidFill>
          </a:ln>
        </p:spPr>
      </p:pic>
      <p:sp>
        <p:nvSpPr>
          <p:cNvPr id="4" name="Text Placeholder 3">
            <a:extLst>
              <a:ext uri="{FF2B5EF4-FFF2-40B4-BE49-F238E27FC236}">
                <a16:creationId xmlns:a16="http://schemas.microsoft.com/office/drawing/2014/main" id="{20C3D147-8F84-4105-BA28-C34B2A6F122C}"/>
              </a:ext>
            </a:extLst>
          </p:cNvPr>
          <p:cNvSpPr>
            <a:spLocks noGrp="1"/>
          </p:cNvSpPr>
          <p:nvPr>
            <p:ph type="body" sz="half" idx="2"/>
          </p:nvPr>
        </p:nvSpPr>
        <p:spPr>
          <a:xfrm>
            <a:off x="422476" y="1313966"/>
            <a:ext cx="3200400" cy="4230067"/>
          </a:xfrm>
          <a:ln>
            <a:solidFill>
              <a:schemeClr val="bg1"/>
            </a:solidFill>
          </a:ln>
        </p:spPr>
        <p:txBody>
          <a:bodyPr>
            <a:normAutofit/>
          </a:bodyPr>
          <a:lstStyle/>
          <a:p>
            <a:pPr marL="285750" marR="1920" indent="-285750" rtl="0">
              <a:buClr>
                <a:schemeClr val="bg1"/>
              </a:buClr>
              <a:buSzPts val="1000"/>
              <a:buFont typeface="Wingdings" panose="05000000000000000000" pitchFamily="2" charset="2"/>
              <a:buChar char="q"/>
            </a:pPr>
            <a:r>
              <a:rPr lang="en-US" sz="1400" b="1" i="0" u="none" strike="noStrike" baseline="0" dirty="0">
                <a:solidFill>
                  <a:schemeClr val="bg1"/>
                </a:solidFill>
              </a:rPr>
              <a:t>Examined </a:t>
            </a:r>
            <a:r>
              <a:rPr lang="en-US" sz="1400" b="1" i="0" u="none" strike="noStrike" baseline="0" dirty="0" err="1">
                <a:solidFill>
                  <a:schemeClr val="bg1"/>
                </a:solidFill>
              </a:rPr>
              <a:t>piece_count</a:t>
            </a:r>
            <a:r>
              <a:rPr lang="en-US" sz="1400" b="1" i="0" u="none" strike="noStrike" baseline="0" dirty="0">
                <a:solidFill>
                  <a:schemeClr val="bg1"/>
                </a:solidFill>
              </a:rPr>
              <a:t> from final FEN positions.</a:t>
            </a:r>
          </a:p>
          <a:p>
            <a:pPr marL="285750" indent="-285750" rtl="0">
              <a:buClr>
                <a:schemeClr val="bg1"/>
              </a:buClr>
              <a:buSzPts val="1000"/>
              <a:buFont typeface="Wingdings" panose="05000000000000000000" pitchFamily="2" charset="2"/>
              <a:buChar char="q"/>
            </a:pPr>
            <a:r>
              <a:rPr lang="en-US" sz="1400" b="1" i="0" u="sng" strike="noStrike" baseline="0" dirty="0">
                <a:solidFill>
                  <a:schemeClr val="bg1"/>
                </a:solidFill>
              </a:rPr>
              <a:t>Key Findings:</a:t>
            </a:r>
          </a:p>
          <a:p>
            <a:pPr marL="742950" lvl="1" indent="-285750">
              <a:buClr>
                <a:schemeClr val="bg1"/>
              </a:buClr>
              <a:buSzPts val="1000"/>
              <a:buFont typeface="Wingdings" panose="05000000000000000000" pitchFamily="2" charset="2"/>
              <a:buChar char="§"/>
            </a:pPr>
            <a:r>
              <a:rPr lang="en-US" sz="1400" b="0" i="0" u="none" strike="noStrike" baseline="0" dirty="0">
                <a:solidFill>
                  <a:schemeClr val="bg1"/>
                </a:solidFill>
              </a:rPr>
              <a:t>The highest frequency is around 15-20 pieces, with a peak count exceeding 7,000.</a:t>
            </a:r>
          </a:p>
          <a:p>
            <a:pPr marL="742950" lvl="1" indent="-285750">
              <a:buClr>
                <a:schemeClr val="bg1"/>
              </a:buClr>
              <a:buSzPts val="1000"/>
              <a:buFont typeface="Wingdings" panose="05000000000000000000" pitchFamily="2" charset="2"/>
              <a:buChar char="§"/>
            </a:pPr>
            <a:r>
              <a:rPr lang="en-US" sz="1400" b="0" i="0" u="none" strike="noStrike" baseline="0" dirty="0">
                <a:solidFill>
                  <a:schemeClr val="bg1"/>
                </a:solidFill>
              </a:rPr>
              <a:t>The distribution is roughly bell-shaped, indicating that most data points cluster around the center (15-20 pieces).</a:t>
            </a:r>
          </a:p>
          <a:p>
            <a:pPr marL="742950" lvl="1" indent="-285750">
              <a:buClr>
                <a:schemeClr val="bg1"/>
              </a:buClr>
              <a:buSzPts val="1000"/>
              <a:buFont typeface="Wingdings" panose="05000000000000000000" pitchFamily="2" charset="2"/>
              <a:buChar char="§"/>
            </a:pPr>
            <a:r>
              <a:rPr lang="en-US" sz="1400" b="0" i="0" u="none" strike="noStrike" baseline="0" dirty="0">
                <a:solidFill>
                  <a:schemeClr val="bg1"/>
                </a:solidFill>
              </a:rPr>
              <a:t>The count decreases symmetrically on both sides, with lower frequencies at the extremes (e.g., 0-5 and 25-30 pieces).</a:t>
            </a:r>
          </a:p>
          <a:p>
            <a:pPr marL="285750" marR="2300" indent="-285750" rtl="0">
              <a:buClr>
                <a:schemeClr val="bg1"/>
              </a:buClr>
              <a:buSzPts val="1000"/>
              <a:buFont typeface="Wingdings" panose="05000000000000000000" pitchFamily="2" charset="2"/>
              <a:buChar char="q"/>
            </a:pPr>
            <a:r>
              <a:rPr lang="en-US" sz="1400" b="1" i="0" u="sng" strike="noStrike" baseline="0" dirty="0">
                <a:solidFill>
                  <a:schemeClr val="bg1"/>
                </a:solidFill>
              </a:rPr>
              <a:t>Insight:</a:t>
            </a:r>
            <a:r>
              <a:rPr lang="en-US" sz="1400" b="0" i="0" u="none" strike="noStrike" baseline="0" dirty="0">
                <a:solidFill>
                  <a:schemeClr val="bg1"/>
                </a:solidFill>
              </a:rPr>
              <a:t> Mostly Games end with significant material on board.</a:t>
            </a:r>
          </a:p>
          <a:p>
            <a:pPr>
              <a:buClr>
                <a:schemeClr val="bg1"/>
              </a:buClr>
            </a:pPr>
            <a:endParaRPr lang="en-IN" sz="1400" dirty="0">
              <a:solidFill>
                <a:schemeClr val="bg1"/>
              </a:solidFill>
            </a:endParaRPr>
          </a:p>
        </p:txBody>
      </p:sp>
      <p:sp>
        <p:nvSpPr>
          <p:cNvPr id="7" name="TextBox 6">
            <a:extLst>
              <a:ext uri="{FF2B5EF4-FFF2-40B4-BE49-F238E27FC236}">
                <a16:creationId xmlns:a16="http://schemas.microsoft.com/office/drawing/2014/main" id="{AFA09B46-FBCA-85FD-4C24-5952C443ABF6}"/>
              </a:ext>
            </a:extLst>
          </p:cNvPr>
          <p:cNvSpPr txBox="1"/>
          <p:nvPr/>
        </p:nvSpPr>
        <p:spPr>
          <a:xfrm>
            <a:off x="5308316" y="6263640"/>
            <a:ext cx="5477441" cy="369332"/>
          </a:xfrm>
          <a:prstGeom prst="rect">
            <a:avLst/>
          </a:prstGeom>
          <a:noFill/>
          <a:ln>
            <a:solidFill>
              <a:schemeClr val="tx1"/>
            </a:solidFill>
          </a:ln>
        </p:spPr>
        <p:txBody>
          <a:bodyPr wrap="square" rtlCol="0">
            <a:spAutoFit/>
          </a:bodyPr>
          <a:lstStyle/>
          <a:p>
            <a:r>
              <a:rPr lang="en-US" spc="-95" dirty="0">
                <a:solidFill>
                  <a:srgbClr val="22373A"/>
                </a:solidFill>
                <a:latin typeface="Arial Black"/>
                <a:cs typeface="Arial Black"/>
              </a:rPr>
              <a:t>Figure</a:t>
            </a:r>
            <a:r>
              <a:rPr lang="en-US" spc="20" dirty="0">
                <a:solidFill>
                  <a:srgbClr val="22373A"/>
                </a:solidFill>
                <a:latin typeface="Arial Black"/>
                <a:cs typeface="Arial Black"/>
              </a:rPr>
              <a:t> 9</a:t>
            </a:r>
            <a:r>
              <a:rPr lang="en-US" dirty="0">
                <a:solidFill>
                  <a:srgbClr val="22373A"/>
                </a:solidFill>
                <a:latin typeface="Arial Black"/>
                <a:cs typeface="Arial Black"/>
              </a:rPr>
              <a:t>:</a:t>
            </a:r>
            <a:r>
              <a:rPr lang="en-US" spc="-20" dirty="0">
                <a:solidFill>
                  <a:srgbClr val="22373A"/>
                </a:solidFill>
                <a:latin typeface="Arial Black"/>
                <a:cs typeface="Arial Black"/>
              </a:rPr>
              <a:t> </a:t>
            </a:r>
            <a:r>
              <a:rPr lang="en-US" spc="-10" dirty="0">
                <a:solidFill>
                  <a:srgbClr val="22373A"/>
                </a:solidFill>
                <a:latin typeface="Tahoma"/>
                <a:cs typeface="Tahoma"/>
              </a:rPr>
              <a:t>Piece Count Distribution in Final Position</a:t>
            </a:r>
            <a:endParaRPr lang="en-US" dirty="0">
              <a:latin typeface="Tahoma"/>
              <a:cs typeface="Tahoma"/>
            </a:endParaRPr>
          </a:p>
        </p:txBody>
      </p:sp>
      <p:sp>
        <p:nvSpPr>
          <p:cNvPr id="3" name="Slide Number Placeholder 2">
            <a:extLst>
              <a:ext uri="{FF2B5EF4-FFF2-40B4-BE49-F238E27FC236}">
                <a16:creationId xmlns:a16="http://schemas.microsoft.com/office/drawing/2014/main" id="{6DFBEBA7-62B1-2EFE-6CF3-1D5CAF59AA2E}"/>
              </a:ext>
            </a:extLst>
          </p:cNvPr>
          <p:cNvSpPr>
            <a:spLocks noGrp="1"/>
          </p:cNvSpPr>
          <p:nvPr>
            <p:ph type="sldNum" sz="quarter" idx="12"/>
          </p:nvPr>
        </p:nvSpPr>
        <p:spPr/>
        <p:txBody>
          <a:bodyPr/>
          <a:lstStyle/>
          <a:p>
            <a:fld id="{855B4E08-551D-432F-8C56-42A30CDA521B}" type="slidenum">
              <a:rPr lang="en-IN" smtClean="0"/>
              <a:t>15</a:t>
            </a:fld>
            <a:endParaRPr lang="en-IN"/>
          </a:p>
        </p:txBody>
      </p:sp>
    </p:spTree>
    <p:extLst>
      <p:ext uri="{BB962C8B-B14F-4D97-AF65-F5344CB8AC3E}">
        <p14:creationId xmlns:p14="http://schemas.microsoft.com/office/powerpoint/2010/main" val="105041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DC4BC-CAD8-9AE4-6185-931C4D1CC844}"/>
              </a:ext>
            </a:extLst>
          </p:cNvPr>
          <p:cNvSpPr>
            <a:spLocks noGrp="1"/>
          </p:cNvSpPr>
          <p:nvPr>
            <p:ph type="title"/>
          </p:nvPr>
        </p:nvSpPr>
        <p:spPr>
          <a:xfrm>
            <a:off x="4694718" y="212395"/>
            <a:ext cx="6727786" cy="1469068"/>
          </a:xfrm>
          <a:ln>
            <a:solidFill>
              <a:schemeClr val="tx1"/>
            </a:solidFill>
          </a:ln>
        </p:spPr>
        <p:txBody>
          <a:bodyPr anchor="ctr"/>
          <a:lstStyle/>
          <a:p>
            <a:pPr algn="ctr"/>
            <a:r>
              <a:rPr lang="en-US" b="0" i="0" u="none" strike="noStrike" baseline="0" dirty="0">
                <a:solidFill>
                  <a:schemeClr val="tx1"/>
                </a:solidFill>
                <a:latin typeface="Arial Black" panose="020B0A04020102020204" pitchFamily="34" charset="0"/>
              </a:rPr>
              <a:t>Analysis 10</a:t>
            </a:r>
            <a:r>
              <a:rPr lang="en-US" sz="3600" b="0" i="0" u="none" strike="noStrike" baseline="0" dirty="0">
                <a:solidFill>
                  <a:schemeClr val="tx1"/>
                </a:solidFill>
                <a:latin typeface="Arial Black" panose="020B0A04020102020204" pitchFamily="34" charset="0"/>
              </a:rPr>
              <a:t>: </a:t>
            </a:r>
            <a:br>
              <a:rPr lang="en-US" b="0" i="0" u="none" strike="noStrike" baseline="0" dirty="0">
                <a:solidFill>
                  <a:schemeClr val="tx1"/>
                </a:solidFill>
                <a:latin typeface="Arial Black" panose="020B0A04020102020204" pitchFamily="34" charset="0"/>
              </a:rPr>
            </a:br>
            <a:r>
              <a:rPr lang="en-US" sz="2800" b="0" i="0" u="none" strike="noStrike" baseline="0" dirty="0">
                <a:solidFill>
                  <a:schemeClr val="tx1"/>
                </a:solidFill>
                <a:latin typeface="Arial Black" panose="020B0A04020102020204" pitchFamily="34" charset="0"/>
              </a:rPr>
              <a:t>Outcome Symmetry</a:t>
            </a:r>
            <a:endParaRPr lang="en-IN" sz="2800" dirty="0">
              <a:solidFill>
                <a:schemeClr val="tx1"/>
              </a:solidFill>
            </a:endParaRPr>
          </a:p>
        </p:txBody>
      </p:sp>
      <p:pic>
        <p:nvPicPr>
          <p:cNvPr id="6" name="Content Placeholder 5">
            <a:extLst>
              <a:ext uri="{FF2B5EF4-FFF2-40B4-BE49-F238E27FC236}">
                <a16:creationId xmlns:a16="http://schemas.microsoft.com/office/drawing/2014/main" id="{3A058417-F076-CBB7-94BF-AE330BD9DD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4718" y="1960532"/>
            <a:ext cx="6727786" cy="4036672"/>
          </a:xfrm>
          <a:ln w="12700">
            <a:solidFill>
              <a:schemeClr val="tx1"/>
            </a:solidFill>
          </a:ln>
        </p:spPr>
      </p:pic>
      <p:sp>
        <p:nvSpPr>
          <p:cNvPr id="4" name="Text Placeholder 3">
            <a:extLst>
              <a:ext uri="{FF2B5EF4-FFF2-40B4-BE49-F238E27FC236}">
                <a16:creationId xmlns:a16="http://schemas.microsoft.com/office/drawing/2014/main" id="{556F100F-BE90-BDCF-50E3-D61600566F8C}"/>
              </a:ext>
            </a:extLst>
          </p:cNvPr>
          <p:cNvSpPr>
            <a:spLocks noGrp="1"/>
          </p:cNvSpPr>
          <p:nvPr>
            <p:ph type="body" sz="half" idx="2"/>
          </p:nvPr>
        </p:nvSpPr>
        <p:spPr>
          <a:xfrm>
            <a:off x="457200" y="212395"/>
            <a:ext cx="3200400" cy="6546545"/>
          </a:xfrm>
          <a:ln>
            <a:solidFill>
              <a:schemeClr val="bg1"/>
            </a:solidFill>
          </a:ln>
        </p:spPr>
        <p:txBody>
          <a:bodyPr>
            <a:normAutofit/>
          </a:bodyPr>
          <a:lstStyle/>
          <a:p>
            <a:pPr marL="285750" indent="-285750" rtl="0">
              <a:buClr>
                <a:schemeClr val="bg1"/>
              </a:buClr>
              <a:buSzPts val="1000"/>
              <a:buFont typeface="Wingdings" panose="05000000000000000000" pitchFamily="2" charset="2"/>
              <a:buChar char="q"/>
            </a:pPr>
            <a:r>
              <a:rPr lang="en-US" sz="1400" b="1" i="0" u="none" strike="noStrike" baseline="0" dirty="0">
                <a:solidFill>
                  <a:schemeClr val="bg1"/>
                </a:solidFill>
              </a:rPr>
              <a:t>Compared </a:t>
            </a:r>
            <a:r>
              <a:rPr lang="en-US" sz="1400" b="1" i="0" u="none" strike="noStrike" baseline="0" dirty="0" err="1">
                <a:solidFill>
                  <a:schemeClr val="bg1"/>
                </a:solidFill>
              </a:rPr>
              <a:t>white_result</a:t>
            </a:r>
            <a:r>
              <a:rPr lang="en-US" sz="1400" b="1" i="0" u="none" strike="noStrike" baseline="0" dirty="0">
                <a:solidFill>
                  <a:schemeClr val="bg1"/>
                </a:solidFill>
              </a:rPr>
              <a:t> vs. </a:t>
            </a:r>
            <a:r>
              <a:rPr lang="en-US" sz="1400" b="1" i="0" u="none" strike="noStrike" baseline="0" dirty="0" err="1">
                <a:solidFill>
                  <a:schemeClr val="bg1"/>
                </a:solidFill>
              </a:rPr>
              <a:t>black_result</a:t>
            </a:r>
            <a:r>
              <a:rPr lang="en-US" sz="1400" b="1" i="0" u="none" strike="noStrike" baseline="0" dirty="0">
                <a:solidFill>
                  <a:schemeClr val="bg1"/>
                </a:solidFill>
              </a:rPr>
              <a:t>.</a:t>
            </a:r>
          </a:p>
          <a:p>
            <a:pPr marL="285750" indent="-285750" rtl="0">
              <a:buClr>
                <a:schemeClr val="bg1"/>
              </a:buClr>
              <a:buSzPts val="1000"/>
              <a:buFont typeface="Wingdings" panose="05000000000000000000" pitchFamily="2" charset="2"/>
              <a:buChar char="q"/>
            </a:pPr>
            <a:r>
              <a:rPr lang="en-US" sz="1400" b="1" i="0" u="sng" strike="noStrike" baseline="0" dirty="0">
                <a:solidFill>
                  <a:schemeClr val="bg1"/>
                </a:solidFill>
              </a:rPr>
              <a:t>Key Findings:</a:t>
            </a:r>
          </a:p>
          <a:p>
            <a:pPr marL="742950" lvl="1" indent="-285750">
              <a:buClr>
                <a:schemeClr val="bg1"/>
              </a:buClr>
              <a:buSzPts val="1000"/>
              <a:buFont typeface="Wingdings" panose="05000000000000000000" pitchFamily="2" charset="2"/>
              <a:buChar char="§"/>
            </a:pPr>
            <a:r>
              <a:rPr lang="en-US" sz="1400" b="0" i="0" u="none" strike="noStrike" baseline="0" dirty="0">
                <a:solidFill>
                  <a:schemeClr val="bg1"/>
                </a:solidFill>
              </a:rPr>
              <a:t>The most common outcome is a win, with 33,3</a:t>
            </a:r>
            <a:r>
              <a:rPr lang="en-US" sz="1400" dirty="0">
                <a:solidFill>
                  <a:schemeClr val="bg1"/>
                </a:solidFill>
              </a:rPr>
              <a:t>49</a:t>
            </a:r>
            <a:r>
              <a:rPr lang="en-US" sz="1400" b="0" i="0" u="none" strike="noStrike" baseline="0" dirty="0">
                <a:solidFill>
                  <a:schemeClr val="bg1"/>
                </a:solidFill>
              </a:rPr>
              <a:t> games won by White and </a:t>
            </a:r>
            <a:r>
              <a:rPr lang="en-US" sz="1400" dirty="0">
                <a:solidFill>
                  <a:schemeClr val="bg1"/>
                </a:solidFill>
              </a:rPr>
              <a:t>31</a:t>
            </a:r>
            <a:r>
              <a:rPr lang="en-US" sz="1400" b="0" i="0" u="none" strike="noStrike" baseline="0" dirty="0">
                <a:solidFill>
                  <a:schemeClr val="bg1"/>
                </a:solidFill>
              </a:rPr>
              <a:t>,215 by Black.</a:t>
            </a:r>
          </a:p>
          <a:p>
            <a:pPr marL="742950" lvl="1" indent="-285750">
              <a:buClr>
                <a:schemeClr val="bg1"/>
              </a:buClr>
              <a:buSzPts val="1000"/>
              <a:buFont typeface="Wingdings" panose="05000000000000000000" pitchFamily="2" charset="2"/>
              <a:buChar char="§"/>
            </a:pPr>
            <a:r>
              <a:rPr lang="en-US" sz="1400" b="0" i="0" u="none" strike="noStrike" baseline="0" dirty="0">
                <a:solidFill>
                  <a:schemeClr val="bg1"/>
                </a:solidFill>
              </a:rPr>
              <a:t>Resignation is frequent, with 11,170 games ending this way for White and 12,116 for Black.</a:t>
            </a:r>
          </a:p>
          <a:p>
            <a:pPr marL="742950" lvl="1" indent="-285750">
              <a:buClr>
                <a:schemeClr val="bg1"/>
              </a:buClr>
              <a:buSzPts val="1000"/>
              <a:buFont typeface="Wingdings" panose="05000000000000000000" pitchFamily="2" charset="2"/>
              <a:buChar char="§"/>
            </a:pPr>
            <a:r>
              <a:rPr lang="en-US" sz="1400" b="0" i="0" u="none" strike="noStrike" baseline="0" dirty="0">
                <a:solidFill>
                  <a:schemeClr val="bg1"/>
                </a:solidFill>
              </a:rPr>
              <a:t>Checkmate occurs in 8,359 games (White) and 9,289 (Black).</a:t>
            </a:r>
          </a:p>
          <a:p>
            <a:pPr marL="742950" lvl="1" indent="-285750">
              <a:buClr>
                <a:schemeClr val="bg1"/>
              </a:buClr>
              <a:buSzPts val="1000"/>
              <a:buFont typeface="Wingdings" panose="05000000000000000000" pitchFamily="2" charset="2"/>
              <a:buChar char="§"/>
            </a:pPr>
            <a:r>
              <a:rPr lang="en-US" sz="1400" dirty="0">
                <a:solidFill>
                  <a:schemeClr val="bg1"/>
                </a:solidFill>
              </a:rPr>
              <a:t>Timeout occurs in 10,088 games (White) and 10,257 (Black).</a:t>
            </a:r>
            <a:endParaRPr lang="en-US" sz="1400" b="0" i="0" u="none" strike="noStrike" baseline="0" dirty="0">
              <a:solidFill>
                <a:schemeClr val="bg1"/>
              </a:solidFill>
            </a:endParaRPr>
          </a:p>
          <a:p>
            <a:pPr marL="742950" lvl="1" indent="-285750">
              <a:buClr>
                <a:schemeClr val="bg1"/>
              </a:buClr>
              <a:buSzPts val="1000"/>
              <a:buFont typeface="Wingdings" panose="05000000000000000000" pitchFamily="2" charset="2"/>
              <a:buChar char="§"/>
            </a:pPr>
            <a:r>
              <a:rPr lang="en-US" sz="1400" dirty="0">
                <a:solidFill>
                  <a:schemeClr val="bg1"/>
                </a:solidFill>
              </a:rPr>
              <a:t>Win with </a:t>
            </a:r>
            <a:r>
              <a:rPr lang="en-US" sz="1400" dirty="0" err="1">
                <a:solidFill>
                  <a:schemeClr val="bg1"/>
                </a:solidFill>
              </a:rPr>
              <a:t>Kingofthehill</a:t>
            </a:r>
            <a:r>
              <a:rPr lang="en-US" sz="1400" dirty="0">
                <a:solidFill>
                  <a:schemeClr val="bg1"/>
                </a:solidFill>
              </a:rPr>
              <a:t> (W-84/B-73) &amp; </a:t>
            </a:r>
            <a:r>
              <a:rPr lang="en-US" sz="1400" dirty="0" err="1">
                <a:solidFill>
                  <a:schemeClr val="bg1"/>
                </a:solidFill>
              </a:rPr>
              <a:t>threecheck</a:t>
            </a:r>
            <a:r>
              <a:rPr lang="en-US" sz="1400" dirty="0">
                <a:solidFill>
                  <a:schemeClr val="bg1"/>
                </a:solidFill>
              </a:rPr>
              <a:t> (W-141/B-121) are less common.</a:t>
            </a:r>
          </a:p>
          <a:p>
            <a:pPr marL="742950" lvl="1" indent="-285750">
              <a:buClr>
                <a:schemeClr val="bg1"/>
              </a:buClr>
              <a:buSzPts val="1000"/>
              <a:buFont typeface="Wingdings" panose="05000000000000000000" pitchFamily="2" charset="2"/>
              <a:buChar char="§"/>
            </a:pPr>
            <a:r>
              <a:rPr lang="en-US" sz="1400" b="0" i="0" u="none" strike="noStrike" baseline="0" dirty="0">
                <a:solidFill>
                  <a:schemeClr val="bg1"/>
                </a:solidFill>
              </a:rPr>
              <a:t>Other outcomes which results in draw are very rare like 50moves (6), Agreed (324), Insufficient Material (336), Repetition (712), Stalemate (464), Time insufficient (469).</a:t>
            </a:r>
          </a:p>
          <a:p>
            <a:pPr marL="285750" marR="4290" indent="-285750" rtl="0">
              <a:buClr>
                <a:schemeClr val="bg1"/>
              </a:buClr>
              <a:buSzPts val="1000"/>
              <a:buFont typeface="Wingdings" panose="05000000000000000000" pitchFamily="2" charset="2"/>
              <a:buChar char="q"/>
            </a:pPr>
            <a:r>
              <a:rPr lang="en-US" sz="1400" b="1" i="0" u="sng" strike="noStrike" baseline="0" dirty="0">
                <a:solidFill>
                  <a:schemeClr val="bg1"/>
                </a:solidFill>
              </a:rPr>
              <a:t>Insight:</a:t>
            </a:r>
            <a:r>
              <a:rPr lang="en-US" sz="1400" b="0" i="0" u="none" strike="noStrike" baseline="0" dirty="0">
                <a:solidFill>
                  <a:schemeClr val="bg1"/>
                </a:solidFill>
              </a:rPr>
              <a:t> The data suggests a slight advantage for White in most outcome categories.</a:t>
            </a:r>
          </a:p>
        </p:txBody>
      </p:sp>
      <p:sp>
        <p:nvSpPr>
          <p:cNvPr id="7" name="TextBox 6">
            <a:extLst>
              <a:ext uri="{FF2B5EF4-FFF2-40B4-BE49-F238E27FC236}">
                <a16:creationId xmlns:a16="http://schemas.microsoft.com/office/drawing/2014/main" id="{B67EC6DB-1C80-9D1F-4F30-3E8574645E0E}"/>
              </a:ext>
            </a:extLst>
          </p:cNvPr>
          <p:cNvSpPr txBox="1"/>
          <p:nvPr/>
        </p:nvSpPr>
        <p:spPr>
          <a:xfrm>
            <a:off x="6284645" y="6276273"/>
            <a:ext cx="3547932" cy="369332"/>
          </a:xfrm>
          <a:prstGeom prst="rect">
            <a:avLst/>
          </a:prstGeom>
          <a:noFill/>
          <a:ln>
            <a:solidFill>
              <a:schemeClr val="tx1"/>
            </a:solidFill>
          </a:ln>
        </p:spPr>
        <p:txBody>
          <a:bodyPr wrap="square" rtlCol="0">
            <a:spAutoFit/>
          </a:bodyPr>
          <a:lstStyle/>
          <a:p>
            <a:r>
              <a:rPr lang="en-US" spc="-95" dirty="0">
                <a:solidFill>
                  <a:srgbClr val="22373A"/>
                </a:solidFill>
                <a:latin typeface="Arial Black"/>
                <a:cs typeface="Arial Black"/>
              </a:rPr>
              <a:t>Figure</a:t>
            </a:r>
            <a:r>
              <a:rPr lang="en-US" spc="20" dirty="0">
                <a:solidFill>
                  <a:srgbClr val="22373A"/>
                </a:solidFill>
                <a:latin typeface="Arial Black"/>
                <a:cs typeface="Arial Black"/>
              </a:rPr>
              <a:t> </a:t>
            </a:r>
            <a:r>
              <a:rPr lang="en-US" dirty="0">
                <a:solidFill>
                  <a:srgbClr val="22373A"/>
                </a:solidFill>
                <a:latin typeface="Arial Black"/>
                <a:cs typeface="Arial Black"/>
              </a:rPr>
              <a:t>10:</a:t>
            </a:r>
            <a:r>
              <a:rPr lang="en-US" spc="-20" dirty="0">
                <a:solidFill>
                  <a:srgbClr val="22373A"/>
                </a:solidFill>
                <a:latin typeface="Arial Black"/>
                <a:cs typeface="Arial Black"/>
              </a:rPr>
              <a:t> </a:t>
            </a:r>
            <a:r>
              <a:rPr lang="en-US" spc="-10" dirty="0">
                <a:solidFill>
                  <a:srgbClr val="22373A"/>
                </a:solidFill>
                <a:latin typeface="Tahoma"/>
                <a:cs typeface="Tahoma"/>
              </a:rPr>
              <a:t>Outcome Symmetry</a:t>
            </a:r>
            <a:endParaRPr lang="en-US" dirty="0">
              <a:latin typeface="Tahoma"/>
              <a:cs typeface="Tahoma"/>
            </a:endParaRPr>
          </a:p>
        </p:txBody>
      </p:sp>
      <p:sp>
        <p:nvSpPr>
          <p:cNvPr id="3" name="Slide Number Placeholder 2">
            <a:extLst>
              <a:ext uri="{FF2B5EF4-FFF2-40B4-BE49-F238E27FC236}">
                <a16:creationId xmlns:a16="http://schemas.microsoft.com/office/drawing/2014/main" id="{425C47C3-3DE6-1ED5-B90F-FC2C8FA410F0}"/>
              </a:ext>
            </a:extLst>
          </p:cNvPr>
          <p:cNvSpPr>
            <a:spLocks noGrp="1"/>
          </p:cNvSpPr>
          <p:nvPr>
            <p:ph type="sldNum" sz="quarter" idx="12"/>
          </p:nvPr>
        </p:nvSpPr>
        <p:spPr/>
        <p:txBody>
          <a:bodyPr/>
          <a:lstStyle/>
          <a:p>
            <a:fld id="{855B4E08-551D-432F-8C56-42A30CDA521B}" type="slidenum">
              <a:rPr lang="en-IN" smtClean="0"/>
              <a:t>16</a:t>
            </a:fld>
            <a:endParaRPr lang="en-IN"/>
          </a:p>
        </p:txBody>
      </p:sp>
    </p:spTree>
    <p:extLst>
      <p:ext uri="{BB962C8B-B14F-4D97-AF65-F5344CB8AC3E}">
        <p14:creationId xmlns:p14="http://schemas.microsoft.com/office/powerpoint/2010/main" val="3038766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1E35D-9FC7-FCE9-5D19-9A16C47BB06C}"/>
              </a:ext>
            </a:extLst>
          </p:cNvPr>
          <p:cNvSpPr>
            <a:spLocks noGrp="1"/>
          </p:cNvSpPr>
          <p:nvPr>
            <p:ph type="title"/>
          </p:nvPr>
        </p:nvSpPr>
        <p:spPr>
          <a:xfrm>
            <a:off x="4800600" y="237104"/>
            <a:ext cx="6492875" cy="1275716"/>
          </a:xfrm>
          <a:ln>
            <a:solidFill>
              <a:schemeClr val="tx1"/>
            </a:solidFill>
          </a:ln>
        </p:spPr>
        <p:txBody>
          <a:bodyPr anchor="ctr">
            <a:normAutofit/>
          </a:bodyPr>
          <a:lstStyle/>
          <a:p>
            <a:pPr algn="ctr"/>
            <a:r>
              <a:rPr lang="en-US" dirty="0">
                <a:solidFill>
                  <a:schemeClr val="tx1"/>
                </a:solidFill>
                <a:latin typeface="Arial Black" panose="020B0A04020102020204" pitchFamily="34" charset="0"/>
              </a:rPr>
              <a:t>Analysis 11: </a:t>
            </a:r>
            <a:br>
              <a:rPr lang="en-US" dirty="0">
                <a:solidFill>
                  <a:schemeClr val="tx1"/>
                </a:solidFill>
                <a:latin typeface="Arial Black" panose="020B0A04020102020204" pitchFamily="34" charset="0"/>
              </a:rPr>
            </a:br>
            <a:r>
              <a:rPr lang="en-US" sz="2800" dirty="0">
                <a:solidFill>
                  <a:schemeClr val="tx1"/>
                </a:solidFill>
                <a:latin typeface="Arial Black" panose="020B0A04020102020204" pitchFamily="34" charset="0"/>
              </a:rPr>
              <a:t>Rating Change Impact</a:t>
            </a:r>
            <a:endParaRPr lang="en-IN" sz="2800" dirty="0">
              <a:solidFill>
                <a:schemeClr val="tx1"/>
              </a:solidFill>
            </a:endParaRPr>
          </a:p>
        </p:txBody>
      </p:sp>
      <p:pic>
        <p:nvPicPr>
          <p:cNvPr id="6" name="Content Placeholder 5">
            <a:extLst>
              <a:ext uri="{FF2B5EF4-FFF2-40B4-BE49-F238E27FC236}">
                <a16:creationId xmlns:a16="http://schemas.microsoft.com/office/drawing/2014/main" id="{98EB87E3-7AA8-0945-5E56-8591507772C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00600" y="1897492"/>
            <a:ext cx="6492875" cy="3895725"/>
          </a:xfrm>
          <a:ln w="12700">
            <a:solidFill>
              <a:schemeClr val="tx1"/>
            </a:solidFill>
          </a:ln>
        </p:spPr>
      </p:pic>
      <p:sp>
        <p:nvSpPr>
          <p:cNvPr id="4" name="Text Placeholder 3">
            <a:extLst>
              <a:ext uri="{FF2B5EF4-FFF2-40B4-BE49-F238E27FC236}">
                <a16:creationId xmlns:a16="http://schemas.microsoft.com/office/drawing/2014/main" id="{BA42AFD5-2A8D-483D-6586-A98419F9CA40}"/>
              </a:ext>
            </a:extLst>
          </p:cNvPr>
          <p:cNvSpPr>
            <a:spLocks noGrp="1"/>
          </p:cNvSpPr>
          <p:nvPr>
            <p:ph type="body" sz="half" idx="2"/>
          </p:nvPr>
        </p:nvSpPr>
        <p:spPr>
          <a:xfrm>
            <a:off x="445625" y="240174"/>
            <a:ext cx="3200400" cy="6461568"/>
          </a:xfrm>
          <a:ln>
            <a:solidFill>
              <a:schemeClr val="bg1"/>
            </a:solidFill>
          </a:ln>
        </p:spPr>
        <p:txBody>
          <a:bodyPr>
            <a:noAutofit/>
          </a:bodyPr>
          <a:lstStyle/>
          <a:p>
            <a:pPr marL="285750" indent="-285750">
              <a:buClr>
                <a:schemeClr val="bg1"/>
              </a:buClr>
              <a:buFont typeface="Wingdings" panose="05000000000000000000" pitchFamily="2" charset="2"/>
              <a:buChar char="q"/>
            </a:pPr>
            <a:r>
              <a:rPr lang="en-US" sz="1400" b="1" dirty="0"/>
              <a:t>Relationship between the expected score for White and the rating difference between White and Black.</a:t>
            </a:r>
          </a:p>
          <a:p>
            <a:pPr marL="285750" indent="-285750">
              <a:buClr>
                <a:schemeClr val="bg1"/>
              </a:buClr>
              <a:buFont typeface="Wingdings" panose="05000000000000000000" pitchFamily="2" charset="2"/>
              <a:buChar char="q"/>
            </a:pPr>
            <a:r>
              <a:rPr lang="en-US" sz="1400" b="1" u="sng" dirty="0"/>
              <a:t>Key Findings:</a:t>
            </a:r>
          </a:p>
          <a:p>
            <a:pPr marL="742950" lvl="1" indent="-285750">
              <a:buClr>
                <a:schemeClr val="bg1"/>
              </a:buClr>
              <a:buFont typeface="Wingdings" panose="05000000000000000000" pitchFamily="2" charset="2"/>
              <a:buChar char="§"/>
            </a:pPr>
            <a:r>
              <a:rPr lang="en-US" sz="1400" dirty="0">
                <a:solidFill>
                  <a:schemeClr val="bg1"/>
                </a:solidFill>
              </a:rPr>
              <a:t>As the expected White score increases from 0 to 1, the rating difference (White - Black) rises from approximately -2000 to 2000.</a:t>
            </a:r>
          </a:p>
          <a:p>
            <a:pPr marL="742950" lvl="1" indent="-285750">
              <a:buClr>
                <a:schemeClr val="bg1"/>
              </a:buClr>
              <a:buFont typeface="Wingdings" panose="05000000000000000000" pitchFamily="2" charset="2"/>
              <a:buChar char="§"/>
            </a:pPr>
            <a:r>
              <a:rPr lang="en-US" sz="1400" dirty="0">
                <a:solidFill>
                  <a:schemeClr val="bg1"/>
                </a:solidFill>
              </a:rPr>
              <a:t>A rating difference near 0 corresponds to an expected White score around 0.5, indicating an even match.</a:t>
            </a:r>
          </a:p>
          <a:p>
            <a:pPr marL="742950" lvl="1" indent="-285750">
              <a:buClr>
                <a:schemeClr val="bg1"/>
              </a:buClr>
              <a:buFont typeface="Wingdings" panose="05000000000000000000" pitchFamily="2" charset="2"/>
              <a:buChar char="§"/>
            </a:pPr>
            <a:r>
              <a:rPr lang="en-US" sz="1400" dirty="0">
                <a:solidFill>
                  <a:schemeClr val="bg1"/>
                </a:solidFill>
              </a:rPr>
              <a:t>Outcomes like "win" dominate at higher expected scores (above 0.8) with rating differences exceeding 500.</a:t>
            </a:r>
          </a:p>
          <a:p>
            <a:pPr marL="742950" lvl="1" indent="-285750">
              <a:buClr>
                <a:schemeClr val="bg1"/>
              </a:buClr>
              <a:buFont typeface="Wingdings" panose="05000000000000000000" pitchFamily="2" charset="2"/>
              <a:buChar char="§"/>
            </a:pPr>
            <a:r>
              <a:rPr lang="en-US" sz="1400" dirty="0">
                <a:solidFill>
                  <a:schemeClr val="bg1"/>
                </a:solidFill>
              </a:rPr>
              <a:t>Negative rating differences (e.g., -1000 to -2000) are associated with lower expected scores (below 0.2), where Black outcomes like “Win" dominate.</a:t>
            </a:r>
          </a:p>
          <a:p>
            <a:pPr marL="285750" indent="-285750">
              <a:buClr>
                <a:schemeClr val="bg1"/>
              </a:buClr>
              <a:buFont typeface="Wingdings" panose="05000000000000000000" pitchFamily="2" charset="2"/>
              <a:buChar char="q"/>
            </a:pPr>
            <a:r>
              <a:rPr lang="en-US" sz="1400" b="1" u="sng" dirty="0"/>
              <a:t>Insights:</a:t>
            </a:r>
            <a:r>
              <a:rPr lang="en-US" sz="1400" dirty="0"/>
              <a:t> The relationship appears to be a smooth, upward-curving trend, suggesting a strong correlation between rating difference and expected outcome.</a:t>
            </a:r>
          </a:p>
        </p:txBody>
      </p:sp>
      <p:sp>
        <p:nvSpPr>
          <p:cNvPr id="7" name="TextBox 6">
            <a:extLst>
              <a:ext uri="{FF2B5EF4-FFF2-40B4-BE49-F238E27FC236}">
                <a16:creationId xmlns:a16="http://schemas.microsoft.com/office/drawing/2014/main" id="{675BBC7A-1636-634B-0B45-6419128CD707}"/>
              </a:ext>
            </a:extLst>
          </p:cNvPr>
          <p:cNvSpPr txBox="1"/>
          <p:nvPr/>
        </p:nvSpPr>
        <p:spPr>
          <a:xfrm>
            <a:off x="5479669" y="6177890"/>
            <a:ext cx="5134735" cy="369332"/>
          </a:xfrm>
          <a:prstGeom prst="rect">
            <a:avLst/>
          </a:prstGeom>
          <a:noFill/>
          <a:ln>
            <a:solidFill>
              <a:schemeClr val="tx1"/>
            </a:solidFill>
          </a:ln>
        </p:spPr>
        <p:txBody>
          <a:bodyPr wrap="square" rtlCol="0">
            <a:spAutoFit/>
          </a:bodyPr>
          <a:lstStyle/>
          <a:p>
            <a:r>
              <a:rPr lang="en-US" spc="-95" dirty="0">
                <a:solidFill>
                  <a:srgbClr val="22373A"/>
                </a:solidFill>
                <a:latin typeface="Arial Black"/>
                <a:cs typeface="Arial Black"/>
              </a:rPr>
              <a:t>Figure</a:t>
            </a:r>
            <a:r>
              <a:rPr lang="en-US" spc="20" dirty="0">
                <a:solidFill>
                  <a:srgbClr val="22373A"/>
                </a:solidFill>
                <a:latin typeface="Arial Black"/>
                <a:cs typeface="Arial Black"/>
              </a:rPr>
              <a:t> </a:t>
            </a:r>
            <a:r>
              <a:rPr lang="en-US" dirty="0">
                <a:solidFill>
                  <a:srgbClr val="22373A"/>
                </a:solidFill>
                <a:latin typeface="Arial Black"/>
                <a:cs typeface="Arial Black"/>
              </a:rPr>
              <a:t>11:</a:t>
            </a:r>
            <a:r>
              <a:rPr lang="en-US" spc="-20" dirty="0">
                <a:solidFill>
                  <a:srgbClr val="22373A"/>
                </a:solidFill>
                <a:latin typeface="Arial Black"/>
                <a:cs typeface="Arial Black"/>
              </a:rPr>
              <a:t> </a:t>
            </a:r>
            <a:r>
              <a:rPr lang="en-US" spc="-10" dirty="0">
                <a:solidFill>
                  <a:srgbClr val="22373A"/>
                </a:solidFill>
                <a:latin typeface="Tahoma"/>
                <a:cs typeface="Tahoma"/>
              </a:rPr>
              <a:t>Expected Score vs. Rating Difference</a:t>
            </a:r>
            <a:endParaRPr lang="en-US" dirty="0">
              <a:latin typeface="Tahoma"/>
              <a:cs typeface="Tahoma"/>
            </a:endParaRPr>
          </a:p>
        </p:txBody>
      </p:sp>
      <p:sp>
        <p:nvSpPr>
          <p:cNvPr id="3" name="Slide Number Placeholder 2">
            <a:extLst>
              <a:ext uri="{FF2B5EF4-FFF2-40B4-BE49-F238E27FC236}">
                <a16:creationId xmlns:a16="http://schemas.microsoft.com/office/drawing/2014/main" id="{08018B4E-4C58-2C97-0B2B-AC4CBD07B665}"/>
              </a:ext>
            </a:extLst>
          </p:cNvPr>
          <p:cNvSpPr>
            <a:spLocks noGrp="1"/>
          </p:cNvSpPr>
          <p:nvPr>
            <p:ph type="sldNum" sz="quarter" idx="12"/>
          </p:nvPr>
        </p:nvSpPr>
        <p:spPr/>
        <p:txBody>
          <a:bodyPr/>
          <a:lstStyle/>
          <a:p>
            <a:fld id="{855B4E08-551D-432F-8C56-42A30CDA521B}" type="slidenum">
              <a:rPr lang="en-IN" smtClean="0"/>
              <a:t>17</a:t>
            </a:fld>
            <a:endParaRPr lang="en-IN"/>
          </a:p>
        </p:txBody>
      </p:sp>
    </p:spTree>
    <p:extLst>
      <p:ext uri="{BB962C8B-B14F-4D97-AF65-F5344CB8AC3E}">
        <p14:creationId xmlns:p14="http://schemas.microsoft.com/office/powerpoint/2010/main" val="1720769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CB9DA-6A02-2769-2144-E9473F579FF6}"/>
              </a:ext>
            </a:extLst>
          </p:cNvPr>
          <p:cNvSpPr>
            <a:spLocks noGrp="1"/>
          </p:cNvSpPr>
          <p:nvPr>
            <p:ph type="title"/>
          </p:nvPr>
        </p:nvSpPr>
        <p:spPr>
          <a:xfrm>
            <a:off x="4800599" y="338138"/>
            <a:ext cx="6492875" cy="1211262"/>
          </a:xfrm>
          <a:ln>
            <a:solidFill>
              <a:schemeClr val="tx1"/>
            </a:solidFill>
          </a:ln>
        </p:spPr>
        <p:txBody>
          <a:bodyPr anchor="ctr">
            <a:normAutofit fontScale="90000"/>
          </a:bodyPr>
          <a:lstStyle/>
          <a:p>
            <a:pPr algn="ctr"/>
            <a:r>
              <a:rPr lang="en-US" dirty="0">
                <a:solidFill>
                  <a:schemeClr val="tx1"/>
                </a:solidFill>
                <a:latin typeface="Arial Black" panose="020B0A04020102020204" pitchFamily="34" charset="0"/>
              </a:rPr>
              <a:t>Analysis 12: </a:t>
            </a:r>
            <a:br>
              <a:rPr lang="en-US" dirty="0">
                <a:solidFill>
                  <a:schemeClr val="tx1"/>
                </a:solidFill>
                <a:latin typeface="Arial Black" panose="020B0A04020102020204" pitchFamily="34" charset="0"/>
              </a:rPr>
            </a:br>
            <a:r>
              <a:rPr lang="en-US" sz="2800" dirty="0">
                <a:solidFill>
                  <a:schemeClr val="tx1"/>
                </a:solidFill>
                <a:latin typeface="Arial Black" panose="020B0A04020102020204" pitchFamily="34" charset="0"/>
              </a:rPr>
              <a:t>Distribution of Different Types of Chess Games</a:t>
            </a:r>
            <a:endParaRPr lang="en-IN" sz="2800" dirty="0">
              <a:solidFill>
                <a:schemeClr val="tx1"/>
              </a:solidFill>
            </a:endParaRPr>
          </a:p>
        </p:txBody>
      </p:sp>
      <p:pic>
        <p:nvPicPr>
          <p:cNvPr id="6" name="Content Placeholder 5">
            <a:extLst>
              <a:ext uri="{FF2B5EF4-FFF2-40B4-BE49-F238E27FC236}">
                <a16:creationId xmlns:a16="http://schemas.microsoft.com/office/drawing/2014/main" id="{B5D9AE3C-4B53-C24D-8585-E6640396CE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0599" y="1942939"/>
            <a:ext cx="6492875" cy="3895725"/>
          </a:xfrm>
          <a:ln w="12700">
            <a:solidFill>
              <a:schemeClr val="tx1"/>
            </a:solidFill>
          </a:ln>
        </p:spPr>
      </p:pic>
      <p:sp>
        <p:nvSpPr>
          <p:cNvPr id="4" name="Text Placeholder 3">
            <a:extLst>
              <a:ext uri="{FF2B5EF4-FFF2-40B4-BE49-F238E27FC236}">
                <a16:creationId xmlns:a16="http://schemas.microsoft.com/office/drawing/2014/main" id="{212AF520-B870-25D7-68D7-2CA30D9B3A70}"/>
              </a:ext>
            </a:extLst>
          </p:cNvPr>
          <p:cNvSpPr>
            <a:spLocks noGrp="1"/>
          </p:cNvSpPr>
          <p:nvPr>
            <p:ph type="body" sz="half" idx="2"/>
          </p:nvPr>
        </p:nvSpPr>
        <p:spPr>
          <a:xfrm>
            <a:off x="387752" y="1549400"/>
            <a:ext cx="3200400" cy="3895725"/>
          </a:xfrm>
          <a:ln>
            <a:solidFill>
              <a:schemeClr val="bg1"/>
            </a:solidFill>
          </a:ln>
        </p:spPr>
        <p:txBody>
          <a:bodyPr>
            <a:normAutofit/>
          </a:bodyPr>
          <a:lstStyle/>
          <a:p>
            <a:pPr marL="285750" indent="-285750">
              <a:buClr>
                <a:schemeClr val="bg1"/>
              </a:buClr>
              <a:buFont typeface="Wingdings" panose="05000000000000000000" pitchFamily="2" charset="2"/>
              <a:buChar char="q"/>
            </a:pPr>
            <a:r>
              <a:rPr lang="en-US" sz="1400" b="1" dirty="0">
                <a:solidFill>
                  <a:schemeClr val="bg1"/>
                </a:solidFill>
              </a:rPr>
              <a:t>The number of games played under different rule sets.</a:t>
            </a:r>
          </a:p>
          <a:p>
            <a:pPr marL="285750" indent="-285750">
              <a:buClr>
                <a:schemeClr val="bg1"/>
              </a:buClr>
              <a:buFont typeface="Wingdings" panose="05000000000000000000" pitchFamily="2" charset="2"/>
              <a:buChar char="q"/>
            </a:pPr>
            <a:r>
              <a:rPr lang="en-US" sz="1400" b="1" u="sng" dirty="0">
                <a:solidFill>
                  <a:schemeClr val="bg1"/>
                </a:solidFill>
              </a:rPr>
              <a:t>Key Findings:</a:t>
            </a:r>
          </a:p>
          <a:p>
            <a:pPr marL="742950" lvl="1" indent="-285750">
              <a:buClr>
                <a:schemeClr val="bg1"/>
              </a:buClr>
              <a:buFont typeface="Wingdings" panose="05000000000000000000" pitchFamily="2" charset="2"/>
              <a:buChar char="§"/>
            </a:pPr>
            <a:r>
              <a:rPr lang="en-US" sz="1400" dirty="0">
                <a:solidFill>
                  <a:schemeClr val="bg1"/>
                </a:solidFill>
              </a:rPr>
              <a:t>Standard chess is by far the most popular, with over 60,000 games.</a:t>
            </a:r>
          </a:p>
          <a:p>
            <a:pPr marL="742950" lvl="1" indent="-285750">
              <a:buClr>
                <a:schemeClr val="bg1"/>
              </a:buClr>
              <a:buFont typeface="Wingdings" panose="05000000000000000000" pitchFamily="2" charset="2"/>
              <a:buChar char="§"/>
            </a:pPr>
            <a:r>
              <a:rPr lang="en-US" sz="1400" dirty="0" err="1">
                <a:solidFill>
                  <a:schemeClr val="bg1"/>
                </a:solidFill>
              </a:rPr>
              <a:t>Crazyhouse</a:t>
            </a:r>
            <a:r>
              <a:rPr lang="en-US" sz="1400" dirty="0">
                <a:solidFill>
                  <a:schemeClr val="bg1"/>
                </a:solidFill>
              </a:rPr>
              <a:t>, </a:t>
            </a:r>
            <a:r>
              <a:rPr lang="en-US" sz="1400" dirty="0" err="1">
                <a:solidFill>
                  <a:schemeClr val="bg1"/>
                </a:solidFill>
              </a:rPr>
              <a:t>threecheck</a:t>
            </a:r>
            <a:r>
              <a:rPr lang="en-US" sz="1400" dirty="0">
                <a:solidFill>
                  <a:schemeClr val="bg1"/>
                </a:solidFill>
              </a:rPr>
              <a:t>, </a:t>
            </a:r>
            <a:r>
              <a:rPr lang="en-US" sz="1400" dirty="0" err="1">
                <a:solidFill>
                  <a:schemeClr val="bg1"/>
                </a:solidFill>
              </a:rPr>
              <a:t>kingofthehill</a:t>
            </a:r>
            <a:r>
              <a:rPr lang="en-US" sz="1400" dirty="0">
                <a:solidFill>
                  <a:schemeClr val="bg1"/>
                </a:solidFill>
              </a:rPr>
              <a:t>, and chess960 have significantly fewer games, with counts close to or below 1,000.</a:t>
            </a:r>
          </a:p>
          <a:p>
            <a:pPr marL="285750" indent="-285750">
              <a:buClr>
                <a:schemeClr val="bg1"/>
              </a:buClr>
              <a:buFont typeface="Wingdings" panose="05000000000000000000" pitchFamily="2" charset="2"/>
              <a:buChar char="q"/>
            </a:pPr>
            <a:r>
              <a:rPr lang="en-US" sz="1400" b="1" u="sng" dirty="0">
                <a:solidFill>
                  <a:schemeClr val="bg1"/>
                </a:solidFill>
              </a:rPr>
              <a:t>Insights:</a:t>
            </a:r>
            <a:r>
              <a:rPr lang="en-US" sz="1400" dirty="0">
                <a:solidFill>
                  <a:schemeClr val="bg1"/>
                </a:solidFill>
              </a:rPr>
              <a:t> The vast majority of games adhere to standard chess rules, indicating a strong preference for traditional gameplay.</a:t>
            </a:r>
            <a:endParaRPr lang="en-IN" sz="1400" dirty="0">
              <a:solidFill>
                <a:schemeClr val="bg1"/>
              </a:solidFill>
            </a:endParaRPr>
          </a:p>
        </p:txBody>
      </p:sp>
      <p:sp>
        <p:nvSpPr>
          <p:cNvPr id="7" name="TextBox 6">
            <a:extLst>
              <a:ext uri="{FF2B5EF4-FFF2-40B4-BE49-F238E27FC236}">
                <a16:creationId xmlns:a16="http://schemas.microsoft.com/office/drawing/2014/main" id="{161D5631-99F2-E27A-7C3E-48747A2E05CA}"/>
              </a:ext>
            </a:extLst>
          </p:cNvPr>
          <p:cNvSpPr txBox="1"/>
          <p:nvPr/>
        </p:nvSpPr>
        <p:spPr>
          <a:xfrm>
            <a:off x="5759309" y="6119592"/>
            <a:ext cx="4575454" cy="369332"/>
          </a:xfrm>
          <a:prstGeom prst="rect">
            <a:avLst/>
          </a:prstGeom>
          <a:noFill/>
          <a:ln>
            <a:solidFill>
              <a:schemeClr val="tx1"/>
            </a:solidFill>
          </a:ln>
        </p:spPr>
        <p:txBody>
          <a:bodyPr wrap="square" rtlCol="0">
            <a:spAutoFit/>
          </a:bodyPr>
          <a:lstStyle/>
          <a:p>
            <a:r>
              <a:rPr lang="en-US" spc="-95" dirty="0">
                <a:solidFill>
                  <a:srgbClr val="22373A"/>
                </a:solidFill>
                <a:latin typeface="Arial Black"/>
                <a:cs typeface="Arial Black"/>
              </a:rPr>
              <a:t>Figure</a:t>
            </a:r>
            <a:r>
              <a:rPr lang="en-US" spc="20" dirty="0">
                <a:solidFill>
                  <a:srgbClr val="22373A"/>
                </a:solidFill>
                <a:latin typeface="Arial Black"/>
                <a:cs typeface="Arial Black"/>
              </a:rPr>
              <a:t> </a:t>
            </a:r>
            <a:r>
              <a:rPr lang="en-US" dirty="0">
                <a:solidFill>
                  <a:srgbClr val="22373A"/>
                </a:solidFill>
                <a:latin typeface="Arial Black"/>
                <a:cs typeface="Arial Black"/>
              </a:rPr>
              <a:t>12:</a:t>
            </a:r>
            <a:r>
              <a:rPr lang="en-US" spc="-20" dirty="0">
                <a:solidFill>
                  <a:srgbClr val="22373A"/>
                </a:solidFill>
                <a:latin typeface="Arial Black"/>
                <a:cs typeface="Arial Black"/>
              </a:rPr>
              <a:t> </a:t>
            </a:r>
            <a:r>
              <a:rPr lang="en-US" spc="-10" dirty="0">
                <a:solidFill>
                  <a:srgbClr val="22373A"/>
                </a:solidFill>
                <a:latin typeface="Tahoma"/>
                <a:cs typeface="Tahoma"/>
              </a:rPr>
              <a:t>Chess Games Type Distribution</a:t>
            </a:r>
            <a:endParaRPr lang="en-US" dirty="0">
              <a:latin typeface="Tahoma"/>
              <a:cs typeface="Tahoma"/>
            </a:endParaRPr>
          </a:p>
        </p:txBody>
      </p:sp>
      <p:sp>
        <p:nvSpPr>
          <p:cNvPr id="3" name="Slide Number Placeholder 2">
            <a:extLst>
              <a:ext uri="{FF2B5EF4-FFF2-40B4-BE49-F238E27FC236}">
                <a16:creationId xmlns:a16="http://schemas.microsoft.com/office/drawing/2014/main" id="{85E61C62-E6E7-C92D-E90A-5D445967DB9A}"/>
              </a:ext>
            </a:extLst>
          </p:cNvPr>
          <p:cNvSpPr>
            <a:spLocks noGrp="1"/>
          </p:cNvSpPr>
          <p:nvPr>
            <p:ph type="sldNum" sz="quarter" idx="12"/>
          </p:nvPr>
        </p:nvSpPr>
        <p:spPr/>
        <p:txBody>
          <a:bodyPr/>
          <a:lstStyle/>
          <a:p>
            <a:fld id="{855B4E08-551D-432F-8C56-42A30CDA521B}" type="slidenum">
              <a:rPr lang="en-IN" smtClean="0"/>
              <a:t>18</a:t>
            </a:fld>
            <a:endParaRPr lang="en-IN"/>
          </a:p>
        </p:txBody>
      </p:sp>
    </p:spTree>
    <p:extLst>
      <p:ext uri="{BB962C8B-B14F-4D97-AF65-F5344CB8AC3E}">
        <p14:creationId xmlns:p14="http://schemas.microsoft.com/office/powerpoint/2010/main" val="2779319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5D467-AFFA-A3B7-ACA2-34DE6A610CD9}"/>
              </a:ext>
            </a:extLst>
          </p:cNvPr>
          <p:cNvSpPr>
            <a:spLocks noGrp="1"/>
          </p:cNvSpPr>
          <p:nvPr>
            <p:ph type="title"/>
          </p:nvPr>
        </p:nvSpPr>
        <p:spPr>
          <a:xfrm>
            <a:off x="4395486" y="177668"/>
            <a:ext cx="7503288" cy="1083970"/>
          </a:xfrm>
          <a:ln>
            <a:solidFill>
              <a:schemeClr val="tx1"/>
            </a:solidFill>
          </a:ln>
        </p:spPr>
        <p:txBody>
          <a:bodyPr anchor="ctr"/>
          <a:lstStyle/>
          <a:p>
            <a:pPr algn="ctr"/>
            <a:r>
              <a:rPr lang="en-IN" sz="3200" dirty="0">
                <a:solidFill>
                  <a:schemeClr val="tx1"/>
                </a:solidFill>
                <a:latin typeface="Arial Black" panose="020B0A04020102020204" pitchFamily="34" charset="0"/>
              </a:rPr>
              <a:t>Power BI Dashboard</a:t>
            </a:r>
          </a:p>
        </p:txBody>
      </p:sp>
      <p:pic>
        <p:nvPicPr>
          <p:cNvPr id="9" name="Content Placeholder 8">
            <a:extLst>
              <a:ext uri="{FF2B5EF4-FFF2-40B4-BE49-F238E27FC236}">
                <a16:creationId xmlns:a16="http://schemas.microsoft.com/office/drawing/2014/main" id="{03B3209F-6DB1-4D8F-49F3-1116F785209D}"/>
              </a:ext>
            </a:extLst>
          </p:cNvPr>
          <p:cNvPicPr>
            <a:picLocks noGrp="1" noChangeAspect="1"/>
          </p:cNvPicPr>
          <p:nvPr>
            <p:ph idx="1"/>
          </p:nvPr>
        </p:nvPicPr>
        <p:blipFill>
          <a:blip r:embed="rId2"/>
          <a:stretch>
            <a:fillRect/>
          </a:stretch>
        </p:blipFill>
        <p:spPr>
          <a:xfrm>
            <a:off x="4395486" y="1632808"/>
            <a:ext cx="7503288" cy="4358441"/>
          </a:xfrm>
          <a:ln w="12700">
            <a:solidFill>
              <a:schemeClr val="tx1"/>
            </a:solidFill>
          </a:ln>
        </p:spPr>
      </p:pic>
      <p:sp>
        <p:nvSpPr>
          <p:cNvPr id="4" name="Text Placeholder 3">
            <a:extLst>
              <a:ext uri="{FF2B5EF4-FFF2-40B4-BE49-F238E27FC236}">
                <a16:creationId xmlns:a16="http://schemas.microsoft.com/office/drawing/2014/main" id="{B5A24F07-9946-6A06-1ED2-C69718E7C115}"/>
              </a:ext>
            </a:extLst>
          </p:cNvPr>
          <p:cNvSpPr>
            <a:spLocks noGrp="1"/>
          </p:cNvSpPr>
          <p:nvPr>
            <p:ph type="body" sz="half" idx="2"/>
          </p:nvPr>
        </p:nvSpPr>
        <p:spPr>
          <a:xfrm>
            <a:off x="434050" y="219652"/>
            <a:ext cx="3200400" cy="6458940"/>
          </a:xfrm>
          <a:ln>
            <a:solidFill>
              <a:schemeClr val="bg1"/>
            </a:solidFill>
          </a:ln>
        </p:spPr>
        <p:txBody>
          <a:bodyPr>
            <a:noAutofit/>
          </a:bodyPr>
          <a:lstStyle/>
          <a:p>
            <a:pPr marL="171450" indent="-171450" rtl="0">
              <a:buClr>
                <a:schemeClr val="bg1"/>
              </a:buClr>
              <a:buSzPts val="1000"/>
              <a:buFont typeface="Wingdings" panose="05000000000000000000" pitchFamily="2" charset="2"/>
              <a:buChar char="q"/>
            </a:pPr>
            <a:r>
              <a:rPr lang="en-US" sz="1600" b="1" i="0" u="sng" strike="noStrike" baseline="0" dirty="0">
                <a:solidFill>
                  <a:schemeClr val="bg1"/>
                </a:solidFill>
              </a:rPr>
              <a:t>Visuals:</a:t>
            </a:r>
          </a:p>
          <a:p>
            <a:pPr marL="628650" lvl="1" indent="-171450">
              <a:buClr>
                <a:schemeClr val="bg1"/>
              </a:buClr>
              <a:buSzPts val="1000"/>
              <a:buFont typeface="Wingdings" panose="05000000000000000000" pitchFamily="2" charset="2"/>
              <a:buChar char="§"/>
            </a:pPr>
            <a:r>
              <a:rPr lang="en-US" sz="1600" b="1" i="0" u="sng" strike="noStrike" baseline="0" dirty="0">
                <a:solidFill>
                  <a:schemeClr val="bg1"/>
                </a:solidFill>
              </a:rPr>
              <a:t>Platform &amp; Design:</a:t>
            </a:r>
            <a:r>
              <a:rPr lang="en-US" sz="1600" b="0" i="0" u="none" strike="noStrike" baseline="0" dirty="0">
                <a:solidFill>
                  <a:schemeClr val="bg1"/>
                </a:solidFill>
              </a:rPr>
              <a:t> Built with Power BI, offering an interactive and user-friendly interface for chess game analysis.</a:t>
            </a:r>
          </a:p>
          <a:p>
            <a:pPr marL="628650" lvl="1" indent="-171450">
              <a:buClr>
                <a:schemeClr val="bg1"/>
              </a:buClr>
              <a:buSzPts val="1000"/>
              <a:buFont typeface="Wingdings" panose="05000000000000000000" pitchFamily="2" charset="2"/>
              <a:buChar char="§"/>
            </a:pPr>
            <a:r>
              <a:rPr lang="en-US" sz="1600" b="1" i="0" u="sng" strike="noStrike" baseline="0" dirty="0">
                <a:solidFill>
                  <a:schemeClr val="bg1"/>
                </a:solidFill>
              </a:rPr>
              <a:t>Key Metrics Display:</a:t>
            </a:r>
            <a:r>
              <a:rPr lang="en-US" sz="1600" b="0" i="0" u="none" strike="noStrike" baseline="0" dirty="0">
                <a:solidFill>
                  <a:schemeClr val="bg1"/>
                </a:solidFill>
              </a:rPr>
              <a:t> Seamlessly integrates total games, average moves, and player ratings for instant insights.</a:t>
            </a:r>
          </a:p>
          <a:p>
            <a:pPr marL="628650" lvl="1" indent="-171450">
              <a:buClr>
                <a:schemeClr val="bg1"/>
              </a:buClr>
              <a:buSzPts val="1000"/>
              <a:buFont typeface="Wingdings" panose="05000000000000000000" pitchFamily="2" charset="2"/>
              <a:buChar char="§"/>
            </a:pPr>
            <a:r>
              <a:rPr lang="en-US" sz="1600" b="1" i="0" u="sng" strike="noStrike" baseline="0" dirty="0">
                <a:solidFill>
                  <a:schemeClr val="bg1"/>
                </a:solidFill>
              </a:rPr>
              <a:t>Visual Elements:</a:t>
            </a:r>
            <a:r>
              <a:rPr lang="en-US" sz="1600" b="0" i="0" u="none" strike="noStrike" baseline="0" dirty="0">
                <a:solidFill>
                  <a:schemeClr val="bg1"/>
                </a:solidFill>
              </a:rPr>
              <a:t> Features bar charts, scatter plots, and histograms to visualize outcomes, time vs. move count, and move distribution effectively. </a:t>
            </a:r>
          </a:p>
          <a:p>
            <a:pPr marL="628650" lvl="1" indent="-171450">
              <a:buClr>
                <a:schemeClr val="bg1"/>
              </a:buClr>
              <a:buSzPts val="1000"/>
              <a:buFont typeface="Wingdings" panose="05000000000000000000" pitchFamily="2" charset="2"/>
              <a:buChar char="§"/>
            </a:pPr>
            <a:r>
              <a:rPr lang="en-US" sz="1600" b="1" i="0" u="sng" strike="noStrike" baseline="0" dirty="0">
                <a:solidFill>
                  <a:schemeClr val="bg1"/>
                </a:solidFill>
              </a:rPr>
              <a:t>Customization:</a:t>
            </a:r>
            <a:r>
              <a:rPr lang="en-US" sz="1600" b="0" i="0" u="none" strike="noStrike" baseline="0" dirty="0">
                <a:solidFill>
                  <a:schemeClr val="bg1"/>
                </a:solidFill>
              </a:rPr>
              <a:t> Includes filters for rating, time class, and rules, enhancing user flexibility.</a:t>
            </a:r>
          </a:p>
          <a:p>
            <a:pPr marL="628650" lvl="1" indent="-171450">
              <a:buClr>
                <a:schemeClr val="bg1"/>
              </a:buClr>
              <a:buSzPts val="1000"/>
              <a:buFont typeface="Wingdings" panose="05000000000000000000" pitchFamily="2" charset="2"/>
              <a:buChar char="§"/>
            </a:pPr>
            <a:r>
              <a:rPr lang="en-US" sz="1600" b="1" i="0" u="sng" strike="noStrike" baseline="0" dirty="0">
                <a:solidFill>
                  <a:schemeClr val="bg1"/>
                </a:solidFill>
              </a:rPr>
              <a:t>Strategic Insights:</a:t>
            </a:r>
            <a:r>
              <a:rPr lang="en-US" sz="1600" b="0" i="0" u="none" strike="noStrike" baseline="0" dirty="0">
                <a:solidFill>
                  <a:schemeClr val="bg1"/>
                </a:solidFill>
              </a:rPr>
              <a:t> Win rate by rating difference chart showcases trends, making it a powerful tool for enthusiasts and analysts.</a:t>
            </a:r>
          </a:p>
        </p:txBody>
      </p:sp>
      <p:sp>
        <p:nvSpPr>
          <p:cNvPr id="10" name="TextBox 9">
            <a:extLst>
              <a:ext uri="{FF2B5EF4-FFF2-40B4-BE49-F238E27FC236}">
                <a16:creationId xmlns:a16="http://schemas.microsoft.com/office/drawing/2014/main" id="{7B6433A1-86A8-DC18-7BCC-AC59729D1E39}"/>
              </a:ext>
            </a:extLst>
          </p:cNvPr>
          <p:cNvSpPr txBox="1"/>
          <p:nvPr/>
        </p:nvSpPr>
        <p:spPr>
          <a:xfrm>
            <a:off x="6071888" y="6216401"/>
            <a:ext cx="3950298" cy="369332"/>
          </a:xfrm>
          <a:prstGeom prst="rect">
            <a:avLst/>
          </a:prstGeom>
          <a:noFill/>
          <a:ln>
            <a:solidFill>
              <a:schemeClr val="tx1"/>
            </a:solidFill>
          </a:ln>
        </p:spPr>
        <p:txBody>
          <a:bodyPr wrap="square" rtlCol="0">
            <a:spAutoFit/>
          </a:bodyPr>
          <a:lstStyle/>
          <a:p>
            <a:r>
              <a:rPr lang="en-US" spc="-95" dirty="0">
                <a:solidFill>
                  <a:srgbClr val="22373A"/>
                </a:solidFill>
                <a:latin typeface="Arial Black"/>
                <a:cs typeface="Arial Black"/>
              </a:rPr>
              <a:t>Figure</a:t>
            </a:r>
            <a:r>
              <a:rPr lang="en-US" spc="20" dirty="0">
                <a:solidFill>
                  <a:srgbClr val="22373A"/>
                </a:solidFill>
                <a:latin typeface="Arial Black"/>
                <a:cs typeface="Arial Black"/>
              </a:rPr>
              <a:t> </a:t>
            </a:r>
            <a:r>
              <a:rPr lang="en-US" dirty="0">
                <a:solidFill>
                  <a:srgbClr val="22373A"/>
                </a:solidFill>
                <a:latin typeface="Arial Black"/>
                <a:cs typeface="Arial Black"/>
              </a:rPr>
              <a:t>13:</a:t>
            </a:r>
            <a:r>
              <a:rPr lang="en-US" spc="-20" dirty="0">
                <a:solidFill>
                  <a:srgbClr val="22373A"/>
                </a:solidFill>
                <a:latin typeface="Arial Black"/>
                <a:cs typeface="Arial Black"/>
              </a:rPr>
              <a:t> </a:t>
            </a:r>
            <a:r>
              <a:rPr lang="en-US" spc="-10" dirty="0">
                <a:solidFill>
                  <a:srgbClr val="22373A"/>
                </a:solidFill>
                <a:latin typeface="Tahoma"/>
                <a:cs typeface="Tahoma"/>
              </a:rPr>
              <a:t>Chess Games Dashboard</a:t>
            </a:r>
            <a:endParaRPr lang="en-US" dirty="0">
              <a:latin typeface="Tahoma"/>
              <a:cs typeface="Tahoma"/>
            </a:endParaRPr>
          </a:p>
        </p:txBody>
      </p:sp>
      <p:sp>
        <p:nvSpPr>
          <p:cNvPr id="3" name="Slide Number Placeholder 2">
            <a:extLst>
              <a:ext uri="{FF2B5EF4-FFF2-40B4-BE49-F238E27FC236}">
                <a16:creationId xmlns:a16="http://schemas.microsoft.com/office/drawing/2014/main" id="{3B69A292-E76D-9C12-1015-03EF39AC0765}"/>
              </a:ext>
            </a:extLst>
          </p:cNvPr>
          <p:cNvSpPr>
            <a:spLocks noGrp="1"/>
          </p:cNvSpPr>
          <p:nvPr>
            <p:ph type="sldNum" sz="quarter" idx="12"/>
          </p:nvPr>
        </p:nvSpPr>
        <p:spPr/>
        <p:txBody>
          <a:bodyPr/>
          <a:lstStyle/>
          <a:p>
            <a:fld id="{855B4E08-551D-432F-8C56-42A30CDA521B}" type="slidenum">
              <a:rPr lang="en-IN" smtClean="0"/>
              <a:t>19</a:t>
            </a:fld>
            <a:endParaRPr lang="en-IN"/>
          </a:p>
        </p:txBody>
      </p:sp>
    </p:spTree>
    <p:extLst>
      <p:ext uri="{BB962C8B-B14F-4D97-AF65-F5344CB8AC3E}">
        <p14:creationId xmlns:p14="http://schemas.microsoft.com/office/powerpoint/2010/main" val="663702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116A8-481F-87AD-0BBD-42BA78242635}"/>
              </a:ext>
            </a:extLst>
          </p:cNvPr>
          <p:cNvSpPr>
            <a:spLocks noGrp="1"/>
          </p:cNvSpPr>
          <p:nvPr>
            <p:ph type="title"/>
          </p:nvPr>
        </p:nvSpPr>
        <p:spPr>
          <a:xfrm>
            <a:off x="1187776" y="286604"/>
            <a:ext cx="9967904" cy="1221686"/>
          </a:xfrm>
          <a:ln>
            <a:solidFill>
              <a:schemeClr val="tx1"/>
            </a:solidFill>
          </a:ln>
        </p:spPr>
        <p:txBody>
          <a:bodyPr anchor="ctr"/>
          <a:lstStyle/>
          <a:p>
            <a:pPr algn="ctr"/>
            <a:r>
              <a:rPr lang="en-US" sz="4800" b="0" i="0" u="none" strike="noStrike" baseline="0" dirty="0">
                <a:solidFill>
                  <a:schemeClr val="tx1"/>
                </a:solidFill>
                <a:latin typeface="Arial Black" panose="020B0A04020102020204" pitchFamily="34" charset="0"/>
              </a:rPr>
              <a:t>Project Overview</a:t>
            </a:r>
            <a:endParaRPr lang="en-IN" dirty="0">
              <a:solidFill>
                <a:schemeClr val="tx1"/>
              </a:solidFill>
            </a:endParaRPr>
          </a:p>
        </p:txBody>
      </p:sp>
      <p:sp>
        <p:nvSpPr>
          <p:cNvPr id="3" name="Content Placeholder 2">
            <a:extLst>
              <a:ext uri="{FF2B5EF4-FFF2-40B4-BE49-F238E27FC236}">
                <a16:creationId xmlns:a16="http://schemas.microsoft.com/office/drawing/2014/main" id="{7936827F-4119-2ECA-D203-DBD398EF4D7F}"/>
              </a:ext>
            </a:extLst>
          </p:cNvPr>
          <p:cNvSpPr>
            <a:spLocks noGrp="1"/>
          </p:cNvSpPr>
          <p:nvPr>
            <p:ph idx="1"/>
          </p:nvPr>
        </p:nvSpPr>
        <p:spPr>
          <a:xfrm>
            <a:off x="1187776" y="2119110"/>
            <a:ext cx="9967903" cy="4159141"/>
          </a:xfrm>
        </p:spPr>
        <p:txBody>
          <a:bodyPr>
            <a:normAutofit fontScale="92500" lnSpcReduction="10000"/>
          </a:bodyPr>
          <a:lstStyle/>
          <a:p>
            <a:pPr marR="2380" rtl="0">
              <a:buSzPts val="1000"/>
              <a:buFont typeface="Wingdings" panose="05000000000000000000" pitchFamily="2" charset="2"/>
              <a:buChar char="q"/>
            </a:pPr>
            <a:r>
              <a:rPr lang="en-US" sz="2400" i="0" u="none" strike="noStrike" baseline="0" dirty="0">
                <a:solidFill>
                  <a:srgbClr val="22373A"/>
                </a:solidFill>
              </a:rPr>
              <a:t> </a:t>
            </a:r>
            <a:r>
              <a:rPr lang="en-US" sz="2400" b="1" i="0" u="none" strike="noStrike" baseline="0" dirty="0">
                <a:solidFill>
                  <a:srgbClr val="22373A"/>
                </a:solidFill>
              </a:rPr>
              <a:t>Objective:</a:t>
            </a:r>
            <a:r>
              <a:rPr lang="en-US" sz="2400" i="0" u="none" strike="noStrike" baseline="0" dirty="0">
                <a:solidFill>
                  <a:srgbClr val="22373A"/>
                </a:solidFill>
              </a:rPr>
              <a:t> Dive into the captivating world of Chess.com games to unravel intriguing patterns in player behavior, game outcomes, and strategic brilliance.</a:t>
            </a:r>
          </a:p>
          <a:p>
            <a:pPr marR="2380" rtl="0">
              <a:buSzPts val="1000"/>
              <a:buFont typeface="Wingdings" panose="05000000000000000000" pitchFamily="2" charset="2"/>
              <a:buChar char="q"/>
            </a:pPr>
            <a:r>
              <a:rPr lang="en-US" sz="2400" i="0" u="none" strike="noStrike" baseline="0" dirty="0">
                <a:solidFill>
                  <a:srgbClr val="22373A"/>
                </a:solidFill>
              </a:rPr>
              <a:t> </a:t>
            </a:r>
            <a:r>
              <a:rPr lang="en-US" sz="2400" b="1" i="0" u="none" strike="noStrike" baseline="0" dirty="0">
                <a:solidFill>
                  <a:srgbClr val="22373A"/>
                </a:solidFill>
              </a:rPr>
              <a:t>Dataset:</a:t>
            </a:r>
            <a:r>
              <a:rPr lang="en-US" sz="2400" i="0" u="none" strike="noStrike" baseline="0" dirty="0">
                <a:solidFill>
                  <a:srgbClr val="22373A"/>
                </a:solidFill>
              </a:rPr>
              <a:t> Leverage the rich club_games_data.csv from Chess.com, packed with fascinating game details including ratings, results, time controls, PGN, and FEN to fuel analysis.</a:t>
            </a:r>
          </a:p>
          <a:p>
            <a:pPr marR="2380" rtl="0">
              <a:buSzPts val="1000"/>
              <a:buFont typeface="Wingdings" panose="05000000000000000000" pitchFamily="2" charset="2"/>
              <a:buChar char="q"/>
            </a:pPr>
            <a:r>
              <a:rPr lang="en-US" sz="2400" b="1" i="0" u="none" strike="noStrike" baseline="0" dirty="0">
                <a:solidFill>
                  <a:srgbClr val="22373A"/>
                </a:solidFill>
              </a:rPr>
              <a:t>Tools:</a:t>
            </a:r>
            <a:r>
              <a:rPr lang="en-US" sz="2400" i="0" u="none" strike="noStrike" baseline="0" dirty="0">
                <a:solidFill>
                  <a:srgbClr val="22373A"/>
                </a:solidFill>
              </a:rPr>
              <a:t> Harness the power of Python (with pandas, seaborn, and python-chess libraries), </a:t>
            </a:r>
            <a:r>
              <a:rPr lang="en-US" sz="2400" i="0" u="none" strike="noStrike" baseline="0" dirty="0" err="1">
                <a:solidFill>
                  <a:srgbClr val="22373A"/>
                </a:solidFill>
              </a:rPr>
              <a:t>Jupyter</a:t>
            </a:r>
            <a:r>
              <a:rPr lang="en-US" sz="2400" i="0" u="none" strike="noStrike" baseline="0" dirty="0">
                <a:solidFill>
                  <a:srgbClr val="22373A"/>
                </a:solidFill>
              </a:rPr>
              <a:t> Notebook for interactive exploration, and Power BI Desktop for stunning visualizations.</a:t>
            </a:r>
          </a:p>
          <a:p>
            <a:pPr marR="2380" rtl="0">
              <a:buSzPts val="1000"/>
              <a:buFont typeface="Wingdings" panose="05000000000000000000" pitchFamily="2" charset="2"/>
              <a:buChar char="q"/>
            </a:pPr>
            <a:r>
              <a:rPr lang="en-US" sz="2400" b="1" i="0" u="none" strike="noStrike" baseline="0" dirty="0">
                <a:solidFill>
                  <a:srgbClr val="22373A"/>
                </a:solidFill>
              </a:rPr>
              <a:t>Deliverables:</a:t>
            </a:r>
            <a:r>
              <a:rPr lang="en-US" sz="2400" i="0" u="none" strike="noStrike" baseline="0" dirty="0">
                <a:solidFill>
                  <a:srgbClr val="22373A"/>
                </a:solidFill>
              </a:rPr>
              <a:t> Create an engaging and comprehensive Exploratory Data Analysis (EDA) featuring 12 insightful analyses—such as win rates, move counts, and popular openings—to spotlight key trends. Enhance the findings with an interactive Power BI dashboard, complete with dynamic visualizations and slicers for an immersive experience.</a:t>
            </a:r>
          </a:p>
        </p:txBody>
      </p:sp>
      <p:sp>
        <p:nvSpPr>
          <p:cNvPr id="4" name="Slide Number Placeholder 3">
            <a:extLst>
              <a:ext uri="{FF2B5EF4-FFF2-40B4-BE49-F238E27FC236}">
                <a16:creationId xmlns:a16="http://schemas.microsoft.com/office/drawing/2014/main" id="{9415DA95-DD9C-B036-B357-A6AA7B660974}"/>
              </a:ext>
            </a:extLst>
          </p:cNvPr>
          <p:cNvSpPr>
            <a:spLocks noGrp="1"/>
          </p:cNvSpPr>
          <p:nvPr>
            <p:ph type="sldNum" sz="quarter" idx="12"/>
          </p:nvPr>
        </p:nvSpPr>
        <p:spPr/>
        <p:txBody>
          <a:bodyPr/>
          <a:lstStyle/>
          <a:p>
            <a:fld id="{855B4E08-551D-432F-8C56-42A30CDA521B}" type="slidenum">
              <a:rPr lang="en-IN" smtClean="0"/>
              <a:t>2</a:t>
            </a:fld>
            <a:endParaRPr lang="en-IN"/>
          </a:p>
        </p:txBody>
      </p:sp>
    </p:spTree>
    <p:extLst>
      <p:ext uri="{BB962C8B-B14F-4D97-AF65-F5344CB8AC3E}">
        <p14:creationId xmlns:p14="http://schemas.microsoft.com/office/powerpoint/2010/main" val="1845427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A124F-7AD5-B6D4-4977-C187A1D099DA}"/>
              </a:ext>
            </a:extLst>
          </p:cNvPr>
          <p:cNvSpPr>
            <a:spLocks noGrp="1"/>
          </p:cNvSpPr>
          <p:nvPr>
            <p:ph type="title"/>
          </p:nvPr>
        </p:nvSpPr>
        <p:spPr>
          <a:xfrm>
            <a:off x="1097280" y="286604"/>
            <a:ext cx="10058400" cy="1221686"/>
          </a:xfrm>
          <a:ln>
            <a:solidFill>
              <a:schemeClr val="tx1"/>
            </a:solidFill>
          </a:ln>
        </p:spPr>
        <p:txBody>
          <a:bodyPr anchor="ctr">
            <a:normAutofit fontScale="90000"/>
          </a:bodyPr>
          <a:lstStyle/>
          <a:p>
            <a:pPr algn="ctr"/>
            <a:r>
              <a:rPr lang="en-US" sz="4800" b="0" i="0" u="none" strike="noStrike" baseline="0" dirty="0">
                <a:solidFill>
                  <a:schemeClr val="tx1"/>
                </a:solidFill>
                <a:latin typeface="Arial Black" panose="020B0A04020102020204" pitchFamily="34" charset="0"/>
              </a:rPr>
              <a:t>Technical Skills Demonstrated</a:t>
            </a:r>
            <a:endParaRPr lang="en-IN" dirty="0">
              <a:solidFill>
                <a:schemeClr val="tx1"/>
              </a:solidFill>
            </a:endParaRPr>
          </a:p>
        </p:txBody>
      </p:sp>
      <p:sp>
        <p:nvSpPr>
          <p:cNvPr id="3" name="Content Placeholder 2">
            <a:extLst>
              <a:ext uri="{FF2B5EF4-FFF2-40B4-BE49-F238E27FC236}">
                <a16:creationId xmlns:a16="http://schemas.microsoft.com/office/drawing/2014/main" id="{5725C22E-94F0-D9F1-64E5-06321BC23F77}"/>
              </a:ext>
            </a:extLst>
          </p:cNvPr>
          <p:cNvSpPr>
            <a:spLocks noGrp="1"/>
          </p:cNvSpPr>
          <p:nvPr>
            <p:ph idx="1"/>
          </p:nvPr>
        </p:nvSpPr>
        <p:spPr/>
        <p:txBody>
          <a:bodyPr/>
          <a:lstStyle/>
          <a:p>
            <a:pPr marR="1110" rtl="0">
              <a:buSzPts val="1000"/>
              <a:buFont typeface="Wingdings" panose="05000000000000000000" pitchFamily="2" charset="2"/>
              <a:buChar char="q"/>
            </a:pPr>
            <a:r>
              <a:rPr lang="en-US" sz="2000" b="0" i="0" u="none" strike="noStrike" baseline="0" dirty="0">
                <a:solidFill>
                  <a:srgbClr val="22373A"/>
                </a:solidFill>
                <a:latin typeface="Arial Black" panose="020B0A04020102020204" pitchFamily="34" charset="0"/>
              </a:rPr>
              <a:t>Programming</a:t>
            </a:r>
            <a:r>
              <a:rPr lang="en-US" sz="2000" b="0" i="0" u="none" strike="noStrike" baseline="0" dirty="0">
                <a:solidFill>
                  <a:srgbClr val="22373A"/>
                </a:solidFill>
                <a:latin typeface="Tahoma" panose="020B0604030504040204" pitchFamily="34" charset="0"/>
              </a:rPr>
              <a:t>: Python (</a:t>
            </a:r>
            <a:r>
              <a:rPr lang="en-US" sz="2000" b="0" i="0" u="none" strike="noStrike" baseline="0" dirty="0">
                <a:solidFill>
                  <a:srgbClr val="22373A"/>
                </a:solidFill>
                <a:latin typeface="Cambria" panose="02040503050406030204" pitchFamily="18" charset="0"/>
              </a:rPr>
              <a:t>pandas</a:t>
            </a:r>
            <a:r>
              <a:rPr lang="en-US" sz="2000" b="0" i="0" u="none" strike="noStrike" baseline="0" dirty="0">
                <a:solidFill>
                  <a:srgbClr val="22373A"/>
                </a:solidFill>
                <a:latin typeface="Tahoma" panose="020B0604030504040204" pitchFamily="34" charset="0"/>
              </a:rPr>
              <a:t>, </a:t>
            </a:r>
            <a:r>
              <a:rPr lang="en-US" sz="2000" b="0" i="0" u="none" strike="noStrike" baseline="0" dirty="0" err="1">
                <a:solidFill>
                  <a:srgbClr val="22373A"/>
                </a:solidFill>
                <a:latin typeface="Cambria" panose="02040503050406030204" pitchFamily="18" charset="0"/>
              </a:rPr>
              <a:t>numpy</a:t>
            </a:r>
            <a:r>
              <a:rPr lang="en-US" sz="2000" b="0" i="0" u="none" strike="noStrike" baseline="0" dirty="0">
                <a:solidFill>
                  <a:srgbClr val="22373A"/>
                </a:solidFill>
                <a:latin typeface="Tahoma" panose="020B0604030504040204" pitchFamily="34" charset="0"/>
              </a:rPr>
              <a:t>, </a:t>
            </a:r>
            <a:r>
              <a:rPr lang="en-US" sz="2000" b="0" i="0" u="none" strike="noStrike" baseline="0" dirty="0">
                <a:solidFill>
                  <a:srgbClr val="22373A"/>
                </a:solidFill>
                <a:latin typeface="Cambria" panose="02040503050406030204" pitchFamily="18" charset="0"/>
              </a:rPr>
              <a:t>seaborn</a:t>
            </a:r>
            <a:r>
              <a:rPr lang="en-US" sz="2000" b="0" i="0" u="none" strike="noStrike" baseline="0" dirty="0">
                <a:solidFill>
                  <a:srgbClr val="22373A"/>
                </a:solidFill>
                <a:latin typeface="Tahoma" panose="020B0604030504040204" pitchFamily="34" charset="0"/>
              </a:rPr>
              <a:t>, </a:t>
            </a:r>
            <a:r>
              <a:rPr lang="en-US" sz="2000" b="0" i="0" u="none" strike="noStrike" baseline="0" dirty="0">
                <a:solidFill>
                  <a:srgbClr val="22373A"/>
                </a:solidFill>
                <a:latin typeface="Cambria" panose="02040503050406030204" pitchFamily="18" charset="0"/>
              </a:rPr>
              <a:t>matplotlib</a:t>
            </a:r>
            <a:r>
              <a:rPr lang="en-US" sz="2000" b="0" i="0" u="none" strike="noStrike" baseline="0" dirty="0">
                <a:solidFill>
                  <a:srgbClr val="22373A"/>
                </a:solidFill>
                <a:latin typeface="Tahoma" panose="020B0604030504040204" pitchFamily="34" charset="0"/>
              </a:rPr>
              <a:t>, </a:t>
            </a:r>
            <a:r>
              <a:rPr lang="en-US" sz="2000" b="0" i="0" u="none" strike="noStrike" baseline="0" dirty="0">
                <a:solidFill>
                  <a:srgbClr val="22373A"/>
                </a:solidFill>
                <a:latin typeface="Cambria" panose="02040503050406030204" pitchFamily="18" charset="0"/>
              </a:rPr>
              <a:t>python-chess</a:t>
            </a:r>
            <a:r>
              <a:rPr lang="en-US" sz="2000" b="0" i="0" u="none" strike="noStrike" baseline="0" dirty="0">
                <a:solidFill>
                  <a:srgbClr val="22373A"/>
                </a:solidFill>
                <a:latin typeface="Tahoma" panose="020B0604030504040204" pitchFamily="34" charset="0"/>
              </a:rPr>
              <a:t>).</a:t>
            </a:r>
          </a:p>
          <a:p>
            <a:pPr marR="80" rtl="0">
              <a:buSzPts val="1000"/>
              <a:buFont typeface="Wingdings" panose="05000000000000000000" pitchFamily="2" charset="2"/>
              <a:buChar char="q"/>
            </a:pPr>
            <a:r>
              <a:rPr lang="en-US" sz="2000" b="0" i="0" u="none" strike="noStrike" baseline="0" dirty="0">
                <a:solidFill>
                  <a:srgbClr val="22373A"/>
                </a:solidFill>
                <a:latin typeface="Arial Black" panose="020B0A04020102020204" pitchFamily="34" charset="0"/>
              </a:rPr>
              <a:t>Data Preprocessing</a:t>
            </a:r>
            <a:r>
              <a:rPr lang="en-US" sz="2000" b="0" i="0" u="none" strike="noStrike" baseline="0" dirty="0">
                <a:solidFill>
                  <a:srgbClr val="22373A"/>
                </a:solidFill>
                <a:latin typeface="Tahoma" panose="020B0604030504040204" pitchFamily="34" charset="0"/>
              </a:rPr>
              <a:t>: Handling duplicates, missing values, PGN/FEN parsing.</a:t>
            </a:r>
          </a:p>
          <a:p>
            <a:pPr marR="250" rtl="0">
              <a:buSzPts val="1000"/>
              <a:buFont typeface="Wingdings" panose="05000000000000000000" pitchFamily="2" charset="2"/>
              <a:buChar char="q"/>
            </a:pPr>
            <a:r>
              <a:rPr lang="en-US" sz="2000" b="0" i="0" u="none" strike="noStrike" baseline="0" dirty="0">
                <a:solidFill>
                  <a:srgbClr val="22373A"/>
                </a:solidFill>
                <a:latin typeface="Arial Black" panose="020B0A04020102020204" pitchFamily="34" charset="0"/>
              </a:rPr>
              <a:t>Visualization</a:t>
            </a:r>
            <a:r>
              <a:rPr lang="en-US" sz="2000" b="0" i="0" u="none" strike="noStrike" baseline="0" dirty="0">
                <a:solidFill>
                  <a:srgbClr val="22373A"/>
                </a:solidFill>
                <a:latin typeface="Tahoma" panose="020B0604030504040204" pitchFamily="34" charset="0"/>
              </a:rPr>
              <a:t>: Statistical plots, interactive dashboards.</a:t>
            </a:r>
          </a:p>
          <a:p>
            <a:pPr marR="4200" rtl="0">
              <a:buSzPts val="1000"/>
              <a:buFont typeface="Wingdings" panose="05000000000000000000" pitchFamily="2" charset="2"/>
              <a:buChar char="q"/>
            </a:pPr>
            <a:r>
              <a:rPr lang="en-US" sz="2000" b="0" i="0" u="none" strike="noStrike" baseline="0" dirty="0">
                <a:solidFill>
                  <a:srgbClr val="22373A"/>
                </a:solidFill>
                <a:latin typeface="Arial Black" panose="020B0A04020102020204" pitchFamily="34" charset="0"/>
              </a:rPr>
              <a:t>Power BI</a:t>
            </a:r>
            <a:r>
              <a:rPr lang="en-US" sz="2000" b="0" i="0" u="none" strike="noStrike" baseline="0" dirty="0">
                <a:solidFill>
                  <a:srgbClr val="22373A"/>
                </a:solidFill>
                <a:latin typeface="Tahoma" panose="020B0604030504040204" pitchFamily="34" charset="0"/>
              </a:rPr>
              <a:t>: Data modeling, DAX, Power Query, slicers.</a:t>
            </a:r>
          </a:p>
          <a:p>
            <a:pPr marR="1260" rtl="0">
              <a:buSzPts val="1000"/>
              <a:buFont typeface="Wingdings" panose="05000000000000000000" pitchFamily="2" charset="2"/>
              <a:buChar char="q"/>
            </a:pPr>
            <a:r>
              <a:rPr lang="en-US" sz="2000" b="0" i="0" u="none" strike="noStrike" baseline="0" dirty="0">
                <a:solidFill>
                  <a:srgbClr val="22373A"/>
                </a:solidFill>
                <a:latin typeface="Arial Black" panose="020B0A04020102020204" pitchFamily="34" charset="0"/>
              </a:rPr>
              <a:t>Problem-Solving</a:t>
            </a:r>
            <a:r>
              <a:rPr lang="en-US" sz="2000" b="0" i="0" u="none" strike="noStrike" baseline="0" dirty="0">
                <a:solidFill>
                  <a:srgbClr val="22373A"/>
                </a:solidFill>
                <a:latin typeface="Tahoma" panose="020B0604030504040204" pitchFamily="34" charset="0"/>
              </a:rPr>
              <a:t>: Resolved errors (e.g., </a:t>
            </a:r>
            <a:r>
              <a:rPr lang="en-US" sz="2000" b="0" i="0" u="none" strike="noStrike" baseline="0" dirty="0">
                <a:solidFill>
                  <a:srgbClr val="22373A"/>
                </a:solidFill>
                <a:latin typeface="Cambria" panose="02040503050406030204" pitchFamily="18" charset="0"/>
              </a:rPr>
              <a:t>io</a:t>
            </a:r>
            <a:r>
              <a:rPr lang="en-US" sz="2000" b="0" i="0" u="none" strike="noStrike" baseline="0" dirty="0">
                <a:solidFill>
                  <a:srgbClr val="22373A"/>
                </a:solidFill>
                <a:latin typeface="Tahoma" panose="020B0604030504040204" pitchFamily="34" charset="0"/>
              </a:rPr>
              <a:t>, </a:t>
            </a:r>
            <a:r>
              <a:rPr lang="en-US" sz="2000" b="0" i="0" u="none" strike="noStrike" baseline="0" dirty="0">
                <a:solidFill>
                  <a:srgbClr val="22373A"/>
                </a:solidFill>
                <a:latin typeface="Cambria" panose="02040503050406030204" pitchFamily="18" charset="0"/>
              </a:rPr>
              <a:t>chess</a:t>
            </a:r>
            <a:r>
              <a:rPr lang="en-US" sz="2000" b="0" i="0" u="none" strike="noStrike" baseline="0" dirty="0">
                <a:solidFill>
                  <a:srgbClr val="22373A"/>
                </a:solidFill>
                <a:latin typeface="Tahoma" panose="020B0604030504040204" pitchFamily="34" charset="0"/>
              </a:rPr>
              <a:t>, DAX).</a:t>
            </a:r>
          </a:p>
          <a:p>
            <a:endParaRPr lang="en-IN" dirty="0"/>
          </a:p>
        </p:txBody>
      </p:sp>
      <p:sp>
        <p:nvSpPr>
          <p:cNvPr id="4" name="Slide Number Placeholder 3">
            <a:extLst>
              <a:ext uri="{FF2B5EF4-FFF2-40B4-BE49-F238E27FC236}">
                <a16:creationId xmlns:a16="http://schemas.microsoft.com/office/drawing/2014/main" id="{0B455AA3-D371-D62B-3B1D-A6DFAF2DE200}"/>
              </a:ext>
            </a:extLst>
          </p:cNvPr>
          <p:cNvSpPr>
            <a:spLocks noGrp="1"/>
          </p:cNvSpPr>
          <p:nvPr>
            <p:ph type="sldNum" sz="quarter" idx="12"/>
          </p:nvPr>
        </p:nvSpPr>
        <p:spPr/>
        <p:txBody>
          <a:bodyPr/>
          <a:lstStyle/>
          <a:p>
            <a:fld id="{855B4E08-551D-432F-8C56-42A30CDA521B}" type="slidenum">
              <a:rPr lang="en-IN" smtClean="0"/>
              <a:t>20</a:t>
            </a:fld>
            <a:endParaRPr lang="en-IN"/>
          </a:p>
        </p:txBody>
      </p:sp>
    </p:spTree>
    <p:extLst>
      <p:ext uri="{BB962C8B-B14F-4D97-AF65-F5344CB8AC3E}">
        <p14:creationId xmlns:p14="http://schemas.microsoft.com/office/powerpoint/2010/main" val="1849432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7ECFCE-1135-3216-F4D0-851660C797EA}"/>
              </a:ext>
            </a:extLst>
          </p:cNvPr>
          <p:cNvSpPr txBox="1"/>
          <p:nvPr/>
        </p:nvSpPr>
        <p:spPr>
          <a:xfrm>
            <a:off x="2440450" y="622168"/>
            <a:ext cx="7311099" cy="707886"/>
          </a:xfrm>
          <a:prstGeom prst="rect">
            <a:avLst/>
          </a:prstGeom>
          <a:noFill/>
        </p:spPr>
        <p:txBody>
          <a:bodyPr wrap="square" rtlCol="0">
            <a:spAutoFit/>
          </a:bodyPr>
          <a:lstStyle/>
          <a:p>
            <a:r>
              <a:rPr lang="en-US" sz="4000" b="1" dirty="0">
                <a:solidFill>
                  <a:srgbClr val="22373A"/>
                </a:solidFill>
                <a:latin typeface="+mj-lt"/>
                <a:cs typeface="Tahoma"/>
              </a:rPr>
              <a:t>Thank</a:t>
            </a:r>
            <a:r>
              <a:rPr lang="en-US" sz="4000" b="1" spc="-85" dirty="0">
                <a:solidFill>
                  <a:srgbClr val="22373A"/>
                </a:solidFill>
                <a:latin typeface="+mj-lt"/>
                <a:cs typeface="Tahoma"/>
              </a:rPr>
              <a:t> </a:t>
            </a:r>
            <a:r>
              <a:rPr lang="en-US" sz="4000" b="1" spc="-50" dirty="0">
                <a:solidFill>
                  <a:srgbClr val="22373A"/>
                </a:solidFill>
                <a:latin typeface="+mj-lt"/>
                <a:cs typeface="Tahoma"/>
              </a:rPr>
              <a:t>you</a:t>
            </a:r>
            <a:r>
              <a:rPr lang="en-US" sz="4000" b="1" spc="-60" dirty="0">
                <a:solidFill>
                  <a:srgbClr val="22373A"/>
                </a:solidFill>
                <a:latin typeface="+mj-lt"/>
                <a:cs typeface="Tahoma"/>
              </a:rPr>
              <a:t> </a:t>
            </a:r>
            <a:r>
              <a:rPr lang="en-US" sz="4000" b="1" spc="-20" dirty="0">
                <a:solidFill>
                  <a:srgbClr val="22373A"/>
                </a:solidFill>
                <a:latin typeface="+mj-lt"/>
                <a:cs typeface="Tahoma"/>
              </a:rPr>
              <a:t>for</a:t>
            </a:r>
            <a:r>
              <a:rPr lang="en-US" sz="4000" b="1" spc="-65" dirty="0">
                <a:solidFill>
                  <a:srgbClr val="22373A"/>
                </a:solidFill>
                <a:latin typeface="+mj-lt"/>
                <a:cs typeface="Tahoma"/>
              </a:rPr>
              <a:t> </a:t>
            </a:r>
            <a:r>
              <a:rPr lang="en-US" sz="4000" b="1" spc="-55" dirty="0">
                <a:solidFill>
                  <a:srgbClr val="22373A"/>
                </a:solidFill>
                <a:latin typeface="+mj-lt"/>
                <a:cs typeface="Tahoma"/>
              </a:rPr>
              <a:t>reviewing </a:t>
            </a:r>
            <a:r>
              <a:rPr lang="en-US" sz="4000" b="1" dirty="0">
                <a:solidFill>
                  <a:srgbClr val="22373A"/>
                </a:solidFill>
                <a:latin typeface="+mj-lt"/>
                <a:cs typeface="Tahoma"/>
              </a:rPr>
              <a:t>my</a:t>
            </a:r>
            <a:r>
              <a:rPr lang="en-US" sz="4000" b="1" spc="-65" dirty="0">
                <a:solidFill>
                  <a:srgbClr val="22373A"/>
                </a:solidFill>
                <a:latin typeface="+mj-lt"/>
                <a:cs typeface="Tahoma"/>
              </a:rPr>
              <a:t> </a:t>
            </a:r>
            <a:r>
              <a:rPr lang="en-US" sz="4000" b="1" spc="-10" dirty="0">
                <a:solidFill>
                  <a:srgbClr val="22373A"/>
                </a:solidFill>
                <a:latin typeface="+mj-lt"/>
                <a:cs typeface="Tahoma"/>
              </a:rPr>
              <a:t>project!</a:t>
            </a:r>
            <a:endParaRPr lang="en-IN" sz="4000" b="1" dirty="0">
              <a:latin typeface="+mj-lt"/>
            </a:endParaRPr>
          </a:p>
        </p:txBody>
      </p:sp>
      <p:pic>
        <p:nvPicPr>
          <p:cNvPr id="7" name="Picture 6">
            <a:extLst>
              <a:ext uri="{FF2B5EF4-FFF2-40B4-BE49-F238E27FC236}">
                <a16:creationId xmlns:a16="http://schemas.microsoft.com/office/drawing/2014/main" id="{4FC35D4B-7648-2029-46B8-09761661045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130458" y="1330054"/>
            <a:ext cx="7861954" cy="4905778"/>
          </a:xfrm>
          <a:prstGeom prst="rect">
            <a:avLst/>
          </a:prstGeom>
        </p:spPr>
      </p:pic>
      <p:sp>
        <p:nvSpPr>
          <p:cNvPr id="3" name="Slide Number Placeholder 2">
            <a:extLst>
              <a:ext uri="{FF2B5EF4-FFF2-40B4-BE49-F238E27FC236}">
                <a16:creationId xmlns:a16="http://schemas.microsoft.com/office/drawing/2014/main" id="{7970115B-018B-49DD-688A-03A20CAB7473}"/>
              </a:ext>
            </a:extLst>
          </p:cNvPr>
          <p:cNvSpPr>
            <a:spLocks noGrp="1"/>
          </p:cNvSpPr>
          <p:nvPr>
            <p:ph type="sldNum" sz="quarter" idx="12"/>
          </p:nvPr>
        </p:nvSpPr>
        <p:spPr/>
        <p:txBody>
          <a:bodyPr/>
          <a:lstStyle/>
          <a:p>
            <a:fld id="{855B4E08-551D-432F-8C56-42A30CDA521B}" type="slidenum">
              <a:rPr lang="en-IN" smtClean="0"/>
              <a:t>21</a:t>
            </a:fld>
            <a:endParaRPr lang="en-IN"/>
          </a:p>
        </p:txBody>
      </p:sp>
    </p:spTree>
    <p:extLst>
      <p:ext uri="{BB962C8B-B14F-4D97-AF65-F5344CB8AC3E}">
        <p14:creationId xmlns:p14="http://schemas.microsoft.com/office/powerpoint/2010/main" val="1019941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1AC75-63D9-0985-44E5-2B72DF5FC6F4}"/>
              </a:ext>
            </a:extLst>
          </p:cNvPr>
          <p:cNvSpPr>
            <a:spLocks noGrp="1"/>
          </p:cNvSpPr>
          <p:nvPr>
            <p:ph type="title"/>
          </p:nvPr>
        </p:nvSpPr>
        <p:spPr>
          <a:xfrm>
            <a:off x="1097280" y="286603"/>
            <a:ext cx="10058400" cy="1193405"/>
          </a:xfrm>
          <a:ln>
            <a:solidFill>
              <a:schemeClr val="tx1"/>
            </a:solidFill>
          </a:ln>
        </p:spPr>
        <p:txBody>
          <a:bodyPr anchor="ctr"/>
          <a:lstStyle/>
          <a:p>
            <a:pPr algn="ctr"/>
            <a:r>
              <a:rPr lang="en-US" sz="4800" b="0" i="0" u="none" strike="noStrike" baseline="0" dirty="0">
                <a:solidFill>
                  <a:schemeClr val="tx1"/>
                </a:solidFill>
                <a:latin typeface="Arial Black" panose="020B0A04020102020204" pitchFamily="34" charset="0"/>
              </a:rPr>
              <a:t>Dataset Description</a:t>
            </a:r>
            <a:endParaRPr lang="en-IN" dirty="0">
              <a:solidFill>
                <a:schemeClr val="tx1"/>
              </a:solidFill>
            </a:endParaRPr>
          </a:p>
        </p:txBody>
      </p:sp>
      <p:sp>
        <p:nvSpPr>
          <p:cNvPr id="3" name="Content Placeholder 2">
            <a:extLst>
              <a:ext uri="{FF2B5EF4-FFF2-40B4-BE49-F238E27FC236}">
                <a16:creationId xmlns:a16="http://schemas.microsoft.com/office/drawing/2014/main" id="{CAEA1734-EF67-8DCA-1C2F-5BF807B0FAA6}"/>
              </a:ext>
            </a:extLst>
          </p:cNvPr>
          <p:cNvSpPr>
            <a:spLocks noGrp="1"/>
          </p:cNvSpPr>
          <p:nvPr>
            <p:ph idx="1"/>
          </p:nvPr>
        </p:nvSpPr>
        <p:spPr/>
        <p:txBody>
          <a:bodyPr>
            <a:normAutofit/>
          </a:bodyPr>
          <a:lstStyle/>
          <a:p>
            <a:pPr marR="130" rtl="0">
              <a:buSzPts val="1000"/>
              <a:buFont typeface="Wingdings" panose="05000000000000000000" pitchFamily="2" charset="2"/>
              <a:buChar char="q"/>
            </a:pPr>
            <a:r>
              <a:rPr lang="en-US" b="0" i="0" u="none" strike="noStrike" baseline="0" dirty="0">
                <a:solidFill>
                  <a:srgbClr val="22373A"/>
                </a:solidFill>
              </a:rPr>
              <a:t> </a:t>
            </a:r>
            <a:r>
              <a:rPr lang="en-US" b="1" i="0" u="none" strike="noStrike" baseline="0" dirty="0">
                <a:solidFill>
                  <a:srgbClr val="22373A"/>
                </a:solidFill>
              </a:rPr>
              <a:t>Source:</a:t>
            </a:r>
            <a:r>
              <a:rPr lang="en-US" b="0" i="0" u="none" strike="noStrike" baseline="0" dirty="0">
                <a:solidFill>
                  <a:srgbClr val="22373A"/>
                </a:solidFill>
              </a:rPr>
              <a:t> </a:t>
            </a:r>
            <a:r>
              <a:rPr lang="en-US" i="0" u="none" strike="noStrike" baseline="0" dirty="0">
                <a:solidFill>
                  <a:srgbClr val="22373A"/>
                </a:solidFill>
              </a:rPr>
              <a:t>Chess.com club games (club_games_data.csv).</a:t>
            </a:r>
          </a:p>
          <a:p>
            <a:pPr marR="130" rtl="0">
              <a:buSzPts val="1000"/>
              <a:buFont typeface="Wingdings" panose="05000000000000000000" pitchFamily="2" charset="2"/>
              <a:buChar char="q"/>
            </a:pPr>
            <a:r>
              <a:rPr lang="en-US" dirty="0">
                <a:solidFill>
                  <a:srgbClr val="22373A"/>
                </a:solidFill>
              </a:rPr>
              <a:t> </a:t>
            </a:r>
            <a:r>
              <a:rPr lang="en-US" b="1" i="0" u="none" strike="noStrike" baseline="0" dirty="0">
                <a:solidFill>
                  <a:srgbClr val="22373A"/>
                </a:solidFill>
              </a:rPr>
              <a:t>Columns:</a:t>
            </a:r>
            <a:r>
              <a:rPr lang="en-US" b="0" i="0" u="none" strike="noStrike" baseline="0" dirty="0">
                <a:solidFill>
                  <a:srgbClr val="22373A"/>
                </a:solidFill>
              </a:rPr>
              <a:t> 14 original + 7 derived.</a:t>
            </a:r>
          </a:p>
          <a:p>
            <a:pPr marR="130" rtl="0">
              <a:buSzPts val="1000"/>
              <a:buFont typeface="Wingdings" panose="05000000000000000000" pitchFamily="2" charset="2"/>
              <a:buChar char="q"/>
            </a:pPr>
            <a:r>
              <a:rPr lang="en-US" dirty="0">
                <a:solidFill>
                  <a:srgbClr val="22373A"/>
                </a:solidFill>
              </a:rPr>
              <a:t> </a:t>
            </a:r>
            <a:r>
              <a:rPr lang="en-US" b="1" i="0" u="none" strike="noStrike" baseline="0" dirty="0">
                <a:solidFill>
                  <a:srgbClr val="22373A"/>
                </a:solidFill>
              </a:rPr>
              <a:t>Key Columns:</a:t>
            </a:r>
          </a:p>
          <a:p>
            <a:pPr marL="0" marR="130" indent="0" rtl="0">
              <a:buSzPts val="1000"/>
              <a:buNone/>
            </a:pPr>
            <a:r>
              <a:rPr lang="en-US" b="0" i="0" u="none" strike="noStrike" baseline="0" dirty="0">
                <a:solidFill>
                  <a:srgbClr val="22373A"/>
                </a:solidFill>
              </a:rPr>
              <a:t>	white_username, </a:t>
            </a:r>
            <a:r>
              <a:rPr lang="en-US" b="0" i="0" u="none" strike="noStrike" baseline="0" dirty="0" err="1">
                <a:solidFill>
                  <a:srgbClr val="22373A"/>
                </a:solidFill>
              </a:rPr>
              <a:t>black_username</a:t>
            </a:r>
            <a:r>
              <a:rPr lang="en-US" b="0" i="0" u="none" strike="noStrike" baseline="0" dirty="0">
                <a:solidFill>
                  <a:srgbClr val="22373A"/>
                </a:solidFill>
              </a:rPr>
              <a:t>: Player IDs.</a:t>
            </a:r>
          </a:p>
          <a:p>
            <a:pPr marL="0" marR="130" indent="0" rtl="0">
              <a:buSzPts val="1000"/>
              <a:buNone/>
            </a:pPr>
            <a:r>
              <a:rPr lang="en-US" b="0" i="0" u="none" strike="noStrike" baseline="0" dirty="0">
                <a:solidFill>
                  <a:srgbClr val="22373A"/>
                </a:solidFill>
              </a:rPr>
              <a:t>	</a:t>
            </a:r>
            <a:r>
              <a:rPr lang="en-US" b="0" i="0" u="none" strike="noStrike" baseline="0" dirty="0" err="1">
                <a:solidFill>
                  <a:srgbClr val="22373A"/>
                </a:solidFill>
              </a:rPr>
              <a:t>white_rating</a:t>
            </a:r>
            <a:r>
              <a:rPr lang="en-US" b="0" i="0" u="none" strike="noStrike" baseline="0" dirty="0">
                <a:solidFill>
                  <a:srgbClr val="22373A"/>
                </a:solidFill>
              </a:rPr>
              <a:t>, </a:t>
            </a:r>
            <a:r>
              <a:rPr lang="en-US" b="0" i="0" u="none" strike="noStrike" baseline="0" dirty="0" err="1">
                <a:solidFill>
                  <a:srgbClr val="22373A"/>
                </a:solidFill>
              </a:rPr>
              <a:t>black_rating</a:t>
            </a:r>
            <a:r>
              <a:rPr lang="en-US" b="0" i="0" u="none" strike="noStrike" baseline="0" dirty="0">
                <a:solidFill>
                  <a:srgbClr val="22373A"/>
                </a:solidFill>
              </a:rPr>
              <a:t>: Player ratings.</a:t>
            </a:r>
          </a:p>
          <a:p>
            <a:pPr marL="0" marR="130" indent="0" rtl="0">
              <a:buSzPts val="1000"/>
              <a:buNone/>
            </a:pPr>
            <a:r>
              <a:rPr lang="en-US" b="0" i="0" u="none" strike="noStrike" baseline="0" dirty="0">
                <a:solidFill>
                  <a:srgbClr val="22373A"/>
                </a:solidFill>
              </a:rPr>
              <a:t>	</a:t>
            </a:r>
            <a:r>
              <a:rPr lang="en-US" b="0" i="0" u="none" strike="noStrike" baseline="0" dirty="0" err="1">
                <a:solidFill>
                  <a:srgbClr val="22373A"/>
                </a:solidFill>
              </a:rPr>
              <a:t>white_result</a:t>
            </a:r>
            <a:r>
              <a:rPr lang="en-US" b="0" i="0" u="none" strike="noStrike" baseline="0" dirty="0">
                <a:solidFill>
                  <a:srgbClr val="22373A"/>
                </a:solidFill>
              </a:rPr>
              <a:t>, </a:t>
            </a:r>
            <a:r>
              <a:rPr lang="en-US" b="0" i="0" u="none" strike="noStrike" baseline="0" dirty="0" err="1">
                <a:solidFill>
                  <a:srgbClr val="22373A"/>
                </a:solidFill>
              </a:rPr>
              <a:t>black_result</a:t>
            </a:r>
            <a:r>
              <a:rPr lang="en-US" b="0" i="0" u="none" strike="noStrike" baseline="0" dirty="0">
                <a:solidFill>
                  <a:srgbClr val="22373A"/>
                </a:solidFill>
              </a:rPr>
              <a:t>: Game outcomes.</a:t>
            </a:r>
          </a:p>
          <a:p>
            <a:pPr marL="0" marR="130" indent="0" rtl="0">
              <a:buSzPts val="1000"/>
              <a:buNone/>
            </a:pPr>
            <a:r>
              <a:rPr lang="en-US" b="0" i="0" u="none" strike="noStrike" baseline="0" dirty="0">
                <a:solidFill>
                  <a:srgbClr val="22373A"/>
                </a:solidFill>
              </a:rPr>
              <a:t>	</a:t>
            </a:r>
            <a:r>
              <a:rPr lang="en-US" b="0" i="0" u="none" strike="noStrike" baseline="0" dirty="0" err="1">
                <a:solidFill>
                  <a:srgbClr val="22373A"/>
                </a:solidFill>
              </a:rPr>
              <a:t>time_class</a:t>
            </a:r>
            <a:r>
              <a:rPr lang="en-US" b="0" i="0" u="none" strike="noStrike" baseline="0" dirty="0">
                <a:solidFill>
                  <a:srgbClr val="22373A"/>
                </a:solidFill>
              </a:rPr>
              <a:t>, </a:t>
            </a:r>
            <a:r>
              <a:rPr lang="en-US" b="0" i="0" u="none" strike="noStrike" baseline="0" dirty="0" err="1">
                <a:solidFill>
                  <a:srgbClr val="22373A"/>
                </a:solidFill>
              </a:rPr>
              <a:t>time_control</a:t>
            </a:r>
            <a:r>
              <a:rPr lang="en-US" b="0" i="0" u="none" strike="noStrike" baseline="0" dirty="0">
                <a:solidFill>
                  <a:srgbClr val="22373A"/>
                </a:solidFill>
              </a:rPr>
              <a:t>: Game pace.</a:t>
            </a:r>
          </a:p>
          <a:p>
            <a:pPr marL="0" marR="130" indent="0" rtl="0">
              <a:buSzPts val="1000"/>
              <a:buNone/>
            </a:pPr>
            <a:r>
              <a:rPr lang="en-US" b="0" i="0" u="none" strike="noStrike" baseline="0" dirty="0">
                <a:solidFill>
                  <a:srgbClr val="22373A"/>
                </a:solidFill>
              </a:rPr>
              <a:t>	</a:t>
            </a:r>
            <a:r>
              <a:rPr lang="en-US" b="0" i="0" u="none" strike="noStrike" baseline="0" dirty="0" err="1">
                <a:solidFill>
                  <a:srgbClr val="22373A"/>
                </a:solidFill>
              </a:rPr>
              <a:t>pgn</a:t>
            </a:r>
            <a:r>
              <a:rPr lang="en-US" b="0" i="0" u="none" strike="noStrike" baseline="0" dirty="0">
                <a:solidFill>
                  <a:srgbClr val="22373A"/>
                </a:solidFill>
              </a:rPr>
              <a:t>, fen: Game moves and final position.</a:t>
            </a:r>
          </a:p>
          <a:p>
            <a:pPr marR="130" rtl="0">
              <a:buSzPts val="1000"/>
              <a:buFont typeface="Tahoma" panose="020B0604030504040204" pitchFamily="34" charset="0"/>
              <a:buChar char="•"/>
            </a:pPr>
            <a:endParaRPr lang="en-US" b="0" i="0" u="none" strike="noStrike" baseline="0" dirty="0">
              <a:solidFill>
                <a:srgbClr val="22373A"/>
              </a:solidFill>
            </a:endParaRPr>
          </a:p>
        </p:txBody>
      </p:sp>
      <p:sp>
        <p:nvSpPr>
          <p:cNvPr id="4" name="Slide Number Placeholder 3">
            <a:extLst>
              <a:ext uri="{FF2B5EF4-FFF2-40B4-BE49-F238E27FC236}">
                <a16:creationId xmlns:a16="http://schemas.microsoft.com/office/drawing/2014/main" id="{F5456DF8-DC41-47E1-68C3-169A169EEE68}"/>
              </a:ext>
            </a:extLst>
          </p:cNvPr>
          <p:cNvSpPr>
            <a:spLocks noGrp="1"/>
          </p:cNvSpPr>
          <p:nvPr>
            <p:ph type="sldNum" sz="quarter" idx="12"/>
          </p:nvPr>
        </p:nvSpPr>
        <p:spPr/>
        <p:txBody>
          <a:bodyPr/>
          <a:lstStyle/>
          <a:p>
            <a:fld id="{855B4E08-551D-432F-8C56-42A30CDA521B}" type="slidenum">
              <a:rPr lang="en-IN" smtClean="0"/>
              <a:t>3</a:t>
            </a:fld>
            <a:endParaRPr lang="en-IN"/>
          </a:p>
        </p:txBody>
      </p:sp>
    </p:spTree>
    <p:extLst>
      <p:ext uri="{BB962C8B-B14F-4D97-AF65-F5344CB8AC3E}">
        <p14:creationId xmlns:p14="http://schemas.microsoft.com/office/powerpoint/2010/main" val="2775357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A577E-363F-57AC-6011-0FA0036F4C6A}"/>
              </a:ext>
            </a:extLst>
          </p:cNvPr>
          <p:cNvSpPr>
            <a:spLocks noGrp="1"/>
          </p:cNvSpPr>
          <p:nvPr>
            <p:ph type="title"/>
          </p:nvPr>
        </p:nvSpPr>
        <p:spPr>
          <a:xfrm>
            <a:off x="1216058" y="286604"/>
            <a:ext cx="9939622" cy="1165124"/>
          </a:xfrm>
          <a:ln>
            <a:solidFill>
              <a:schemeClr val="tx1"/>
            </a:solidFill>
          </a:ln>
        </p:spPr>
        <p:txBody>
          <a:bodyPr anchor="ctr"/>
          <a:lstStyle/>
          <a:p>
            <a:pPr algn="ctr"/>
            <a:r>
              <a:rPr lang="en-US" sz="4800" b="0" i="0" u="none" strike="noStrike" baseline="0" dirty="0">
                <a:solidFill>
                  <a:schemeClr val="tx1"/>
                </a:solidFill>
                <a:latin typeface="Arial Black" panose="020B0A04020102020204" pitchFamily="34" charset="0"/>
              </a:rPr>
              <a:t>Methodology</a:t>
            </a:r>
            <a:endParaRPr lang="en-IN" dirty="0">
              <a:solidFill>
                <a:schemeClr val="tx1"/>
              </a:solidFill>
            </a:endParaRPr>
          </a:p>
        </p:txBody>
      </p:sp>
      <p:sp>
        <p:nvSpPr>
          <p:cNvPr id="3" name="Content Placeholder 2">
            <a:extLst>
              <a:ext uri="{FF2B5EF4-FFF2-40B4-BE49-F238E27FC236}">
                <a16:creationId xmlns:a16="http://schemas.microsoft.com/office/drawing/2014/main" id="{9EDBC0F9-B02D-80ED-E19F-EAA17C98D89A}"/>
              </a:ext>
            </a:extLst>
          </p:cNvPr>
          <p:cNvSpPr>
            <a:spLocks noGrp="1"/>
          </p:cNvSpPr>
          <p:nvPr>
            <p:ph idx="1"/>
          </p:nvPr>
        </p:nvSpPr>
        <p:spPr>
          <a:xfrm>
            <a:off x="1216058" y="1845734"/>
            <a:ext cx="9939622" cy="4023360"/>
          </a:xfrm>
        </p:spPr>
        <p:txBody>
          <a:bodyPr>
            <a:normAutofit fontScale="92500" lnSpcReduction="20000"/>
          </a:bodyPr>
          <a:lstStyle/>
          <a:p>
            <a:pPr marL="0" indent="0" rtl="0">
              <a:buSzPts val="1000"/>
              <a:buNone/>
            </a:pPr>
            <a:r>
              <a:rPr lang="en-US" sz="2400" b="1" i="0" u="none" strike="noStrike" baseline="0" dirty="0">
                <a:solidFill>
                  <a:srgbClr val="22373A"/>
                </a:solidFill>
              </a:rPr>
              <a:t>1. Data Preprocessing (Python):</a:t>
            </a:r>
          </a:p>
          <a:p>
            <a:pPr marL="635508" lvl="1" indent="-342900">
              <a:buSzPts val="1000"/>
              <a:buFont typeface="Wingdings" panose="05000000000000000000" pitchFamily="2" charset="2"/>
              <a:buChar char="q"/>
            </a:pPr>
            <a:r>
              <a:rPr lang="en-US" sz="2200" i="0" u="none" strike="noStrike" baseline="0" dirty="0">
                <a:solidFill>
                  <a:srgbClr val="22373A"/>
                </a:solidFill>
              </a:rPr>
              <a:t>Loaded club_games_data.csv using pandas.</a:t>
            </a:r>
          </a:p>
          <a:p>
            <a:pPr marL="635508" lvl="1" indent="-342900">
              <a:buSzPts val="1000"/>
              <a:buFont typeface="Wingdings" panose="05000000000000000000" pitchFamily="2" charset="2"/>
              <a:buChar char="q"/>
            </a:pPr>
            <a:r>
              <a:rPr lang="en-US" sz="2200" i="0" u="none" strike="noStrike" baseline="0" dirty="0">
                <a:solidFill>
                  <a:srgbClr val="22373A"/>
                </a:solidFill>
              </a:rPr>
              <a:t>Handled duplicates and missing values.</a:t>
            </a:r>
          </a:p>
          <a:p>
            <a:pPr marL="635508" lvl="1" indent="-342900">
              <a:buSzPts val="1000"/>
              <a:buFont typeface="Wingdings" panose="05000000000000000000" pitchFamily="2" charset="2"/>
              <a:buChar char="q"/>
            </a:pPr>
            <a:r>
              <a:rPr lang="en-US" sz="2200" i="0" u="none" strike="noStrike" baseline="0" dirty="0">
                <a:solidFill>
                  <a:srgbClr val="22373A"/>
                </a:solidFill>
              </a:rPr>
              <a:t>Derived columns: </a:t>
            </a:r>
            <a:r>
              <a:rPr lang="en-US" sz="2200" i="0" u="none" strike="noStrike" baseline="0" dirty="0" err="1">
                <a:solidFill>
                  <a:srgbClr val="22373A"/>
                </a:solidFill>
              </a:rPr>
              <a:t>rating_diff</a:t>
            </a:r>
            <a:r>
              <a:rPr lang="en-US" sz="2200" i="0" u="none" strike="noStrike" baseline="0" dirty="0">
                <a:solidFill>
                  <a:srgbClr val="22373A"/>
                </a:solidFill>
              </a:rPr>
              <a:t>, </a:t>
            </a:r>
            <a:r>
              <a:rPr lang="en-US" sz="2200" i="0" u="none" strike="noStrike" baseline="0" dirty="0" err="1">
                <a:solidFill>
                  <a:srgbClr val="22373A"/>
                </a:solidFill>
              </a:rPr>
              <a:t>base_time</a:t>
            </a:r>
            <a:r>
              <a:rPr lang="en-US" sz="2200" i="0" u="none" strike="noStrike" baseline="0" dirty="0">
                <a:solidFill>
                  <a:srgbClr val="22373A"/>
                </a:solidFill>
              </a:rPr>
              <a:t>, </a:t>
            </a:r>
            <a:r>
              <a:rPr lang="en-US" sz="2200" i="0" u="none" strike="noStrike" baseline="0" dirty="0" err="1">
                <a:solidFill>
                  <a:srgbClr val="22373A"/>
                </a:solidFill>
              </a:rPr>
              <a:t>move_count</a:t>
            </a:r>
            <a:r>
              <a:rPr lang="en-US" sz="2200" i="0" u="none" strike="noStrike" baseline="0" dirty="0">
                <a:solidFill>
                  <a:srgbClr val="22373A"/>
                </a:solidFill>
              </a:rPr>
              <a:t>, </a:t>
            </a:r>
            <a:r>
              <a:rPr lang="en-US" sz="2200" i="0" u="none" strike="noStrike" baseline="0" dirty="0" err="1">
                <a:solidFill>
                  <a:srgbClr val="22373A"/>
                </a:solidFill>
              </a:rPr>
              <a:t>first_move</a:t>
            </a:r>
            <a:r>
              <a:rPr lang="en-US" sz="2200" i="0" u="none" strike="noStrike" baseline="0" dirty="0">
                <a:solidFill>
                  <a:srgbClr val="22373A"/>
                </a:solidFill>
              </a:rPr>
              <a:t>.</a:t>
            </a:r>
          </a:p>
          <a:p>
            <a:pPr marL="635508" lvl="1" indent="-342900">
              <a:buSzPts val="1000"/>
              <a:buFont typeface="Wingdings" panose="05000000000000000000" pitchFamily="2" charset="2"/>
              <a:buChar char="q"/>
            </a:pPr>
            <a:r>
              <a:rPr lang="en-US" sz="2200" i="0" u="none" strike="noStrike" baseline="0" dirty="0">
                <a:solidFill>
                  <a:srgbClr val="22373A"/>
                </a:solidFill>
              </a:rPr>
              <a:t>Parsed PGN/FEN using python-chess.</a:t>
            </a:r>
          </a:p>
          <a:p>
            <a:pPr marL="0" indent="0" rtl="0">
              <a:buSzPts val="1000"/>
              <a:buNone/>
            </a:pPr>
            <a:r>
              <a:rPr lang="en-US" sz="2400" b="1" i="0" u="none" strike="noStrike" baseline="0" dirty="0">
                <a:solidFill>
                  <a:srgbClr val="22373A"/>
                </a:solidFill>
              </a:rPr>
              <a:t>2. Exploratory Data Analysis (Python):</a:t>
            </a:r>
          </a:p>
          <a:p>
            <a:pPr marL="635508" lvl="1" indent="-342900">
              <a:buSzPts val="1000"/>
              <a:buFont typeface="Wingdings" panose="05000000000000000000" pitchFamily="2" charset="2"/>
              <a:buChar char="q"/>
            </a:pPr>
            <a:r>
              <a:rPr lang="en-US" sz="2200" i="0" u="none" strike="noStrike" baseline="0" dirty="0">
                <a:solidFill>
                  <a:srgbClr val="22373A"/>
                </a:solidFill>
              </a:rPr>
              <a:t>1</a:t>
            </a:r>
            <a:r>
              <a:rPr lang="en-US" sz="2200" dirty="0">
                <a:solidFill>
                  <a:srgbClr val="22373A"/>
                </a:solidFill>
              </a:rPr>
              <a:t>2</a:t>
            </a:r>
            <a:r>
              <a:rPr lang="en-US" sz="2200" i="0" u="none" strike="noStrike" baseline="0" dirty="0">
                <a:solidFill>
                  <a:srgbClr val="22373A"/>
                </a:solidFill>
              </a:rPr>
              <a:t> analys</a:t>
            </a:r>
            <a:r>
              <a:rPr lang="en-US" sz="2200" dirty="0">
                <a:solidFill>
                  <a:srgbClr val="22373A"/>
                </a:solidFill>
              </a:rPr>
              <a:t>i</a:t>
            </a:r>
            <a:r>
              <a:rPr lang="en-US" sz="2200" i="0" u="none" strike="noStrike" baseline="0" dirty="0">
                <a:solidFill>
                  <a:srgbClr val="22373A"/>
                </a:solidFill>
              </a:rPr>
              <a:t>s: Game outcomes, ratings, move counts, openings, etc.</a:t>
            </a:r>
          </a:p>
          <a:p>
            <a:pPr marL="635508" lvl="1" indent="-342900">
              <a:buSzPts val="1000"/>
              <a:buFont typeface="Wingdings" panose="05000000000000000000" pitchFamily="2" charset="2"/>
              <a:buChar char="q"/>
            </a:pPr>
            <a:r>
              <a:rPr lang="en-US" sz="2200" i="0" u="none" strike="noStrike" baseline="0" dirty="0">
                <a:solidFill>
                  <a:srgbClr val="22373A"/>
                </a:solidFill>
              </a:rPr>
              <a:t>Visualizations using seaborn and matplotlib.</a:t>
            </a:r>
          </a:p>
          <a:p>
            <a:pPr marL="0" indent="0" rtl="0">
              <a:buSzPts val="1000"/>
              <a:buNone/>
            </a:pPr>
            <a:r>
              <a:rPr lang="en-US" sz="2400" b="1" i="0" u="none" strike="noStrike" baseline="0" dirty="0">
                <a:solidFill>
                  <a:srgbClr val="22373A"/>
                </a:solidFill>
              </a:rPr>
              <a:t>3. Power BI Dashboard:</a:t>
            </a:r>
          </a:p>
          <a:p>
            <a:pPr marL="635508" lvl="1" indent="-342900">
              <a:buSzPts val="1000"/>
              <a:buFont typeface="Wingdings" panose="05000000000000000000" pitchFamily="2" charset="2"/>
              <a:buChar char="q"/>
            </a:pPr>
            <a:r>
              <a:rPr lang="en-US" sz="2200" i="0" u="none" strike="noStrike" baseline="0" dirty="0">
                <a:solidFill>
                  <a:srgbClr val="22373A"/>
                </a:solidFill>
              </a:rPr>
              <a:t>Imported preprocessed_club_games.csv.</a:t>
            </a:r>
          </a:p>
          <a:p>
            <a:pPr marL="635508" lvl="1" indent="-342900">
              <a:buSzPts val="1000"/>
              <a:buFont typeface="Wingdings" panose="05000000000000000000" pitchFamily="2" charset="2"/>
              <a:buChar char="q"/>
            </a:pPr>
            <a:r>
              <a:rPr lang="en-US" sz="2200" i="0" u="none" strike="noStrike" baseline="0" dirty="0">
                <a:solidFill>
                  <a:srgbClr val="22373A"/>
                </a:solidFill>
              </a:rPr>
              <a:t>Created visuals: Cards, bar charts, histograms, tables.</a:t>
            </a:r>
          </a:p>
          <a:p>
            <a:pPr marL="635508" lvl="1" indent="-342900">
              <a:buSzPts val="1000"/>
              <a:buFont typeface="Wingdings" panose="05000000000000000000" pitchFamily="2" charset="2"/>
              <a:buChar char="q"/>
            </a:pPr>
            <a:r>
              <a:rPr lang="en-US" sz="2200" i="0" u="none" strike="noStrike" baseline="0" dirty="0">
                <a:solidFill>
                  <a:srgbClr val="22373A"/>
                </a:solidFill>
              </a:rPr>
              <a:t>Added slicers for interactivity (e.g., </a:t>
            </a:r>
            <a:r>
              <a:rPr lang="en-US" sz="2200" i="0" u="none" strike="noStrike" baseline="0" dirty="0" err="1">
                <a:solidFill>
                  <a:srgbClr val="22373A"/>
                </a:solidFill>
              </a:rPr>
              <a:t>time_class</a:t>
            </a:r>
            <a:r>
              <a:rPr lang="en-US" sz="2200" i="0" u="none" strike="noStrike" baseline="0" dirty="0">
                <a:solidFill>
                  <a:srgbClr val="22373A"/>
                </a:solidFill>
              </a:rPr>
              <a:t>, rated).</a:t>
            </a:r>
          </a:p>
          <a:p>
            <a:pPr rtl="0">
              <a:buSzPts val="1000"/>
              <a:buFont typeface="Wingdings" panose="05000000000000000000" pitchFamily="2" charset="2"/>
              <a:buChar char="q"/>
            </a:pPr>
            <a:endParaRPr lang="en-US" sz="2400" i="0" u="none" strike="noStrike" baseline="0" dirty="0">
              <a:solidFill>
                <a:srgbClr val="22373A"/>
              </a:solidFill>
            </a:endParaRPr>
          </a:p>
        </p:txBody>
      </p:sp>
      <p:sp>
        <p:nvSpPr>
          <p:cNvPr id="4" name="Slide Number Placeholder 3">
            <a:extLst>
              <a:ext uri="{FF2B5EF4-FFF2-40B4-BE49-F238E27FC236}">
                <a16:creationId xmlns:a16="http://schemas.microsoft.com/office/drawing/2014/main" id="{4C6F87B0-53BC-15DC-8997-B9F44AA5D0DF}"/>
              </a:ext>
            </a:extLst>
          </p:cNvPr>
          <p:cNvSpPr>
            <a:spLocks noGrp="1"/>
          </p:cNvSpPr>
          <p:nvPr>
            <p:ph type="sldNum" sz="quarter" idx="12"/>
          </p:nvPr>
        </p:nvSpPr>
        <p:spPr/>
        <p:txBody>
          <a:bodyPr/>
          <a:lstStyle/>
          <a:p>
            <a:fld id="{855B4E08-551D-432F-8C56-42A30CDA521B}" type="slidenum">
              <a:rPr lang="en-IN" smtClean="0"/>
              <a:t>4</a:t>
            </a:fld>
            <a:endParaRPr lang="en-IN"/>
          </a:p>
        </p:txBody>
      </p:sp>
    </p:spTree>
    <p:extLst>
      <p:ext uri="{BB962C8B-B14F-4D97-AF65-F5344CB8AC3E}">
        <p14:creationId xmlns:p14="http://schemas.microsoft.com/office/powerpoint/2010/main" val="3351761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4F5F9-1B0F-113E-9611-1B50EED7375D}"/>
              </a:ext>
            </a:extLst>
          </p:cNvPr>
          <p:cNvSpPr>
            <a:spLocks noGrp="1"/>
          </p:cNvSpPr>
          <p:nvPr>
            <p:ph type="title"/>
          </p:nvPr>
        </p:nvSpPr>
        <p:spPr>
          <a:xfrm>
            <a:off x="1097280" y="286604"/>
            <a:ext cx="10058400" cy="1268820"/>
          </a:xfrm>
          <a:ln>
            <a:solidFill>
              <a:schemeClr val="tx1"/>
            </a:solidFill>
          </a:ln>
        </p:spPr>
        <p:txBody>
          <a:bodyPr>
            <a:normAutofit fontScale="90000"/>
          </a:bodyPr>
          <a:lstStyle/>
          <a:p>
            <a:pPr algn="ctr"/>
            <a:r>
              <a:rPr lang="en-US" dirty="0">
                <a:solidFill>
                  <a:schemeClr val="tx1"/>
                </a:solidFill>
                <a:latin typeface="Arial Black" panose="020B0A04020102020204" pitchFamily="34" charset="0"/>
              </a:rPr>
              <a:t>Imported Libraries &amp; Loaded</a:t>
            </a:r>
            <a:br>
              <a:rPr lang="en-US" dirty="0">
                <a:solidFill>
                  <a:schemeClr val="tx1"/>
                </a:solidFill>
                <a:latin typeface="Arial Black" panose="020B0A04020102020204" pitchFamily="34" charset="0"/>
              </a:rPr>
            </a:br>
            <a:r>
              <a:rPr lang="en-US" dirty="0">
                <a:solidFill>
                  <a:schemeClr val="tx1"/>
                </a:solidFill>
                <a:latin typeface="Arial Black" panose="020B0A04020102020204" pitchFamily="34" charset="0"/>
              </a:rPr>
              <a:t>Dataset</a:t>
            </a:r>
            <a:endParaRPr lang="en-IN" dirty="0">
              <a:solidFill>
                <a:schemeClr val="tx1"/>
              </a:solidFill>
              <a:latin typeface="Arial Black" panose="020B0A04020102020204" pitchFamily="34" charset="0"/>
            </a:endParaRPr>
          </a:p>
        </p:txBody>
      </p:sp>
      <p:pic>
        <p:nvPicPr>
          <p:cNvPr id="6" name="Content Placeholder 5">
            <a:extLst>
              <a:ext uri="{FF2B5EF4-FFF2-40B4-BE49-F238E27FC236}">
                <a16:creationId xmlns:a16="http://schemas.microsoft.com/office/drawing/2014/main" id="{F9B699C7-FAFF-B5BE-42CF-BB5E86482FA4}"/>
              </a:ext>
            </a:extLst>
          </p:cNvPr>
          <p:cNvPicPr>
            <a:picLocks noGrp="1" noChangeAspect="1"/>
          </p:cNvPicPr>
          <p:nvPr>
            <p:ph idx="1"/>
          </p:nvPr>
        </p:nvPicPr>
        <p:blipFill>
          <a:blip r:embed="rId2"/>
          <a:stretch>
            <a:fillRect/>
          </a:stretch>
        </p:blipFill>
        <p:spPr>
          <a:xfrm>
            <a:off x="225440" y="1880971"/>
            <a:ext cx="5138412" cy="2559053"/>
          </a:xfrm>
          <a:ln w="12700">
            <a:solidFill>
              <a:schemeClr val="tx1"/>
            </a:solidFill>
          </a:ln>
        </p:spPr>
      </p:pic>
      <p:pic>
        <p:nvPicPr>
          <p:cNvPr id="8" name="Picture 7">
            <a:extLst>
              <a:ext uri="{FF2B5EF4-FFF2-40B4-BE49-F238E27FC236}">
                <a16:creationId xmlns:a16="http://schemas.microsoft.com/office/drawing/2014/main" id="{0E57665E-1F2F-025A-067A-527CB250D2D6}"/>
              </a:ext>
            </a:extLst>
          </p:cNvPr>
          <p:cNvPicPr>
            <a:picLocks noChangeAspect="1"/>
          </p:cNvPicPr>
          <p:nvPr/>
        </p:nvPicPr>
        <p:blipFill>
          <a:blip r:embed="rId3"/>
          <a:stretch>
            <a:fillRect/>
          </a:stretch>
        </p:blipFill>
        <p:spPr>
          <a:xfrm>
            <a:off x="5473685" y="1880972"/>
            <a:ext cx="6492875" cy="4053281"/>
          </a:xfrm>
          <a:prstGeom prst="rect">
            <a:avLst/>
          </a:prstGeom>
          <a:ln w="12700">
            <a:solidFill>
              <a:schemeClr val="tx1"/>
            </a:solidFill>
          </a:ln>
        </p:spPr>
      </p:pic>
      <p:sp>
        <p:nvSpPr>
          <p:cNvPr id="3" name="Slide Number Placeholder 2">
            <a:extLst>
              <a:ext uri="{FF2B5EF4-FFF2-40B4-BE49-F238E27FC236}">
                <a16:creationId xmlns:a16="http://schemas.microsoft.com/office/drawing/2014/main" id="{8647AE5D-E413-9243-6D35-A2F74FFD531C}"/>
              </a:ext>
            </a:extLst>
          </p:cNvPr>
          <p:cNvSpPr>
            <a:spLocks noGrp="1"/>
          </p:cNvSpPr>
          <p:nvPr>
            <p:ph type="sldNum" sz="quarter" idx="12"/>
          </p:nvPr>
        </p:nvSpPr>
        <p:spPr/>
        <p:txBody>
          <a:bodyPr/>
          <a:lstStyle/>
          <a:p>
            <a:fld id="{855B4E08-551D-432F-8C56-42A30CDA521B}" type="slidenum">
              <a:rPr lang="en-IN" smtClean="0"/>
              <a:t>5</a:t>
            </a:fld>
            <a:endParaRPr lang="en-IN"/>
          </a:p>
        </p:txBody>
      </p:sp>
    </p:spTree>
    <p:extLst>
      <p:ext uri="{BB962C8B-B14F-4D97-AF65-F5344CB8AC3E}">
        <p14:creationId xmlns:p14="http://schemas.microsoft.com/office/powerpoint/2010/main" val="1399486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50B25-6818-F585-DB62-CD4CA4271E68}"/>
              </a:ext>
            </a:extLst>
          </p:cNvPr>
          <p:cNvSpPr>
            <a:spLocks noGrp="1"/>
          </p:cNvSpPr>
          <p:nvPr>
            <p:ph type="title"/>
          </p:nvPr>
        </p:nvSpPr>
        <p:spPr>
          <a:xfrm>
            <a:off x="1097280" y="286604"/>
            <a:ext cx="10058400" cy="1183978"/>
          </a:xfrm>
          <a:ln>
            <a:solidFill>
              <a:schemeClr val="tx1"/>
            </a:solidFill>
          </a:ln>
        </p:spPr>
        <p:txBody>
          <a:bodyPr anchor="ctr"/>
          <a:lstStyle/>
          <a:p>
            <a:pPr algn="ctr"/>
            <a:r>
              <a:rPr lang="en-IN" dirty="0">
                <a:solidFill>
                  <a:schemeClr val="tx1"/>
                </a:solidFill>
                <a:latin typeface="Arial Black" panose="020B0A04020102020204" pitchFamily="34" charset="0"/>
              </a:rPr>
              <a:t>Data Information</a:t>
            </a:r>
          </a:p>
        </p:txBody>
      </p:sp>
      <p:pic>
        <p:nvPicPr>
          <p:cNvPr id="7" name="Content Placeholder 6">
            <a:extLst>
              <a:ext uri="{FF2B5EF4-FFF2-40B4-BE49-F238E27FC236}">
                <a16:creationId xmlns:a16="http://schemas.microsoft.com/office/drawing/2014/main" id="{AF530CC9-2E13-8BF5-060B-B5B5A909F061}"/>
              </a:ext>
            </a:extLst>
          </p:cNvPr>
          <p:cNvPicPr>
            <a:picLocks noGrp="1" noChangeAspect="1"/>
          </p:cNvPicPr>
          <p:nvPr>
            <p:ph idx="1"/>
          </p:nvPr>
        </p:nvPicPr>
        <p:blipFill>
          <a:blip r:embed="rId2"/>
          <a:stretch>
            <a:fillRect/>
          </a:stretch>
        </p:blipFill>
        <p:spPr>
          <a:xfrm>
            <a:off x="5532240" y="2959495"/>
            <a:ext cx="6566501" cy="3315163"/>
          </a:xfrm>
          <a:ln w="12700">
            <a:solidFill>
              <a:schemeClr val="tx1"/>
            </a:solidFill>
          </a:ln>
        </p:spPr>
      </p:pic>
      <p:pic>
        <p:nvPicPr>
          <p:cNvPr id="9" name="Picture 8">
            <a:extLst>
              <a:ext uri="{FF2B5EF4-FFF2-40B4-BE49-F238E27FC236}">
                <a16:creationId xmlns:a16="http://schemas.microsoft.com/office/drawing/2014/main" id="{783A5265-C003-A428-1CE5-E5ED175053DD}"/>
              </a:ext>
            </a:extLst>
          </p:cNvPr>
          <p:cNvPicPr>
            <a:picLocks noChangeAspect="1"/>
          </p:cNvPicPr>
          <p:nvPr/>
        </p:nvPicPr>
        <p:blipFill>
          <a:blip r:embed="rId3"/>
          <a:stretch>
            <a:fillRect/>
          </a:stretch>
        </p:blipFill>
        <p:spPr>
          <a:xfrm>
            <a:off x="2930443" y="2959495"/>
            <a:ext cx="2508823" cy="3315163"/>
          </a:xfrm>
          <a:prstGeom prst="rect">
            <a:avLst/>
          </a:prstGeom>
          <a:ln w="12700">
            <a:solidFill>
              <a:schemeClr val="tx1"/>
            </a:solidFill>
          </a:ln>
        </p:spPr>
      </p:pic>
      <p:pic>
        <p:nvPicPr>
          <p:cNvPr id="11" name="Picture 10">
            <a:extLst>
              <a:ext uri="{FF2B5EF4-FFF2-40B4-BE49-F238E27FC236}">
                <a16:creationId xmlns:a16="http://schemas.microsoft.com/office/drawing/2014/main" id="{55775EC1-1AED-82C9-443C-492D8C365BA4}"/>
              </a:ext>
            </a:extLst>
          </p:cNvPr>
          <p:cNvPicPr>
            <a:picLocks noChangeAspect="1"/>
          </p:cNvPicPr>
          <p:nvPr/>
        </p:nvPicPr>
        <p:blipFill>
          <a:blip r:embed="rId4"/>
          <a:stretch>
            <a:fillRect/>
          </a:stretch>
        </p:blipFill>
        <p:spPr>
          <a:xfrm>
            <a:off x="93259" y="2959496"/>
            <a:ext cx="2744210" cy="3315163"/>
          </a:xfrm>
          <a:prstGeom prst="rect">
            <a:avLst/>
          </a:prstGeom>
          <a:ln w="12700">
            <a:solidFill>
              <a:schemeClr val="tx1"/>
            </a:solidFill>
          </a:ln>
        </p:spPr>
      </p:pic>
      <p:pic>
        <p:nvPicPr>
          <p:cNvPr id="13" name="Picture 12">
            <a:extLst>
              <a:ext uri="{FF2B5EF4-FFF2-40B4-BE49-F238E27FC236}">
                <a16:creationId xmlns:a16="http://schemas.microsoft.com/office/drawing/2014/main" id="{B91112DF-6294-AB75-96A2-774982901B02}"/>
              </a:ext>
            </a:extLst>
          </p:cNvPr>
          <p:cNvPicPr>
            <a:picLocks noChangeAspect="1"/>
          </p:cNvPicPr>
          <p:nvPr/>
        </p:nvPicPr>
        <p:blipFill>
          <a:blip r:embed="rId5"/>
          <a:stretch>
            <a:fillRect/>
          </a:stretch>
        </p:blipFill>
        <p:spPr>
          <a:xfrm>
            <a:off x="93259" y="1846913"/>
            <a:ext cx="12005482" cy="1056347"/>
          </a:xfrm>
          <a:prstGeom prst="rect">
            <a:avLst/>
          </a:prstGeom>
          <a:ln w="12700">
            <a:solidFill>
              <a:schemeClr val="tx1"/>
            </a:solidFill>
          </a:ln>
        </p:spPr>
      </p:pic>
      <p:sp>
        <p:nvSpPr>
          <p:cNvPr id="3" name="Slide Number Placeholder 2">
            <a:extLst>
              <a:ext uri="{FF2B5EF4-FFF2-40B4-BE49-F238E27FC236}">
                <a16:creationId xmlns:a16="http://schemas.microsoft.com/office/drawing/2014/main" id="{1AFDFA92-F8AF-51AF-01C5-42C3C825369B}"/>
              </a:ext>
            </a:extLst>
          </p:cNvPr>
          <p:cNvSpPr>
            <a:spLocks noGrp="1"/>
          </p:cNvSpPr>
          <p:nvPr>
            <p:ph type="sldNum" sz="quarter" idx="12"/>
          </p:nvPr>
        </p:nvSpPr>
        <p:spPr/>
        <p:txBody>
          <a:bodyPr/>
          <a:lstStyle/>
          <a:p>
            <a:fld id="{855B4E08-551D-432F-8C56-42A30CDA521B}" type="slidenum">
              <a:rPr lang="en-IN" smtClean="0"/>
              <a:t>6</a:t>
            </a:fld>
            <a:endParaRPr lang="en-IN"/>
          </a:p>
        </p:txBody>
      </p:sp>
    </p:spTree>
    <p:extLst>
      <p:ext uri="{BB962C8B-B14F-4D97-AF65-F5344CB8AC3E}">
        <p14:creationId xmlns:p14="http://schemas.microsoft.com/office/powerpoint/2010/main" val="2156374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405A1-166A-05DD-79AC-F7217CAFCD8C}"/>
              </a:ext>
            </a:extLst>
          </p:cNvPr>
          <p:cNvSpPr>
            <a:spLocks noGrp="1"/>
          </p:cNvSpPr>
          <p:nvPr>
            <p:ph type="title"/>
          </p:nvPr>
        </p:nvSpPr>
        <p:spPr>
          <a:xfrm>
            <a:off x="4800599" y="232838"/>
            <a:ext cx="6492875" cy="1180037"/>
          </a:xfrm>
          <a:ln>
            <a:solidFill>
              <a:schemeClr val="tx1"/>
            </a:solidFill>
          </a:ln>
        </p:spPr>
        <p:txBody>
          <a:bodyPr anchor="ctr">
            <a:normAutofit fontScale="90000"/>
          </a:bodyPr>
          <a:lstStyle/>
          <a:p>
            <a:pPr algn="ctr"/>
            <a:r>
              <a:rPr lang="en-US" dirty="0">
                <a:solidFill>
                  <a:schemeClr val="tx1"/>
                </a:solidFill>
                <a:latin typeface="Arial Black" panose="020B0A04020102020204" pitchFamily="34" charset="0"/>
              </a:rPr>
              <a:t>Analysis 1: </a:t>
            </a:r>
            <a:br>
              <a:rPr lang="en-US" dirty="0">
                <a:solidFill>
                  <a:schemeClr val="tx1"/>
                </a:solidFill>
                <a:latin typeface="Arial Black" panose="020B0A04020102020204" pitchFamily="34" charset="0"/>
              </a:rPr>
            </a:br>
            <a:r>
              <a:rPr lang="en-US" sz="2800" dirty="0">
                <a:solidFill>
                  <a:schemeClr val="tx1"/>
                </a:solidFill>
                <a:latin typeface="Arial Black" panose="020B0A04020102020204" pitchFamily="34" charset="0"/>
              </a:rPr>
              <a:t>Game Outcomes (White Perspective)</a:t>
            </a:r>
            <a:endParaRPr lang="en-IN" sz="2800" dirty="0">
              <a:solidFill>
                <a:schemeClr val="tx1"/>
              </a:solidFill>
            </a:endParaRPr>
          </a:p>
        </p:txBody>
      </p:sp>
      <p:pic>
        <p:nvPicPr>
          <p:cNvPr id="8" name="Content Placeholder 7">
            <a:extLst>
              <a:ext uri="{FF2B5EF4-FFF2-40B4-BE49-F238E27FC236}">
                <a16:creationId xmlns:a16="http://schemas.microsoft.com/office/drawing/2014/main" id="{7008A016-A830-F02B-5E63-255A0EF941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0599" y="1886490"/>
            <a:ext cx="6492875" cy="3895725"/>
          </a:xfrm>
          <a:ln w="12700">
            <a:solidFill>
              <a:schemeClr val="tx1"/>
            </a:solidFill>
          </a:ln>
        </p:spPr>
      </p:pic>
      <p:sp>
        <p:nvSpPr>
          <p:cNvPr id="4" name="Text Placeholder 3">
            <a:extLst>
              <a:ext uri="{FF2B5EF4-FFF2-40B4-BE49-F238E27FC236}">
                <a16:creationId xmlns:a16="http://schemas.microsoft.com/office/drawing/2014/main" id="{3C13DCBE-4BC2-D873-5C2E-8DE3EC4C73B0}"/>
              </a:ext>
            </a:extLst>
          </p:cNvPr>
          <p:cNvSpPr>
            <a:spLocks noGrp="1"/>
          </p:cNvSpPr>
          <p:nvPr>
            <p:ph type="body" sz="half" idx="2"/>
          </p:nvPr>
        </p:nvSpPr>
        <p:spPr>
          <a:xfrm>
            <a:off x="419493" y="849353"/>
            <a:ext cx="3200400" cy="5159294"/>
          </a:xfrm>
          <a:ln>
            <a:solidFill>
              <a:schemeClr val="bg1"/>
            </a:solidFill>
          </a:ln>
        </p:spPr>
        <p:txBody>
          <a:bodyPr>
            <a:normAutofit/>
          </a:bodyPr>
          <a:lstStyle/>
          <a:p>
            <a:pPr marL="171450" marR="80" indent="-171450" rtl="0">
              <a:buClr>
                <a:schemeClr val="bg1"/>
              </a:buClr>
              <a:buSzPts val="1000"/>
              <a:buFont typeface="Wingdings" panose="05000000000000000000" pitchFamily="2" charset="2"/>
              <a:buChar char="q"/>
            </a:pPr>
            <a:r>
              <a:rPr lang="en-US" sz="1400" b="1" i="0" u="none" strike="noStrike" baseline="0" dirty="0">
                <a:solidFill>
                  <a:schemeClr val="bg1"/>
                </a:solidFill>
              </a:rPr>
              <a:t>Analyzed </a:t>
            </a:r>
            <a:r>
              <a:rPr lang="en-US" sz="1400" b="1" i="0" u="none" strike="noStrike" baseline="0" dirty="0" err="1">
                <a:solidFill>
                  <a:schemeClr val="bg1"/>
                </a:solidFill>
              </a:rPr>
              <a:t>white_result</a:t>
            </a:r>
            <a:r>
              <a:rPr lang="en-US" sz="1400" b="1" i="0" u="none" strike="noStrike" baseline="0" dirty="0">
                <a:solidFill>
                  <a:schemeClr val="bg1"/>
                </a:solidFill>
              </a:rPr>
              <a:t> to understand game outcomes for White players.</a:t>
            </a:r>
          </a:p>
          <a:p>
            <a:pPr marL="171450" marR="80" indent="-171450" rtl="0">
              <a:buClr>
                <a:schemeClr val="bg1"/>
              </a:buClr>
              <a:buSzPts val="1000"/>
              <a:buFont typeface="Wingdings" panose="05000000000000000000" pitchFamily="2" charset="2"/>
              <a:buChar char="q"/>
            </a:pPr>
            <a:r>
              <a:rPr lang="en-US" sz="1400" b="1" i="0" u="sng" strike="noStrike" baseline="0" dirty="0">
                <a:solidFill>
                  <a:schemeClr val="bg1"/>
                </a:solidFill>
              </a:rPr>
              <a:t>Key Findings:</a:t>
            </a:r>
          </a:p>
          <a:p>
            <a:pPr marL="628650" marR="80" lvl="1" indent="-171450">
              <a:buClr>
                <a:schemeClr val="bg1"/>
              </a:buClr>
              <a:buSzPts val="1000"/>
              <a:buFont typeface="Wingdings" panose="05000000000000000000" pitchFamily="2" charset="2"/>
              <a:buChar char="§"/>
            </a:pPr>
            <a:r>
              <a:rPr lang="en-US" sz="1400" b="0" i="0" u="none" strike="noStrike" baseline="0" dirty="0">
                <a:solidFill>
                  <a:schemeClr val="bg1"/>
                </a:solidFill>
              </a:rPr>
              <a:t>The most common outcome is a win for White, with over 30,000 games.</a:t>
            </a:r>
          </a:p>
          <a:p>
            <a:pPr marL="628650" marR="80" lvl="1" indent="-171450">
              <a:buClr>
                <a:schemeClr val="bg1"/>
              </a:buClr>
              <a:buSzPts val="1000"/>
              <a:buFont typeface="Wingdings" panose="05000000000000000000" pitchFamily="2" charset="2"/>
              <a:buChar char="§"/>
            </a:pPr>
            <a:r>
              <a:rPr lang="en-US" sz="1400" b="0" i="0" u="none" strike="noStrike" baseline="0" dirty="0">
                <a:solidFill>
                  <a:schemeClr val="bg1"/>
                </a:solidFill>
              </a:rPr>
              <a:t>Resigned games follow, with approximately 10,000-12,000 games.</a:t>
            </a:r>
          </a:p>
          <a:p>
            <a:pPr marL="628650" marR="80" lvl="1" indent="-171450">
              <a:buClr>
                <a:schemeClr val="bg1"/>
              </a:buClr>
              <a:buSzPts val="1000"/>
              <a:buFont typeface="Wingdings" panose="05000000000000000000" pitchFamily="2" charset="2"/>
              <a:buChar char="§"/>
            </a:pPr>
            <a:r>
              <a:rPr lang="en-US" sz="1400" b="0" i="0" u="none" strike="noStrike" baseline="0" dirty="0">
                <a:solidFill>
                  <a:schemeClr val="bg1"/>
                </a:solidFill>
              </a:rPr>
              <a:t>Timeout and checkmated outcomes each have around 8,000-10,000 games.</a:t>
            </a:r>
          </a:p>
          <a:p>
            <a:pPr marL="628650" marR="80" lvl="1" indent="-171450">
              <a:buClr>
                <a:schemeClr val="bg1"/>
              </a:buClr>
              <a:buSzPts val="1000"/>
              <a:buFont typeface="Wingdings" panose="05000000000000000000" pitchFamily="2" charset="2"/>
              <a:buChar char="§"/>
            </a:pPr>
            <a:r>
              <a:rPr lang="en-US" sz="1400" b="0" i="0" u="none" strike="noStrike" baseline="0" dirty="0">
                <a:solidFill>
                  <a:schemeClr val="bg1"/>
                </a:solidFill>
              </a:rPr>
              <a:t>Abandoned, repetition, insufficient material, stalemate, insufficient moves, agreed, </a:t>
            </a:r>
            <a:r>
              <a:rPr lang="en-US" sz="1400" b="0" i="0" u="none" strike="noStrike" baseline="0" dirty="0" err="1">
                <a:solidFill>
                  <a:schemeClr val="bg1"/>
                </a:solidFill>
              </a:rPr>
              <a:t>threecheck</a:t>
            </a:r>
            <a:r>
              <a:rPr lang="en-US" sz="1400" b="0" i="0" u="none" strike="noStrike" baseline="0" dirty="0">
                <a:solidFill>
                  <a:schemeClr val="bg1"/>
                </a:solidFill>
              </a:rPr>
              <a:t>, </a:t>
            </a:r>
            <a:r>
              <a:rPr lang="en-US" sz="1400" b="0" i="0" u="none" strike="noStrike" baseline="0" dirty="0" err="1">
                <a:solidFill>
                  <a:schemeClr val="bg1"/>
                </a:solidFill>
              </a:rPr>
              <a:t>kingofthehill</a:t>
            </a:r>
            <a:r>
              <a:rPr lang="en-US" sz="1400" b="0" i="0" u="none" strike="noStrike" baseline="0" dirty="0">
                <a:solidFill>
                  <a:schemeClr val="bg1"/>
                </a:solidFill>
              </a:rPr>
              <a:t>, and 50move rule outcomes are significantly less frequent, each below 5,000 games.</a:t>
            </a:r>
          </a:p>
          <a:p>
            <a:pPr marL="171450" marR="80" indent="-171450" rtl="0">
              <a:buClr>
                <a:schemeClr val="bg1"/>
              </a:buClr>
              <a:buSzPts val="1000"/>
              <a:buFont typeface="Wingdings" panose="05000000000000000000" pitchFamily="2" charset="2"/>
              <a:buChar char="q"/>
            </a:pPr>
            <a:r>
              <a:rPr lang="en-US" sz="1400" b="1" i="0" u="sng" strike="noStrike" baseline="0" dirty="0">
                <a:solidFill>
                  <a:schemeClr val="bg1"/>
                </a:solidFill>
              </a:rPr>
              <a:t>Insight:</a:t>
            </a:r>
            <a:r>
              <a:rPr lang="en-US" sz="1400" b="0" i="0" u="none" strike="noStrike" baseline="0" dirty="0">
                <a:solidFill>
                  <a:schemeClr val="bg1"/>
                </a:solidFill>
              </a:rPr>
              <a:t> The data indicates that wins dominate, with resignations and timeouts also being notable outcomes.</a:t>
            </a:r>
          </a:p>
          <a:p>
            <a:pPr marR="80" rtl="0">
              <a:buSzPts val="1000"/>
            </a:pPr>
            <a:endParaRPr lang="en-US" sz="1400" b="0" i="0" u="none" strike="noStrike" baseline="0" dirty="0">
              <a:solidFill>
                <a:schemeClr val="bg1"/>
              </a:solidFill>
            </a:endParaRPr>
          </a:p>
        </p:txBody>
      </p:sp>
      <p:sp>
        <p:nvSpPr>
          <p:cNvPr id="9" name="TextBox 8">
            <a:extLst>
              <a:ext uri="{FF2B5EF4-FFF2-40B4-BE49-F238E27FC236}">
                <a16:creationId xmlns:a16="http://schemas.microsoft.com/office/drawing/2014/main" id="{EC921ECE-1453-D18E-1DC1-B4DCD84EECE8}"/>
              </a:ext>
            </a:extLst>
          </p:cNvPr>
          <p:cNvSpPr txBox="1"/>
          <p:nvPr/>
        </p:nvSpPr>
        <p:spPr>
          <a:xfrm>
            <a:off x="6240568" y="6255830"/>
            <a:ext cx="3612938" cy="369332"/>
          </a:xfrm>
          <a:prstGeom prst="rect">
            <a:avLst/>
          </a:prstGeom>
          <a:noFill/>
          <a:ln>
            <a:solidFill>
              <a:schemeClr val="tx1"/>
            </a:solidFill>
          </a:ln>
        </p:spPr>
        <p:txBody>
          <a:bodyPr wrap="square" rtlCol="0">
            <a:spAutoFit/>
          </a:bodyPr>
          <a:lstStyle/>
          <a:p>
            <a:r>
              <a:rPr lang="en-US" spc="-95" dirty="0">
                <a:solidFill>
                  <a:srgbClr val="22373A"/>
                </a:solidFill>
                <a:latin typeface="Arial Black"/>
                <a:cs typeface="Arial Black"/>
              </a:rPr>
              <a:t>Figure</a:t>
            </a:r>
            <a:r>
              <a:rPr lang="en-US" spc="20" dirty="0">
                <a:solidFill>
                  <a:srgbClr val="22373A"/>
                </a:solidFill>
                <a:latin typeface="Arial Black"/>
                <a:cs typeface="Arial Black"/>
              </a:rPr>
              <a:t> </a:t>
            </a:r>
            <a:r>
              <a:rPr lang="en-US" dirty="0">
                <a:solidFill>
                  <a:srgbClr val="22373A"/>
                </a:solidFill>
                <a:latin typeface="Arial Black"/>
                <a:cs typeface="Arial Black"/>
              </a:rPr>
              <a:t>1:</a:t>
            </a:r>
            <a:r>
              <a:rPr lang="en-US" spc="-20" dirty="0">
                <a:solidFill>
                  <a:srgbClr val="22373A"/>
                </a:solidFill>
                <a:latin typeface="Arial Black"/>
                <a:cs typeface="Arial Black"/>
              </a:rPr>
              <a:t> </a:t>
            </a:r>
            <a:r>
              <a:rPr lang="en-US" spc="-10" dirty="0">
                <a:solidFill>
                  <a:srgbClr val="22373A"/>
                </a:solidFill>
                <a:latin typeface="Tahoma"/>
                <a:cs typeface="Tahoma"/>
              </a:rPr>
              <a:t>White Game Outcomes</a:t>
            </a:r>
            <a:endParaRPr lang="en-US" dirty="0">
              <a:latin typeface="Tahoma"/>
              <a:cs typeface="Tahoma"/>
            </a:endParaRPr>
          </a:p>
        </p:txBody>
      </p:sp>
      <p:sp>
        <p:nvSpPr>
          <p:cNvPr id="3" name="Slide Number Placeholder 2">
            <a:extLst>
              <a:ext uri="{FF2B5EF4-FFF2-40B4-BE49-F238E27FC236}">
                <a16:creationId xmlns:a16="http://schemas.microsoft.com/office/drawing/2014/main" id="{6523ED19-4FBF-96BD-D117-42E300F67400}"/>
              </a:ext>
            </a:extLst>
          </p:cNvPr>
          <p:cNvSpPr>
            <a:spLocks noGrp="1"/>
          </p:cNvSpPr>
          <p:nvPr>
            <p:ph type="sldNum" sz="quarter" idx="12"/>
          </p:nvPr>
        </p:nvSpPr>
        <p:spPr/>
        <p:txBody>
          <a:bodyPr/>
          <a:lstStyle/>
          <a:p>
            <a:fld id="{855B4E08-551D-432F-8C56-42A30CDA521B}" type="slidenum">
              <a:rPr lang="en-IN" smtClean="0"/>
              <a:t>7</a:t>
            </a:fld>
            <a:endParaRPr lang="en-IN"/>
          </a:p>
        </p:txBody>
      </p:sp>
    </p:spTree>
    <p:extLst>
      <p:ext uri="{BB962C8B-B14F-4D97-AF65-F5344CB8AC3E}">
        <p14:creationId xmlns:p14="http://schemas.microsoft.com/office/powerpoint/2010/main" val="3995658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B6818-B291-3DAC-CA9D-362BEAEE850B}"/>
              </a:ext>
            </a:extLst>
          </p:cNvPr>
          <p:cNvSpPr>
            <a:spLocks noGrp="1"/>
          </p:cNvSpPr>
          <p:nvPr>
            <p:ph type="title"/>
          </p:nvPr>
        </p:nvSpPr>
        <p:spPr>
          <a:xfrm>
            <a:off x="4800598" y="242266"/>
            <a:ext cx="6492874" cy="1275450"/>
          </a:xfrm>
          <a:ln>
            <a:solidFill>
              <a:schemeClr val="tx1"/>
            </a:solidFill>
          </a:ln>
        </p:spPr>
        <p:txBody>
          <a:bodyPr anchor="ctr"/>
          <a:lstStyle/>
          <a:p>
            <a:pPr algn="ctr"/>
            <a:r>
              <a:rPr lang="en-US" dirty="0">
                <a:solidFill>
                  <a:schemeClr val="tx1"/>
                </a:solidFill>
                <a:latin typeface="Arial Black" panose="020B0A04020102020204" pitchFamily="34" charset="0"/>
              </a:rPr>
              <a:t>Analysis 2: </a:t>
            </a:r>
            <a:br>
              <a:rPr lang="en-US" dirty="0">
                <a:solidFill>
                  <a:schemeClr val="tx1"/>
                </a:solidFill>
                <a:latin typeface="Arial Black" panose="020B0A04020102020204" pitchFamily="34" charset="0"/>
              </a:rPr>
            </a:br>
            <a:r>
              <a:rPr lang="en-US" sz="2800" dirty="0">
                <a:solidFill>
                  <a:schemeClr val="tx1"/>
                </a:solidFill>
                <a:latin typeface="Arial Black" panose="020B0A04020102020204" pitchFamily="34" charset="0"/>
              </a:rPr>
              <a:t>Rating Distribution </a:t>
            </a:r>
            <a:endParaRPr lang="en-IN" sz="2800" dirty="0">
              <a:solidFill>
                <a:schemeClr val="tx1"/>
              </a:solidFill>
              <a:latin typeface="Arial Black" panose="020B0A04020102020204" pitchFamily="34" charset="0"/>
            </a:endParaRPr>
          </a:p>
        </p:txBody>
      </p:sp>
      <p:pic>
        <p:nvPicPr>
          <p:cNvPr id="6" name="Content Placeholder 5">
            <a:extLst>
              <a:ext uri="{FF2B5EF4-FFF2-40B4-BE49-F238E27FC236}">
                <a16:creationId xmlns:a16="http://schemas.microsoft.com/office/drawing/2014/main" id="{60CA93AB-5ABF-55C5-F4E8-DCA4C9547C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0598" y="1934197"/>
            <a:ext cx="6492875" cy="3895725"/>
          </a:xfrm>
          <a:ln w="12700">
            <a:solidFill>
              <a:schemeClr val="tx1"/>
            </a:solidFill>
          </a:ln>
        </p:spPr>
      </p:pic>
      <p:sp>
        <p:nvSpPr>
          <p:cNvPr id="4" name="Text Placeholder 3">
            <a:extLst>
              <a:ext uri="{FF2B5EF4-FFF2-40B4-BE49-F238E27FC236}">
                <a16:creationId xmlns:a16="http://schemas.microsoft.com/office/drawing/2014/main" id="{6AFA885E-04D7-FC27-C940-9EBFFBBD4AFF}"/>
              </a:ext>
            </a:extLst>
          </p:cNvPr>
          <p:cNvSpPr>
            <a:spLocks noGrp="1"/>
          </p:cNvSpPr>
          <p:nvPr>
            <p:ph type="body" sz="half" idx="2"/>
          </p:nvPr>
        </p:nvSpPr>
        <p:spPr>
          <a:xfrm>
            <a:off x="457200" y="242266"/>
            <a:ext cx="3200400" cy="6373469"/>
          </a:xfrm>
          <a:ln>
            <a:solidFill>
              <a:schemeClr val="bg1"/>
            </a:solidFill>
          </a:ln>
        </p:spPr>
        <p:txBody>
          <a:bodyPr>
            <a:normAutofit/>
          </a:bodyPr>
          <a:lstStyle/>
          <a:p>
            <a:pPr marL="171450" marR="80" indent="-171450">
              <a:buClr>
                <a:schemeClr val="bg1"/>
              </a:buClr>
              <a:buSzPts val="1000"/>
              <a:buFont typeface="Wingdings" panose="05000000000000000000" pitchFamily="2" charset="2"/>
              <a:buChar char="q"/>
            </a:pPr>
            <a:r>
              <a:rPr lang="en-US" sz="1600" b="1" dirty="0">
                <a:solidFill>
                  <a:schemeClr val="bg1"/>
                </a:solidFill>
              </a:rPr>
              <a:t>Analyzed Rating distribution for Black &amp; White Players.</a:t>
            </a:r>
          </a:p>
          <a:p>
            <a:pPr marL="171450" marR="80" indent="-171450">
              <a:buClr>
                <a:schemeClr val="bg1"/>
              </a:buClr>
              <a:buSzPts val="1000"/>
              <a:buFont typeface="Wingdings" panose="05000000000000000000" pitchFamily="2" charset="2"/>
              <a:buChar char="q"/>
            </a:pPr>
            <a:r>
              <a:rPr lang="en-US" sz="1600" b="1" u="sng" dirty="0">
                <a:solidFill>
                  <a:schemeClr val="bg1"/>
                </a:solidFill>
              </a:rPr>
              <a:t>Key Findings:</a:t>
            </a:r>
          </a:p>
          <a:p>
            <a:pPr marL="628650" marR="80" lvl="1" indent="-171450">
              <a:buClr>
                <a:schemeClr val="bg1"/>
              </a:buClr>
              <a:buSzPts val="1000"/>
              <a:buFont typeface="Wingdings" panose="05000000000000000000" pitchFamily="2" charset="2"/>
              <a:buChar char="§"/>
            </a:pPr>
            <a:r>
              <a:rPr lang="en-US" sz="1600" dirty="0">
                <a:solidFill>
                  <a:schemeClr val="bg1"/>
                </a:solidFill>
              </a:rPr>
              <a:t>The majority of players have ratings clustered around 1000-1500, with a peak count exceeding 6000-7000.</a:t>
            </a:r>
          </a:p>
          <a:p>
            <a:pPr marL="628650" marR="80" lvl="1" indent="-171450">
              <a:buClr>
                <a:schemeClr val="bg1"/>
              </a:buClr>
              <a:buSzPts val="1000"/>
              <a:buFont typeface="Wingdings" panose="05000000000000000000" pitchFamily="2" charset="2"/>
              <a:buChar char="§"/>
            </a:pPr>
            <a:r>
              <a:rPr lang="en-US" sz="1600" dirty="0">
                <a:solidFill>
                  <a:schemeClr val="bg1"/>
                </a:solidFill>
              </a:rPr>
              <a:t>Both White and Black rating distributions are similar, forming a bell-shaped curve centered around this range.</a:t>
            </a:r>
          </a:p>
          <a:p>
            <a:pPr marL="628650" marR="80" lvl="1" indent="-171450">
              <a:buClr>
                <a:schemeClr val="bg1"/>
              </a:buClr>
              <a:buSzPts val="1000"/>
              <a:buFont typeface="Wingdings" panose="05000000000000000000" pitchFamily="2" charset="2"/>
              <a:buChar char="§"/>
            </a:pPr>
            <a:r>
              <a:rPr lang="en-US" sz="1600" dirty="0">
                <a:solidFill>
                  <a:schemeClr val="bg1"/>
                </a:solidFill>
              </a:rPr>
              <a:t>White ratings (blue) and Black ratings (red) show slight variations, with White having a marginally higher peak around 1000-1500.</a:t>
            </a:r>
          </a:p>
          <a:p>
            <a:pPr marL="628650" marR="80" lvl="1" indent="-171450">
              <a:buClr>
                <a:schemeClr val="bg1"/>
              </a:buClr>
              <a:buSzPts val="1000"/>
              <a:buFont typeface="Wingdings" panose="05000000000000000000" pitchFamily="2" charset="2"/>
              <a:buChar char="§"/>
            </a:pPr>
            <a:r>
              <a:rPr lang="en-US" sz="1600" dirty="0">
                <a:solidFill>
                  <a:schemeClr val="bg1"/>
                </a:solidFill>
              </a:rPr>
              <a:t>The number of players drops significantly beyond 2000, with very few players rated above 2500.</a:t>
            </a:r>
          </a:p>
          <a:p>
            <a:pPr marL="171450" marR="80" indent="-171450">
              <a:buClr>
                <a:schemeClr val="bg1"/>
              </a:buClr>
              <a:buSzPts val="1000"/>
              <a:buFont typeface="Wingdings" panose="05000000000000000000" pitchFamily="2" charset="2"/>
              <a:buChar char="q"/>
            </a:pPr>
            <a:r>
              <a:rPr lang="en-US" sz="1600" b="1" u="sng" dirty="0">
                <a:solidFill>
                  <a:schemeClr val="bg1"/>
                </a:solidFill>
              </a:rPr>
              <a:t>Insight:</a:t>
            </a:r>
            <a:r>
              <a:rPr lang="en-US" sz="1600" dirty="0">
                <a:solidFill>
                  <a:schemeClr val="bg1"/>
                </a:solidFill>
              </a:rPr>
              <a:t> The data suggests a balanced distribution with most players falling into the intermediate rating range.</a:t>
            </a:r>
          </a:p>
          <a:p>
            <a:endParaRPr lang="en-IN" sz="1800" dirty="0"/>
          </a:p>
        </p:txBody>
      </p:sp>
      <p:sp>
        <p:nvSpPr>
          <p:cNvPr id="7" name="TextBox 6">
            <a:extLst>
              <a:ext uri="{FF2B5EF4-FFF2-40B4-BE49-F238E27FC236}">
                <a16:creationId xmlns:a16="http://schemas.microsoft.com/office/drawing/2014/main" id="{5287CBCF-A864-7951-A068-7DF3CA9298A5}"/>
              </a:ext>
            </a:extLst>
          </p:cNvPr>
          <p:cNvSpPr txBox="1"/>
          <p:nvPr/>
        </p:nvSpPr>
        <p:spPr>
          <a:xfrm>
            <a:off x="6446836" y="6246403"/>
            <a:ext cx="3200401" cy="369332"/>
          </a:xfrm>
          <a:prstGeom prst="rect">
            <a:avLst/>
          </a:prstGeom>
          <a:noFill/>
          <a:ln>
            <a:solidFill>
              <a:schemeClr val="tx1"/>
            </a:solidFill>
          </a:ln>
        </p:spPr>
        <p:txBody>
          <a:bodyPr wrap="square" rtlCol="0">
            <a:spAutoFit/>
          </a:bodyPr>
          <a:lstStyle/>
          <a:p>
            <a:r>
              <a:rPr lang="en-US" spc="-95" dirty="0">
                <a:solidFill>
                  <a:srgbClr val="22373A"/>
                </a:solidFill>
                <a:latin typeface="Arial Black"/>
                <a:cs typeface="Arial Black"/>
              </a:rPr>
              <a:t>Figure</a:t>
            </a:r>
            <a:r>
              <a:rPr lang="en-US" spc="20" dirty="0">
                <a:solidFill>
                  <a:srgbClr val="22373A"/>
                </a:solidFill>
                <a:latin typeface="Arial Black"/>
                <a:cs typeface="Arial Black"/>
              </a:rPr>
              <a:t> 2</a:t>
            </a:r>
            <a:r>
              <a:rPr lang="en-US" dirty="0">
                <a:solidFill>
                  <a:srgbClr val="22373A"/>
                </a:solidFill>
                <a:latin typeface="Arial Black"/>
                <a:cs typeface="Arial Black"/>
              </a:rPr>
              <a:t>:</a:t>
            </a:r>
            <a:r>
              <a:rPr lang="en-US" spc="-20" dirty="0">
                <a:solidFill>
                  <a:srgbClr val="22373A"/>
                </a:solidFill>
                <a:latin typeface="Arial Black"/>
                <a:cs typeface="Arial Black"/>
              </a:rPr>
              <a:t> </a:t>
            </a:r>
            <a:r>
              <a:rPr lang="en-US" spc="-10" dirty="0">
                <a:solidFill>
                  <a:srgbClr val="22373A"/>
                </a:solidFill>
                <a:latin typeface="Tahoma"/>
                <a:cs typeface="Tahoma"/>
              </a:rPr>
              <a:t>Rating Distribution</a:t>
            </a:r>
            <a:endParaRPr lang="en-US" dirty="0">
              <a:latin typeface="Tahoma"/>
              <a:cs typeface="Tahoma"/>
            </a:endParaRPr>
          </a:p>
        </p:txBody>
      </p:sp>
      <p:sp>
        <p:nvSpPr>
          <p:cNvPr id="3" name="Slide Number Placeholder 2">
            <a:extLst>
              <a:ext uri="{FF2B5EF4-FFF2-40B4-BE49-F238E27FC236}">
                <a16:creationId xmlns:a16="http://schemas.microsoft.com/office/drawing/2014/main" id="{D017A589-AC3B-72AD-EA96-A66203E8C905}"/>
              </a:ext>
            </a:extLst>
          </p:cNvPr>
          <p:cNvSpPr>
            <a:spLocks noGrp="1"/>
          </p:cNvSpPr>
          <p:nvPr>
            <p:ph type="sldNum" sz="quarter" idx="12"/>
          </p:nvPr>
        </p:nvSpPr>
        <p:spPr/>
        <p:txBody>
          <a:bodyPr/>
          <a:lstStyle/>
          <a:p>
            <a:fld id="{855B4E08-551D-432F-8C56-42A30CDA521B}" type="slidenum">
              <a:rPr lang="en-IN" smtClean="0"/>
              <a:t>8</a:t>
            </a:fld>
            <a:endParaRPr lang="en-IN"/>
          </a:p>
        </p:txBody>
      </p:sp>
    </p:spTree>
    <p:extLst>
      <p:ext uri="{BB962C8B-B14F-4D97-AF65-F5344CB8AC3E}">
        <p14:creationId xmlns:p14="http://schemas.microsoft.com/office/powerpoint/2010/main" val="2721594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E5DBC-D6DF-BDCB-C69A-EEF9B3CEFE9C}"/>
              </a:ext>
            </a:extLst>
          </p:cNvPr>
          <p:cNvSpPr>
            <a:spLocks noGrp="1"/>
          </p:cNvSpPr>
          <p:nvPr>
            <p:ph type="title"/>
          </p:nvPr>
        </p:nvSpPr>
        <p:spPr>
          <a:xfrm>
            <a:off x="4800600" y="232838"/>
            <a:ext cx="6492874" cy="1218890"/>
          </a:xfrm>
          <a:ln>
            <a:solidFill>
              <a:schemeClr val="tx1"/>
            </a:solidFill>
          </a:ln>
        </p:spPr>
        <p:txBody>
          <a:bodyPr anchor="ctr">
            <a:normAutofit/>
          </a:bodyPr>
          <a:lstStyle/>
          <a:p>
            <a:pPr algn="ctr"/>
            <a:r>
              <a:rPr lang="en-US" sz="3600" b="0" i="0" u="none" strike="noStrike" baseline="0" dirty="0">
                <a:solidFill>
                  <a:schemeClr val="tx1"/>
                </a:solidFill>
                <a:latin typeface="Arial Black" panose="020B0A04020102020204" pitchFamily="34" charset="0"/>
              </a:rPr>
              <a:t>Analysis 3: </a:t>
            </a:r>
            <a:br>
              <a:rPr lang="en-US" sz="3600" b="0" i="0" u="none" strike="noStrike" baseline="0" dirty="0">
                <a:solidFill>
                  <a:schemeClr val="tx1"/>
                </a:solidFill>
                <a:latin typeface="Arial Black" panose="020B0A04020102020204" pitchFamily="34" charset="0"/>
              </a:rPr>
            </a:br>
            <a:r>
              <a:rPr lang="en-US" sz="2400" b="0" i="0" u="none" strike="noStrike" baseline="0" dirty="0">
                <a:solidFill>
                  <a:schemeClr val="tx1"/>
                </a:solidFill>
                <a:latin typeface="Arial Black" panose="020B0A04020102020204" pitchFamily="34" charset="0"/>
              </a:rPr>
              <a:t>Win Rate by Rating Difference</a:t>
            </a:r>
            <a:endParaRPr lang="en-IN" sz="2400" dirty="0">
              <a:solidFill>
                <a:schemeClr val="tx1"/>
              </a:solidFill>
            </a:endParaRPr>
          </a:p>
        </p:txBody>
      </p:sp>
      <p:pic>
        <p:nvPicPr>
          <p:cNvPr id="6" name="Content Placeholder 5">
            <a:extLst>
              <a:ext uri="{FF2B5EF4-FFF2-40B4-BE49-F238E27FC236}">
                <a16:creationId xmlns:a16="http://schemas.microsoft.com/office/drawing/2014/main" id="{559E971A-154C-25C1-3CF8-9CF7B06669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0600" y="1905916"/>
            <a:ext cx="6492875" cy="3895725"/>
          </a:xfrm>
          <a:ln w="12700">
            <a:solidFill>
              <a:schemeClr val="tx1"/>
            </a:solidFill>
          </a:ln>
        </p:spPr>
      </p:pic>
      <p:sp>
        <p:nvSpPr>
          <p:cNvPr id="4" name="Text Placeholder 3">
            <a:extLst>
              <a:ext uri="{FF2B5EF4-FFF2-40B4-BE49-F238E27FC236}">
                <a16:creationId xmlns:a16="http://schemas.microsoft.com/office/drawing/2014/main" id="{A8669946-2AF9-9C88-A661-D726C0C6C818}"/>
              </a:ext>
            </a:extLst>
          </p:cNvPr>
          <p:cNvSpPr>
            <a:spLocks noGrp="1"/>
          </p:cNvSpPr>
          <p:nvPr>
            <p:ph type="body" sz="half" idx="2"/>
          </p:nvPr>
        </p:nvSpPr>
        <p:spPr>
          <a:xfrm>
            <a:off x="457200" y="232838"/>
            <a:ext cx="3200400" cy="6022992"/>
          </a:xfrm>
          <a:ln>
            <a:solidFill>
              <a:schemeClr val="bg1"/>
            </a:solidFill>
          </a:ln>
        </p:spPr>
        <p:txBody>
          <a:bodyPr>
            <a:normAutofit fontScale="92500" lnSpcReduction="20000"/>
          </a:bodyPr>
          <a:lstStyle/>
          <a:p>
            <a:pPr marL="285750" indent="-285750" rtl="0">
              <a:buClr>
                <a:schemeClr val="bg1"/>
              </a:buClr>
              <a:buSzPts val="1000"/>
              <a:buFont typeface="Wingdings" panose="05000000000000000000" pitchFamily="2" charset="2"/>
              <a:buChar char="q"/>
            </a:pPr>
            <a:r>
              <a:rPr lang="en-US" sz="1400" b="1" i="0" u="none" strike="noStrike" baseline="0" dirty="0">
                <a:solidFill>
                  <a:schemeClr val="bg1"/>
                </a:solidFill>
              </a:rPr>
              <a:t>Explored </a:t>
            </a:r>
            <a:r>
              <a:rPr lang="en-US" sz="1400" b="1" i="0" u="none" strike="noStrike" baseline="0" dirty="0" err="1">
                <a:solidFill>
                  <a:schemeClr val="bg1"/>
                </a:solidFill>
              </a:rPr>
              <a:t>white_result</a:t>
            </a:r>
            <a:r>
              <a:rPr lang="en-US" sz="1400" b="1" i="0" u="none" strike="noStrike" baseline="0" dirty="0">
                <a:solidFill>
                  <a:schemeClr val="bg1"/>
                </a:solidFill>
              </a:rPr>
              <a:t> across </a:t>
            </a:r>
            <a:r>
              <a:rPr lang="en-US" sz="1400" b="1" i="0" u="none" strike="noStrike" baseline="0" dirty="0" err="1">
                <a:solidFill>
                  <a:schemeClr val="bg1"/>
                </a:solidFill>
              </a:rPr>
              <a:t>rating_diff_bin</a:t>
            </a:r>
            <a:r>
              <a:rPr lang="en-US" sz="1400" b="1" i="0" u="none" strike="noStrike" baseline="0" dirty="0">
                <a:solidFill>
                  <a:schemeClr val="bg1"/>
                </a:solidFill>
              </a:rPr>
              <a:t>.</a:t>
            </a:r>
          </a:p>
          <a:p>
            <a:pPr marL="285750" indent="-285750" rtl="0">
              <a:buClr>
                <a:schemeClr val="bg1"/>
              </a:buClr>
              <a:buSzPts val="1000"/>
              <a:buFont typeface="Wingdings" panose="05000000000000000000" pitchFamily="2" charset="2"/>
              <a:buChar char="q"/>
            </a:pPr>
            <a:r>
              <a:rPr lang="en-US" sz="1400" b="1" i="0" u="sng" strike="noStrike" baseline="0" dirty="0">
                <a:solidFill>
                  <a:schemeClr val="bg1"/>
                </a:solidFill>
              </a:rPr>
              <a:t>Key Findings:</a:t>
            </a:r>
          </a:p>
          <a:p>
            <a:pPr marL="742950" lvl="1" indent="-285750">
              <a:buClr>
                <a:schemeClr val="bg1"/>
              </a:buClr>
              <a:buSzPts val="1000"/>
              <a:buFont typeface="Wingdings" panose="05000000000000000000" pitchFamily="2" charset="2"/>
              <a:buChar char="§"/>
            </a:pPr>
            <a:r>
              <a:rPr lang="en-US" sz="1400" b="0" i="0" u="none" strike="noStrike" baseline="0" dirty="0">
                <a:solidFill>
                  <a:schemeClr val="bg1"/>
                </a:solidFill>
              </a:rPr>
              <a:t>When White's rating is much higher (&gt;&gt; White), the win rate is the highest, dominated by "win" (over 0.8 proportion), with minimal other outcomes.</a:t>
            </a:r>
          </a:p>
          <a:p>
            <a:pPr marL="742950" lvl="1" indent="-285750">
              <a:buClr>
                <a:schemeClr val="bg1"/>
              </a:buClr>
              <a:buSzPts val="1000"/>
              <a:buFont typeface="Wingdings" panose="05000000000000000000" pitchFamily="2" charset="2"/>
              <a:buChar char="§"/>
            </a:pPr>
            <a:r>
              <a:rPr lang="en-US" sz="1400" b="0" i="0" u="none" strike="noStrike" baseline="0" dirty="0">
                <a:solidFill>
                  <a:schemeClr val="bg1"/>
                </a:solidFill>
              </a:rPr>
              <a:t>For a moderate White advantage (&gt; White), "resigned" and "win" are significant, each around 0.1-0.7 proportion, with other outcomes like "checkmated" and "agreed" also present.</a:t>
            </a:r>
          </a:p>
          <a:p>
            <a:pPr marL="742950" lvl="1" indent="-285750">
              <a:buClr>
                <a:schemeClr val="bg1"/>
              </a:buClr>
              <a:buSzPts val="1000"/>
              <a:buFont typeface="Wingdings" panose="05000000000000000000" pitchFamily="2" charset="2"/>
              <a:buChar char="§"/>
            </a:pPr>
            <a:r>
              <a:rPr lang="en-US" sz="1400" b="0" i="0" u="none" strike="noStrike" baseline="0" dirty="0">
                <a:solidFill>
                  <a:schemeClr val="bg1"/>
                </a:solidFill>
              </a:rPr>
              <a:t>In equal rating scenarios, win rate is reduced to 0.5 proportion and increasing the chances of checkmate, timeout &amp; resigned.</a:t>
            </a:r>
          </a:p>
          <a:p>
            <a:pPr marL="742950" lvl="1" indent="-285750">
              <a:buClr>
                <a:schemeClr val="bg1"/>
              </a:buClr>
              <a:buSzPts val="1000"/>
              <a:buFont typeface="Wingdings" panose="05000000000000000000" pitchFamily="2" charset="2"/>
              <a:buChar char="§"/>
            </a:pPr>
            <a:r>
              <a:rPr lang="en-US" sz="1400" b="0" i="0" u="none" strike="noStrike" baseline="0" dirty="0">
                <a:solidFill>
                  <a:schemeClr val="bg1"/>
                </a:solidFill>
              </a:rPr>
              <a:t>When Black's rating is higher (&gt; Black), "win" for White drops significantly (Near to 0.2), with "resigned" and "checkmated" increasing, reflecting Black's advantage.</a:t>
            </a:r>
          </a:p>
          <a:p>
            <a:pPr marL="742950" lvl="1" indent="-285750">
              <a:buClr>
                <a:schemeClr val="bg1"/>
              </a:buClr>
              <a:buSzPts val="1000"/>
              <a:buFont typeface="Wingdings" panose="05000000000000000000" pitchFamily="2" charset="2"/>
              <a:buChar char="§"/>
            </a:pPr>
            <a:r>
              <a:rPr lang="en-US" sz="1400" b="0" i="0" u="none" strike="noStrike" baseline="0" dirty="0">
                <a:solidFill>
                  <a:schemeClr val="bg1"/>
                </a:solidFill>
              </a:rPr>
              <a:t>For a much higher Black rating (&gt;&gt; Black), "win" for White is minimal, with "resigned" and "checkmated" dominating, alongside some "timeout" and "insufficient" outcomes.</a:t>
            </a:r>
          </a:p>
          <a:p>
            <a:pPr marL="285750" indent="-285750" rtl="0">
              <a:buClr>
                <a:schemeClr val="bg1"/>
              </a:buClr>
              <a:buSzPts val="1000"/>
              <a:buFont typeface="Wingdings" panose="05000000000000000000" pitchFamily="2" charset="2"/>
              <a:buChar char="q"/>
            </a:pPr>
            <a:r>
              <a:rPr lang="en-US" sz="1400" b="1" i="0" u="sng" strike="noStrike" baseline="0" dirty="0">
                <a:solidFill>
                  <a:schemeClr val="bg1"/>
                </a:solidFill>
              </a:rPr>
              <a:t>Insight:</a:t>
            </a:r>
            <a:r>
              <a:rPr lang="en-US" sz="1400" b="0" i="0" u="none" strike="noStrike" baseline="0" dirty="0">
                <a:solidFill>
                  <a:schemeClr val="bg1"/>
                </a:solidFill>
              </a:rPr>
              <a:t> The data suggests a strong correlation between rating difference and win rate, with White's success decreasing as Black's rating exceeds White’s.</a:t>
            </a:r>
          </a:p>
        </p:txBody>
      </p:sp>
      <p:sp>
        <p:nvSpPr>
          <p:cNvPr id="7" name="TextBox 6">
            <a:extLst>
              <a:ext uri="{FF2B5EF4-FFF2-40B4-BE49-F238E27FC236}">
                <a16:creationId xmlns:a16="http://schemas.microsoft.com/office/drawing/2014/main" id="{C4EDEBF4-4988-01D4-971C-D52E89AA916B}"/>
              </a:ext>
            </a:extLst>
          </p:cNvPr>
          <p:cNvSpPr txBox="1"/>
          <p:nvPr/>
        </p:nvSpPr>
        <p:spPr>
          <a:xfrm>
            <a:off x="5897668" y="6255830"/>
            <a:ext cx="4298738" cy="369332"/>
          </a:xfrm>
          <a:prstGeom prst="rect">
            <a:avLst/>
          </a:prstGeom>
          <a:noFill/>
          <a:ln>
            <a:solidFill>
              <a:schemeClr val="tx1"/>
            </a:solidFill>
          </a:ln>
        </p:spPr>
        <p:txBody>
          <a:bodyPr wrap="square" rtlCol="0">
            <a:spAutoFit/>
          </a:bodyPr>
          <a:lstStyle/>
          <a:p>
            <a:r>
              <a:rPr lang="en-US" spc="-95" dirty="0">
                <a:solidFill>
                  <a:srgbClr val="22373A"/>
                </a:solidFill>
                <a:latin typeface="Arial Black"/>
                <a:cs typeface="Arial Black"/>
              </a:rPr>
              <a:t>Figure</a:t>
            </a:r>
            <a:r>
              <a:rPr lang="en-US" spc="20" dirty="0">
                <a:solidFill>
                  <a:srgbClr val="22373A"/>
                </a:solidFill>
                <a:latin typeface="Arial Black"/>
                <a:cs typeface="Arial Black"/>
              </a:rPr>
              <a:t> 3</a:t>
            </a:r>
            <a:r>
              <a:rPr lang="en-US" dirty="0">
                <a:solidFill>
                  <a:srgbClr val="22373A"/>
                </a:solidFill>
                <a:latin typeface="Arial Black"/>
                <a:cs typeface="Arial Black"/>
              </a:rPr>
              <a:t>:</a:t>
            </a:r>
            <a:r>
              <a:rPr lang="en-US" spc="-20" dirty="0">
                <a:solidFill>
                  <a:srgbClr val="22373A"/>
                </a:solidFill>
                <a:latin typeface="Arial Black"/>
                <a:cs typeface="Arial Black"/>
              </a:rPr>
              <a:t> </a:t>
            </a:r>
            <a:r>
              <a:rPr lang="en-US" spc="-10" dirty="0">
                <a:solidFill>
                  <a:srgbClr val="22373A"/>
                </a:solidFill>
                <a:latin typeface="Tahoma"/>
                <a:cs typeface="Tahoma"/>
              </a:rPr>
              <a:t>Win Rate by Rating Difference</a:t>
            </a:r>
            <a:endParaRPr lang="en-US" dirty="0">
              <a:latin typeface="Tahoma"/>
              <a:cs typeface="Tahoma"/>
            </a:endParaRPr>
          </a:p>
        </p:txBody>
      </p:sp>
      <p:sp>
        <p:nvSpPr>
          <p:cNvPr id="3" name="Slide Number Placeholder 2">
            <a:extLst>
              <a:ext uri="{FF2B5EF4-FFF2-40B4-BE49-F238E27FC236}">
                <a16:creationId xmlns:a16="http://schemas.microsoft.com/office/drawing/2014/main" id="{8658E67A-45E1-19B6-4D3D-8F76247B8BBE}"/>
              </a:ext>
            </a:extLst>
          </p:cNvPr>
          <p:cNvSpPr>
            <a:spLocks noGrp="1"/>
          </p:cNvSpPr>
          <p:nvPr>
            <p:ph type="sldNum" sz="quarter" idx="12"/>
          </p:nvPr>
        </p:nvSpPr>
        <p:spPr/>
        <p:txBody>
          <a:bodyPr/>
          <a:lstStyle/>
          <a:p>
            <a:fld id="{855B4E08-551D-432F-8C56-42A30CDA521B}" type="slidenum">
              <a:rPr lang="en-IN" smtClean="0"/>
              <a:t>9</a:t>
            </a:fld>
            <a:endParaRPr lang="en-IN"/>
          </a:p>
        </p:txBody>
      </p:sp>
    </p:spTree>
    <p:extLst>
      <p:ext uri="{BB962C8B-B14F-4D97-AF65-F5344CB8AC3E}">
        <p14:creationId xmlns:p14="http://schemas.microsoft.com/office/powerpoint/2010/main" val="1338092385"/>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857</TotalTime>
  <Words>2075</Words>
  <Application>Microsoft Office PowerPoint</Application>
  <PresentationFormat>Widescreen</PresentationFormat>
  <Paragraphs>176</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 Black</vt:lpstr>
      <vt:lpstr>Calibri</vt:lpstr>
      <vt:lpstr>Calibri Light</vt:lpstr>
      <vt:lpstr>Cambria</vt:lpstr>
      <vt:lpstr>Tahoma</vt:lpstr>
      <vt:lpstr>Wingdings</vt:lpstr>
      <vt:lpstr>Retrospect</vt:lpstr>
      <vt:lpstr>Chess.com Game Analysis: Exploratory Data Analysis and Power BI Dashboard  A Data-Driven Exploration of Chess Games</vt:lpstr>
      <vt:lpstr>Project Overview</vt:lpstr>
      <vt:lpstr>Dataset Description</vt:lpstr>
      <vt:lpstr>Methodology</vt:lpstr>
      <vt:lpstr>Imported Libraries &amp; Loaded Dataset</vt:lpstr>
      <vt:lpstr>Data Information</vt:lpstr>
      <vt:lpstr>Analysis 1:  Game Outcomes (White Perspective)</vt:lpstr>
      <vt:lpstr>Analysis 2:  Rating Distribution </vt:lpstr>
      <vt:lpstr>Analysis 3:  Win Rate by Rating Difference</vt:lpstr>
      <vt:lpstr>Analysis 4:  Game Duration by Time Class</vt:lpstr>
      <vt:lpstr>Analysis 5:  Rated vs.  Unrated Game Outcomes</vt:lpstr>
      <vt:lpstr>Analysis 6:  Move Count Distribution</vt:lpstr>
      <vt:lpstr>Analysis 7:  Top 10 Active Players</vt:lpstr>
      <vt:lpstr>Analysis 8:  Top 10 Opening Moves</vt:lpstr>
      <vt:lpstr>Analysis 9:  Piece Count in Final Positions</vt:lpstr>
      <vt:lpstr>Analysis 10:  Outcome Symmetry</vt:lpstr>
      <vt:lpstr>Analysis 11:  Rating Change Impact</vt:lpstr>
      <vt:lpstr>Analysis 12:  Distribution of Different Types of Chess Games</vt:lpstr>
      <vt:lpstr>Power BI Dashboard</vt:lpstr>
      <vt:lpstr>Technical Skills Demonstrated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MICKS FOODS</dc:creator>
  <cp:lastModifiedBy>MICKS FOODS</cp:lastModifiedBy>
  <cp:revision>23</cp:revision>
  <dcterms:created xsi:type="dcterms:W3CDTF">2025-06-22T09:13:52Z</dcterms:created>
  <dcterms:modified xsi:type="dcterms:W3CDTF">2025-06-26T10:55:30Z</dcterms:modified>
</cp:coreProperties>
</file>