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4" r:id="rId6"/>
    <p:sldId id="275" r:id="rId7"/>
    <p:sldId id="261" r:id="rId8"/>
    <p:sldId id="263" r:id="rId9"/>
    <p:sldId id="262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9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906B4-C608-4029-9A71-BD5D9CC75D74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1DAC7-CECF-488A-9993-252AB8FAD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062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E1DAC7-CECF-488A-9993-252AB8FAD48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338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9AB7-95C1-4F90-B884-1D75D99B9CA5}" type="datetime1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4E08-551D-432F-8C56-42A30CDA521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34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8363-AF4F-440E-B643-A8F1A3B0E6CD}" type="datetime1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4E08-551D-432F-8C56-42A30CDA5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78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437B-76C4-4080-8D41-52A5257F487B}" type="datetime1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4E08-551D-432F-8C56-42A30CDA5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251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19DD-B87F-41DF-B2F4-A653C4D4FB4A}" type="datetime1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4E08-551D-432F-8C56-42A30CDA5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94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56FD4-7C94-41DD-B2FC-3EDC3EE353C0}" type="datetime1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4E08-551D-432F-8C56-42A30CDA521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52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D0E3-3F55-4E57-B949-EA25059142A1}" type="datetime1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4E08-551D-432F-8C56-42A30CDA5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68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5DD8-7FFB-4124-9249-872ACEDF94A8}" type="datetime1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4E08-551D-432F-8C56-42A30CDA5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97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1B521-3870-47E7-BABF-ADFCF40A92B5}" type="datetime1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4E08-551D-432F-8C56-42A30CDA5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97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8764-E8EC-46C7-829F-80A58234CDA9}" type="datetime1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4E08-551D-432F-8C56-42A30CDA5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18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D63269-5F92-4F65-A9F7-A2074B1889C3}" type="datetime1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5B4E08-551D-432F-8C56-42A30CDA5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14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91AF-AD27-4BF8-B5EA-1D92B3ACCC53}" type="datetime1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4E08-551D-432F-8C56-42A30CDA5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0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B8239A2-DE08-1227-F6B5-28378BDE1CCA}"/>
              </a:ext>
            </a:extLst>
          </p:cNvPr>
          <p:cNvSpPr txBox="1"/>
          <p:nvPr userDrawn="1"/>
        </p:nvSpPr>
        <p:spPr>
          <a:xfrm rot="-1500000">
            <a:off x="509632" y="2400412"/>
            <a:ext cx="108050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dirty="0">
                <a:solidFill>
                  <a:schemeClr val="bg1">
                    <a:lumMod val="75000"/>
                    <a:alpha val="40000"/>
                  </a:schemeClr>
                </a:solidFill>
              </a:rPr>
              <a:t>SHARDUL KHODE</a:t>
            </a:r>
          </a:p>
        </p:txBody>
      </p:sp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FC2C83-7399-4C96-B22E-F3D3C153C077}" type="datetime1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55B4E08-551D-432F-8C56-42A30CDA521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8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linkedin.com/in/shardul-khode-683678216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D917-93FD-E0C3-D9FD-5484E6F320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1360" y="810708"/>
            <a:ext cx="10728960" cy="2216972"/>
          </a:xfrm>
        </p:spPr>
        <p:txBody>
          <a:bodyPr anchor="ctr">
            <a:normAutofit/>
          </a:bodyPr>
          <a:lstStyle/>
          <a:p>
            <a:r>
              <a:rPr lang="en-US" b="1" dirty="0"/>
              <a:t>Market Basket Analysis (MBA) Project</a:t>
            </a:r>
            <a:br>
              <a:rPr lang="en-US" b="1" dirty="0"/>
            </a:br>
            <a:br>
              <a:rPr lang="en-US" sz="4000" b="1" dirty="0"/>
            </a:br>
            <a:r>
              <a:rPr lang="en-US" sz="2400" b="1" dirty="0"/>
              <a:t>Uncovering Customer Purchase Patterns Using </a:t>
            </a:r>
            <a:r>
              <a:rPr lang="en-US" sz="2400" b="1" dirty="0" err="1"/>
              <a:t>Apriori</a:t>
            </a:r>
            <a:r>
              <a:rPr lang="en-US" sz="2400" b="1" dirty="0"/>
              <a:t> Algorithm</a:t>
            </a:r>
            <a:endParaRPr lang="en-IN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A7429-74FB-2F5E-ED0D-6FE8A83B108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21360" y="3429000"/>
            <a:ext cx="10728960" cy="979486"/>
          </a:xfrm>
        </p:spPr>
        <p:txBody>
          <a:bodyPr>
            <a:normAutofit fontScale="92500" lnSpcReduction="20000"/>
          </a:bodyPr>
          <a:lstStyle/>
          <a:p>
            <a:r>
              <a:rPr lang="en-US" sz="1600" b="1" dirty="0"/>
              <a:t>Name: </a:t>
            </a:r>
            <a:r>
              <a:rPr lang="en-US" sz="1600" dirty="0"/>
              <a:t>Shardul </a:t>
            </a:r>
            <a:r>
              <a:rPr lang="en-US" sz="1600" dirty="0" err="1"/>
              <a:t>Khode</a:t>
            </a:r>
            <a:endParaRPr lang="en-US" sz="1600" dirty="0"/>
          </a:p>
          <a:p>
            <a:r>
              <a:rPr lang="en-US" sz="1600" b="1" dirty="0" err="1"/>
              <a:t>Linkedin</a:t>
            </a:r>
            <a:r>
              <a:rPr lang="en-US" sz="1600" b="1" dirty="0"/>
              <a:t>: </a:t>
            </a:r>
            <a:r>
              <a:rPr lang="en-US" sz="1600" dirty="0">
                <a:hlinkClick r:id="rId2"/>
              </a:rPr>
              <a:t>www.linkedin.com/in/shardul-khode-683678216</a:t>
            </a:r>
            <a:endParaRPr lang="en-US" sz="1600" dirty="0"/>
          </a:p>
          <a:p>
            <a:r>
              <a:rPr lang="en-US" sz="1600" b="1" dirty="0"/>
              <a:t>Email:</a:t>
            </a:r>
            <a:r>
              <a:rPr lang="en-US" sz="1600" dirty="0"/>
              <a:t> shardul.khode.we@gmail.com</a:t>
            </a:r>
          </a:p>
          <a:p>
            <a:endParaRPr lang="en-IN" sz="16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F9E2DB-FBE9-4A28-F700-6B610AD8845B}"/>
              </a:ext>
            </a:extLst>
          </p:cNvPr>
          <p:cNvCxnSpPr>
            <a:cxnSpLocks/>
          </p:cNvCxnSpPr>
          <p:nvPr/>
        </p:nvCxnSpPr>
        <p:spPr>
          <a:xfrm>
            <a:off x="527901" y="3108960"/>
            <a:ext cx="110953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2F3C3-422B-B647-D712-8E2F772C8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4E08-551D-432F-8C56-42A30CDA521B}" type="slidenum">
              <a:rPr lang="en-IN" smtClean="0"/>
              <a:t>1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21A031-0BC9-265A-EE1F-72F4F80F2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873" y="3286177"/>
            <a:ext cx="4672448" cy="292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90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D0E12-1108-D77F-C1EB-18D6B6EC7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599" y="242265"/>
            <a:ext cx="6492875" cy="1341438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3600" b="0" i="0" u="none" strike="noStrike" baseline="0" dirty="0">
                <a:solidFill>
                  <a:schemeClr val="tx1"/>
                </a:solidFill>
                <a:latin typeface="Arial Black" panose="020B0A04020102020204" pitchFamily="34" charset="0"/>
              </a:rPr>
              <a:t>Step 4: </a:t>
            </a:r>
            <a:br>
              <a:rPr lang="en-US" sz="3600" b="0" i="0" u="none" strike="noStrike" baseline="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sz="2800" b="0" i="0" u="none" strike="noStrike" baseline="0" dirty="0">
                <a:solidFill>
                  <a:schemeClr val="tx1"/>
                </a:solidFill>
                <a:latin typeface="Arial Black" panose="020B0A04020102020204" pitchFamily="34" charset="0"/>
              </a:rPr>
              <a:t>Top 10</a:t>
            </a:r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sz="2800" b="0" i="0" u="none" strike="noStrike" baseline="0" dirty="0">
                <a:solidFill>
                  <a:schemeClr val="tx1"/>
                </a:solidFill>
                <a:latin typeface="Arial Black" panose="020B0A04020102020204" pitchFamily="34" charset="0"/>
              </a:rPr>
              <a:t>Items by Sales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FE9A2-E900-1084-6661-7EEAE812B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1212" y="1046367"/>
            <a:ext cx="3200400" cy="4765266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171450" marR="2040" indent="-171450" rtl="0">
              <a:buClr>
                <a:schemeClr val="bg1"/>
              </a:buClr>
              <a:buSzPts val="1000"/>
              <a:buFont typeface="Wingdings" panose="05000000000000000000" pitchFamily="2" charset="2"/>
              <a:buChar char="q"/>
            </a:pPr>
            <a:r>
              <a:rPr lang="en-US" sz="1400" b="1" i="0" u="none" strike="noStrike" baseline="0" dirty="0">
                <a:solidFill>
                  <a:schemeClr val="bg1"/>
                </a:solidFill>
              </a:rPr>
              <a:t>This styled table lists the top 10 items by total sales price, sorted in descending order</a:t>
            </a:r>
          </a:p>
          <a:p>
            <a:pPr marL="171450" marR="2040" indent="-171450" rtl="0">
              <a:buClr>
                <a:schemeClr val="bg1"/>
              </a:buClr>
              <a:buSzPts val="1000"/>
              <a:buFont typeface="Wingdings" panose="05000000000000000000" pitchFamily="2" charset="2"/>
              <a:buChar char="q"/>
            </a:pPr>
            <a:r>
              <a:rPr lang="en-US" sz="1400" b="1" i="0" u="sng" strike="noStrike" baseline="0" dirty="0">
                <a:solidFill>
                  <a:schemeClr val="bg1"/>
                </a:solidFill>
              </a:rPr>
              <a:t>Key Findings:</a:t>
            </a:r>
          </a:p>
          <a:p>
            <a:pPr marL="628650" marR="2040" lvl="1" indent="-171450">
              <a:buClr>
                <a:schemeClr val="bg1"/>
              </a:buClr>
              <a:buSzPts val="1000"/>
              <a:buFont typeface="Wingdings" panose="05000000000000000000" pitchFamily="2" charset="2"/>
              <a:buChar char="§"/>
            </a:pPr>
            <a:r>
              <a:rPr lang="en-US" sz="1400" b="0" i="0" u="none" strike="noStrike" baseline="0" dirty="0">
                <a:solidFill>
                  <a:schemeClr val="bg1"/>
                </a:solidFill>
              </a:rPr>
              <a:t>REGENCY CAKESTAND 3 TIER tops the list with 24653.67, followed by PARTY BUNTING at 9416.13.</a:t>
            </a:r>
          </a:p>
          <a:p>
            <a:pPr marL="628650" marR="2040" lvl="1" indent="-171450">
              <a:buClr>
                <a:schemeClr val="bg1"/>
              </a:buClr>
              <a:buSzPts val="1000"/>
              <a:buFont typeface="Wingdings" panose="05000000000000000000" pitchFamily="2" charset="2"/>
              <a:buChar char="§"/>
            </a:pPr>
            <a:r>
              <a:rPr lang="en-US" sz="1400" b="0" i="0" u="none" strike="noStrike" baseline="0" dirty="0">
                <a:solidFill>
                  <a:schemeClr val="bg1"/>
                </a:solidFill>
              </a:rPr>
              <a:t>SET OF 3 CAKE TINS PANTRY DESIGN and CREAM SWEETHEART MINI CHEST rank third and fourth with 7621.05 and 6836.38, respectively.</a:t>
            </a:r>
          </a:p>
          <a:p>
            <a:pPr marL="628650" marR="2040" lvl="1" indent="-171450">
              <a:buClr>
                <a:schemeClr val="bg1"/>
              </a:buClr>
              <a:buSzPts val="1000"/>
              <a:buFont typeface="Wingdings" panose="05000000000000000000" pitchFamily="2" charset="2"/>
              <a:buChar char="§"/>
            </a:pPr>
            <a:r>
              <a:rPr lang="en-US" sz="1400" b="0" i="0" u="none" strike="noStrike" baseline="0" dirty="0">
                <a:solidFill>
                  <a:schemeClr val="bg1"/>
                </a:solidFill>
              </a:rPr>
              <a:t>Other notable items include SET/4 WHITE RETRO STORAGE CUBES (6714.75) and ENAMEL BREAD BIN CREAM (6585.93).</a:t>
            </a:r>
          </a:p>
          <a:p>
            <a:pPr marL="171450" marR="2040" indent="-171450" rtl="0">
              <a:buClr>
                <a:schemeClr val="bg1"/>
              </a:buClr>
              <a:buSzPts val="1000"/>
              <a:buFont typeface="Wingdings" panose="05000000000000000000" pitchFamily="2" charset="2"/>
              <a:buChar char="q"/>
            </a:pPr>
            <a:r>
              <a:rPr lang="en-US" sz="1400" b="1" i="0" u="sng" strike="noStrike" baseline="0" dirty="0">
                <a:solidFill>
                  <a:schemeClr val="bg1"/>
                </a:solidFill>
              </a:rPr>
              <a:t>Insight:</a:t>
            </a:r>
            <a:r>
              <a:rPr lang="en-US" sz="1400" b="0" i="0" u="none" strike="noStrike" baseline="0" dirty="0">
                <a:solidFill>
                  <a:schemeClr val="bg1"/>
                </a:solidFill>
              </a:rPr>
              <a:t> High-value items like cake stands and storage solutions drive significant revenue, ideal for premium promotions.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A0992-60C2-5432-6F85-2E37297CBDA0}"/>
              </a:ext>
            </a:extLst>
          </p:cNvPr>
          <p:cNvSpPr txBox="1"/>
          <p:nvPr/>
        </p:nvSpPr>
        <p:spPr>
          <a:xfrm>
            <a:off x="6297443" y="6246403"/>
            <a:ext cx="34991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pc="-95" dirty="0">
                <a:solidFill>
                  <a:srgbClr val="22373A"/>
                </a:solidFill>
                <a:latin typeface="Arial Black"/>
                <a:cs typeface="Arial Black"/>
              </a:rPr>
              <a:t>Figure</a:t>
            </a:r>
            <a:r>
              <a:rPr lang="en-US" spc="20" dirty="0">
                <a:solidFill>
                  <a:srgbClr val="22373A"/>
                </a:solidFill>
                <a:latin typeface="Arial Black"/>
                <a:cs typeface="Arial Black"/>
              </a:rPr>
              <a:t> 4</a:t>
            </a:r>
            <a:r>
              <a:rPr lang="en-US" dirty="0">
                <a:solidFill>
                  <a:srgbClr val="22373A"/>
                </a:solidFill>
                <a:latin typeface="Arial Black"/>
                <a:cs typeface="Arial Black"/>
              </a:rPr>
              <a:t>:</a:t>
            </a:r>
            <a:r>
              <a:rPr lang="en-US" spc="-2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lang="en-US" spc="-10" dirty="0">
                <a:solidFill>
                  <a:srgbClr val="22373A"/>
                </a:solidFill>
                <a:latin typeface="Tahoma"/>
                <a:cs typeface="Tahoma"/>
              </a:rPr>
              <a:t>Top 10 Items by Sales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C2DDFA-5971-C473-AF97-7244BB3CF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4E08-551D-432F-8C56-42A30CDA521B}" type="slidenum">
              <a:rPr lang="en-IN" smtClean="0"/>
              <a:t>10</a:t>
            </a:fld>
            <a:endParaRPr lang="en-IN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52EAA19-B7AC-8825-3E1D-C88EC288F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598" y="2131507"/>
            <a:ext cx="6492875" cy="356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24609-AC0A-F26C-08BE-940918E38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598" y="338053"/>
            <a:ext cx="6492875" cy="1272623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3600" b="0" i="0" u="none" strike="noStrike" baseline="0" dirty="0">
                <a:solidFill>
                  <a:schemeClr val="tx1"/>
                </a:solidFill>
                <a:latin typeface="Arial Black" panose="020B0A04020102020204" pitchFamily="34" charset="0"/>
              </a:rPr>
              <a:t>Step 5: </a:t>
            </a:r>
            <a:br>
              <a:rPr lang="en-US" sz="3600" b="0" i="0" u="none" strike="noStrike" baseline="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sz="2800" b="0" i="0" u="none" strike="noStrike" baseline="0" dirty="0">
                <a:solidFill>
                  <a:schemeClr val="tx1"/>
                </a:solidFill>
                <a:latin typeface="Arial Black" panose="020B0A04020102020204" pitchFamily="34" charset="0"/>
              </a:rPr>
              <a:t>Top 10 Most Purchased Items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8AF7-D36D-DED0-511C-26F671692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785" y="1026932"/>
            <a:ext cx="3200400" cy="4804135"/>
          </a:xfrm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pPr marL="285750" indent="-285750" rtl="0">
              <a:buClr>
                <a:schemeClr val="bg1"/>
              </a:buClr>
              <a:buSzPts val="1000"/>
              <a:buFont typeface="Wingdings" panose="05000000000000000000" pitchFamily="2" charset="2"/>
              <a:buChar char="q"/>
            </a:pPr>
            <a:r>
              <a:rPr lang="en-US" sz="1400" b="1" i="0" u="none" strike="noStrike" baseline="0" dirty="0">
                <a:solidFill>
                  <a:schemeClr val="bg1"/>
                </a:solidFill>
              </a:rPr>
              <a:t>This styled table lists the top 10 most purchased items by quantity, sorted in descending order</a:t>
            </a:r>
          </a:p>
          <a:p>
            <a:pPr marL="285750" indent="-285750" rtl="0">
              <a:buClr>
                <a:schemeClr val="bg1"/>
              </a:buClr>
              <a:buSzPts val="1000"/>
              <a:buFont typeface="Wingdings" panose="05000000000000000000" pitchFamily="2" charset="2"/>
              <a:buChar char="q"/>
            </a:pPr>
            <a:r>
              <a:rPr lang="en-US" sz="1400" b="1" i="0" u="sng" strike="noStrike" baseline="0" dirty="0">
                <a:solidFill>
                  <a:schemeClr val="bg1"/>
                </a:solidFill>
              </a:rPr>
              <a:t>Key Findings:</a:t>
            </a:r>
          </a:p>
          <a:p>
            <a:pPr marL="742950" lvl="1" indent="-285750">
              <a:buClr>
                <a:schemeClr val="bg1"/>
              </a:buClr>
              <a:buSzPts val="1000"/>
              <a:buFont typeface="Wingdings" panose="05000000000000000000" pitchFamily="2" charset="2"/>
              <a:buChar char="§"/>
            </a:pPr>
            <a:r>
              <a:rPr lang="en-US" sz="1400" b="0" i="0" u="none" strike="noStrike" baseline="0" dirty="0">
                <a:solidFill>
                  <a:schemeClr val="bg1"/>
                </a:solidFill>
              </a:rPr>
              <a:t>PAPER CRAFT, LITTLE BIRDIE leads with 80995 units, followed by MEDIUM CERAMIC TOP STORAGE JAR at 74215.</a:t>
            </a:r>
          </a:p>
          <a:p>
            <a:pPr marL="742950" lvl="1" indent="-285750">
              <a:buClr>
                <a:schemeClr val="bg1"/>
              </a:buClr>
              <a:buSzPts val="1000"/>
              <a:buFont typeface="Wingdings" panose="05000000000000000000" pitchFamily="2" charset="2"/>
              <a:buChar char="§"/>
            </a:pPr>
            <a:r>
              <a:rPr lang="en-US" sz="1400" b="0" i="0" u="none" strike="noStrike" baseline="0" dirty="0">
                <a:solidFill>
                  <a:schemeClr val="bg1"/>
                </a:solidFill>
              </a:rPr>
              <a:t>WORLD WAR 2 GLIDERS ASSTD DESIGNS and SMALL POPCORN HOLDER rank third and fourth with 4800 and 4300 units, respectively.</a:t>
            </a:r>
          </a:p>
          <a:p>
            <a:pPr marL="742950" lvl="1" indent="-285750">
              <a:buClr>
                <a:schemeClr val="bg1"/>
              </a:buClr>
              <a:buSzPts val="1000"/>
              <a:buFont typeface="Wingdings" panose="05000000000000000000" pitchFamily="2" charset="2"/>
              <a:buChar char="§"/>
            </a:pPr>
            <a:r>
              <a:rPr lang="en-US" sz="1400" b="0" i="0" u="none" strike="noStrike" baseline="0" dirty="0">
                <a:solidFill>
                  <a:schemeClr val="bg1"/>
                </a:solidFill>
              </a:rPr>
              <a:t>Other notable items include EMPIRE DESIGN ROSETTE (3906) and ESSENTIAL BALM 3.5G TIN IN ENVELOPE (3186).</a:t>
            </a:r>
          </a:p>
          <a:p>
            <a:pPr marL="285750" indent="-285750">
              <a:buClr>
                <a:schemeClr val="bg1"/>
              </a:buClr>
              <a:buSzPts val="1000"/>
              <a:buFont typeface="Wingdings" panose="05000000000000000000" pitchFamily="2" charset="2"/>
              <a:buChar char="q"/>
            </a:pPr>
            <a:r>
              <a:rPr lang="en-US" sz="1400" b="1" u="sng" dirty="0">
                <a:solidFill>
                  <a:schemeClr val="bg1"/>
                </a:solidFill>
              </a:rPr>
              <a:t>Insights</a:t>
            </a:r>
            <a:r>
              <a:rPr lang="en-US" sz="1700" b="1" u="sng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High-quantity items like crafts and storage jars indicate strong customer demand, perfect for inventory focus.</a:t>
            </a:r>
            <a:endParaRPr lang="en-US" sz="1700" i="0" strike="noStrike" baseline="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20624-65A5-EF6F-00CC-E9DECBDB17A9}"/>
              </a:ext>
            </a:extLst>
          </p:cNvPr>
          <p:cNvSpPr txBox="1"/>
          <p:nvPr/>
        </p:nvSpPr>
        <p:spPr>
          <a:xfrm>
            <a:off x="6096000" y="6150615"/>
            <a:ext cx="3794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pc="-95" dirty="0">
                <a:solidFill>
                  <a:srgbClr val="22373A"/>
                </a:solidFill>
                <a:latin typeface="Arial Black"/>
                <a:cs typeface="Arial Black"/>
              </a:rPr>
              <a:t>Figure</a:t>
            </a:r>
            <a:r>
              <a:rPr lang="en-US" spc="20" dirty="0">
                <a:solidFill>
                  <a:srgbClr val="22373A"/>
                </a:solidFill>
                <a:latin typeface="Arial Black"/>
                <a:cs typeface="Arial Black"/>
              </a:rPr>
              <a:t> 5</a:t>
            </a:r>
            <a:r>
              <a:rPr lang="en-US" dirty="0">
                <a:solidFill>
                  <a:srgbClr val="22373A"/>
                </a:solidFill>
                <a:latin typeface="Arial Black"/>
                <a:cs typeface="Arial Black"/>
              </a:rPr>
              <a:t>:</a:t>
            </a:r>
            <a:r>
              <a:rPr lang="en-US" spc="-2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lang="en-US" spc="-10" dirty="0">
                <a:solidFill>
                  <a:srgbClr val="22373A"/>
                </a:solidFill>
                <a:latin typeface="Tahoma"/>
                <a:cs typeface="Tahoma"/>
              </a:rPr>
              <a:t>Top 10 Purchased Items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05F54D-60CA-C986-8A72-A408B230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4E08-551D-432F-8C56-42A30CDA521B}" type="slidenum">
              <a:rPr lang="en-IN" smtClean="0"/>
              <a:t>11</a:t>
            </a:fld>
            <a:endParaRPr lang="en-IN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B7C48D5-E09D-5C1B-5C90-0F7307294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598" y="2474734"/>
            <a:ext cx="6492875" cy="312099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174080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D91C1-1C12-71DF-37D2-9798DDAEC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597" y="279972"/>
            <a:ext cx="6492875" cy="1345169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3600" b="0" i="0" u="none" strike="noStrike" baseline="0" dirty="0">
                <a:solidFill>
                  <a:schemeClr val="tx1"/>
                </a:solidFill>
                <a:latin typeface="Arial Black" panose="020B0A04020102020204" pitchFamily="34" charset="0"/>
              </a:rPr>
              <a:t>Step 6: </a:t>
            </a:r>
            <a:br>
              <a:rPr lang="en-US" sz="3600" b="0" i="0" u="none" strike="noStrike" baseline="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sz="2800" b="0" i="0" u="none" strike="noStrike" baseline="0" dirty="0">
                <a:solidFill>
                  <a:schemeClr val="tx1"/>
                </a:solidFill>
                <a:latin typeface="Arial Black" panose="020B0A04020102020204" pitchFamily="34" charset="0"/>
              </a:rPr>
              <a:t>Top 10 Most Frequently Purchased Items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9FA0C-ADEF-A67C-FB62-3D9DB8E0C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8920" y="1061456"/>
            <a:ext cx="3200400" cy="4735088"/>
          </a:xfrm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pPr marL="285750" indent="-285750" rtl="0">
              <a:buClr>
                <a:schemeClr val="bg1"/>
              </a:buClr>
              <a:buSzPts val="1000"/>
              <a:buFont typeface="Wingdings" panose="05000000000000000000" pitchFamily="2" charset="2"/>
              <a:buChar char="q"/>
            </a:pPr>
            <a:r>
              <a:rPr lang="en-US" sz="1400" b="1" i="0" u="none" strike="noStrike" baseline="0" dirty="0">
                <a:solidFill>
                  <a:schemeClr val="bg1"/>
                </a:solidFill>
              </a:rPr>
              <a:t>This bar chart displays the frequency of the top 10 most common items, created using matplotlib</a:t>
            </a:r>
          </a:p>
          <a:p>
            <a:pPr marL="285750" indent="-285750" rtl="0">
              <a:buClr>
                <a:schemeClr val="bg1"/>
              </a:buClr>
              <a:buSzPts val="1000"/>
              <a:buFont typeface="Wingdings" panose="05000000000000000000" pitchFamily="2" charset="2"/>
              <a:buChar char="q"/>
            </a:pPr>
            <a:r>
              <a:rPr lang="en-US" sz="1400" b="1" i="0" u="sng" strike="noStrike" baseline="0" dirty="0">
                <a:solidFill>
                  <a:schemeClr val="bg1"/>
                </a:solidFill>
              </a:rPr>
              <a:t>Key Findings:</a:t>
            </a:r>
          </a:p>
          <a:p>
            <a:pPr marL="742950" lvl="1" indent="-285750">
              <a:buClr>
                <a:schemeClr val="bg1"/>
              </a:buClr>
              <a:buSzPts val="1000"/>
              <a:buFont typeface="Wingdings" panose="05000000000000000000" pitchFamily="2" charset="2"/>
              <a:buChar char="§"/>
            </a:pPr>
            <a:r>
              <a:rPr lang="en-US" sz="1400" b="0" i="0" u="none" strike="noStrike" baseline="0" dirty="0">
                <a:solidFill>
                  <a:schemeClr val="bg1"/>
                </a:solidFill>
              </a:rPr>
              <a:t>WHITE HANGING HEART T-LIGHT HOLDER leads with over 2000 occurrences, followed by JUMBO BAG RED RETROSPOT at around 1800.</a:t>
            </a:r>
          </a:p>
          <a:p>
            <a:pPr marL="742950" lvl="1" indent="-285750">
              <a:buClr>
                <a:schemeClr val="bg1"/>
              </a:buClr>
              <a:buSzPts val="1000"/>
              <a:buFont typeface="Wingdings" panose="05000000000000000000" pitchFamily="2" charset="2"/>
              <a:buChar char="§"/>
            </a:pPr>
            <a:r>
              <a:rPr lang="en-US" sz="1400" b="0" i="0" u="none" strike="noStrike" baseline="0" dirty="0">
                <a:solidFill>
                  <a:schemeClr val="bg1"/>
                </a:solidFill>
              </a:rPr>
              <a:t>REGENCY CAKESTAND 3 TIER and PARTY BUNTING rank next with approximately 1500 and 1400 occurrences, respectively.</a:t>
            </a:r>
          </a:p>
          <a:p>
            <a:pPr marL="742950" lvl="1" indent="-285750">
              <a:buClr>
                <a:schemeClr val="bg1"/>
              </a:buClr>
              <a:buSzPts val="1000"/>
              <a:buFont typeface="Wingdings" panose="05000000000000000000" pitchFamily="2" charset="2"/>
              <a:buChar char="§"/>
            </a:pPr>
            <a:r>
              <a:rPr lang="en-US" sz="1400" b="0" i="0" u="none" strike="noStrike" baseline="0" dirty="0">
                <a:solidFill>
                  <a:schemeClr val="bg1"/>
                </a:solidFill>
              </a:rPr>
              <a:t>Other items like LUNCH BAG RED RETROSPOT and PACK OF 72 RETROSPOT CAKE CASES show frequencies around 1000 or less.</a:t>
            </a:r>
          </a:p>
          <a:p>
            <a:pPr marL="285750" marR="950" indent="-285750" rtl="0">
              <a:buClr>
                <a:schemeClr val="bg1"/>
              </a:buClr>
              <a:buSzPts val="1000"/>
              <a:buFont typeface="Wingdings" panose="05000000000000000000" pitchFamily="2" charset="2"/>
              <a:buChar char="q"/>
            </a:pPr>
            <a:r>
              <a:rPr lang="en-US" sz="1400" b="1" i="0" u="sng" strike="noStrike" baseline="0" dirty="0">
                <a:solidFill>
                  <a:schemeClr val="bg1"/>
                </a:solidFill>
              </a:rPr>
              <a:t>Insight:</a:t>
            </a:r>
            <a:r>
              <a:rPr lang="en-US" sz="1400" b="0" i="0" u="none" strike="noStrike" baseline="0" dirty="0">
                <a:solidFill>
                  <a:schemeClr val="bg1"/>
                </a:solidFill>
              </a:rPr>
              <a:t> High-frequency items like heart t-light holders suggest strong customer preference, ideal for prominent display.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CE52D-AF8C-757D-F219-29CD0F5B3386}"/>
              </a:ext>
            </a:extLst>
          </p:cNvPr>
          <p:cNvSpPr txBox="1"/>
          <p:nvPr/>
        </p:nvSpPr>
        <p:spPr>
          <a:xfrm>
            <a:off x="6187151" y="6275119"/>
            <a:ext cx="37197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pc="-95" dirty="0">
                <a:solidFill>
                  <a:srgbClr val="22373A"/>
                </a:solidFill>
                <a:latin typeface="Arial Black"/>
                <a:cs typeface="Arial Black"/>
              </a:rPr>
              <a:t>Figure</a:t>
            </a:r>
            <a:r>
              <a:rPr lang="en-US" spc="20" dirty="0">
                <a:solidFill>
                  <a:srgbClr val="22373A"/>
                </a:solidFill>
                <a:latin typeface="Arial Black"/>
                <a:cs typeface="Arial Black"/>
              </a:rPr>
              <a:t> 6</a:t>
            </a:r>
            <a:r>
              <a:rPr lang="en-US" dirty="0">
                <a:solidFill>
                  <a:srgbClr val="22373A"/>
                </a:solidFill>
                <a:latin typeface="Arial Black"/>
                <a:cs typeface="Arial Black"/>
              </a:rPr>
              <a:t>:</a:t>
            </a:r>
            <a:r>
              <a:rPr lang="en-US" spc="-2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lang="en-US" spc="-10" dirty="0">
                <a:solidFill>
                  <a:srgbClr val="22373A"/>
                </a:solidFill>
                <a:latin typeface="Tahoma"/>
                <a:cs typeface="Tahoma"/>
              </a:rPr>
              <a:t>Frequency of Top Items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EC8702-2E98-8351-7D20-6EA7EE08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4E08-551D-432F-8C56-42A30CDA521B}" type="slidenum">
              <a:rPr lang="en-IN" smtClean="0"/>
              <a:t>12</a:t>
            </a:fld>
            <a:endParaRPr lang="en-IN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938E5FC-74C6-0A98-E228-6D851EB6F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597" y="2209420"/>
            <a:ext cx="6492875" cy="366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27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A24B8-4BF2-BBC0-2657-B2DAED3D3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598" y="343359"/>
            <a:ext cx="6492875" cy="1369719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3600" b="0" i="0" u="none" strike="noStrike" baseline="0" dirty="0">
                <a:solidFill>
                  <a:schemeClr val="tx1"/>
                </a:solidFill>
                <a:latin typeface="Arial Black" panose="020B0A04020102020204" pitchFamily="34" charset="0"/>
              </a:rPr>
              <a:t>Step 7: </a:t>
            </a:r>
            <a:br>
              <a:rPr lang="en-US" sz="3600" b="0" i="0" u="none" strike="noStrike" baseline="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sz="2800" b="0" i="0" u="none" strike="noStrike" baseline="0" dirty="0">
                <a:solidFill>
                  <a:schemeClr val="tx1"/>
                </a:solidFill>
                <a:latin typeface="Arial Black" panose="020B0A04020102020204" pitchFamily="34" charset="0"/>
              </a:rPr>
              <a:t>Association Rule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58217-7630-6C62-4CB3-E11350A3D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8920" y="1349363"/>
            <a:ext cx="3200400" cy="4140223"/>
          </a:xfrm>
          <a:ln>
            <a:solidFill>
              <a:schemeClr val="bg1"/>
            </a:solidFill>
          </a:ln>
        </p:spPr>
        <p:txBody>
          <a:bodyPr>
            <a:normAutofit fontScale="92500" lnSpcReduction="20000"/>
          </a:bodyPr>
          <a:lstStyle/>
          <a:p>
            <a:pPr marL="285750" marR="420" indent="-285750" rtl="0">
              <a:buClr>
                <a:schemeClr val="bg1"/>
              </a:buClr>
              <a:buSzPts val="1000"/>
              <a:buFont typeface="Wingdings" panose="05000000000000000000" pitchFamily="2" charset="2"/>
              <a:buChar char="q"/>
            </a:pPr>
            <a:r>
              <a:rPr lang="en-US" sz="1400" b="1" i="0" u="none" strike="noStrike" baseline="0" dirty="0">
                <a:solidFill>
                  <a:schemeClr val="bg1"/>
                </a:solidFill>
              </a:rPr>
              <a:t>This table displays top association rules with metrics like support, confidence, lift, and leverage, filtered for strong associations using pandas.</a:t>
            </a:r>
          </a:p>
          <a:p>
            <a:pPr marL="285750" indent="-285750" rtl="0">
              <a:buClr>
                <a:schemeClr val="bg1"/>
              </a:buClr>
              <a:buSzPts val="1000"/>
              <a:buFont typeface="Wingdings" panose="05000000000000000000" pitchFamily="2" charset="2"/>
              <a:buChar char="q"/>
            </a:pPr>
            <a:r>
              <a:rPr lang="en-US" sz="1400" b="1" i="0" u="sng" strike="noStrike" baseline="0" dirty="0">
                <a:solidFill>
                  <a:schemeClr val="bg1"/>
                </a:solidFill>
              </a:rPr>
              <a:t>Key Findings:</a:t>
            </a:r>
          </a:p>
          <a:p>
            <a:pPr marL="742950" lvl="1" indent="-285750">
              <a:buClr>
                <a:schemeClr val="bg1"/>
              </a:buClr>
              <a:buSzPts val="1000"/>
              <a:buFont typeface="Wingdings" panose="05000000000000000000" pitchFamily="2" charset="2"/>
              <a:buChar char="§"/>
            </a:pPr>
            <a:r>
              <a:rPr lang="en-US" sz="1400" b="0" i="0" u="none" strike="noStrike" baseline="0" dirty="0">
                <a:solidFill>
                  <a:schemeClr val="bg1"/>
                </a:solidFill>
              </a:rPr>
              <a:t>CLOCK and BAKELIKE GREEN with ALARM CLOCK BAKELIKE RED show a confidence of 0.64 and lift of 2.64.</a:t>
            </a:r>
          </a:p>
          <a:p>
            <a:pPr marL="742950" lvl="1" indent="-285750">
              <a:buClr>
                <a:schemeClr val="bg1"/>
              </a:buClr>
              <a:buSzPts val="1000"/>
              <a:buFont typeface="Wingdings" panose="05000000000000000000" pitchFamily="2" charset="2"/>
              <a:buChar char="§"/>
            </a:pPr>
            <a:r>
              <a:rPr lang="en-US" sz="1400" b="0" i="0" u="none" strike="noStrike" baseline="0" dirty="0">
                <a:solidFill>
                  <a:schemeClr val="bg1"/>
                </a:solidFill>
              </a:rPr>
              <a:t>GARDENERS KNEELING PAD KEEP CALM with GARDENERS KNEELING PAD CUP OF TEA has a confidence of 0.72 and lift of 13.23.</a:t>
            </a:r>
          </a:p>
          <a:p>
            <a:pPr marL="742950" lvl="1" indent="-285750">
              <a:buClr>
                <a:schemeClr val="bg1"/>
              </a:buClr>
              <a:buSzPts val="1000"/>
              <a:buFont typeface="Wingdings" panose="05000000000000000000" pitchFamily="2" charset="2"/>
              <a:buChar char="§"/>
            </a:pPr>
            <a:r>
              <a:rPr lang="en-US" sz="1400" b="0" i="0" u="none" strike="noStrike" baseline="0" dirty="0">
                <a:solidFill>
                  <a:schemeClr val="bg1"/>
                </a:solidFill>
              </a:rPr>
              <a:t>PINK REGENCY TEACUP AND SAUCER with GREEN REGENCY TEACUP AND SAUCER exhibits a confidence of 0.82 and lift of 5.25.</a:t>
            </a:r>
          </a:p>
          <a:p>
            <a:pPr marL="285750" indent="-285750">
              <a:buClr>
                <a:schemeClr val="bg1"/>
              </a:buClr>
              <a:buSzPts val="1000"/>
              <a:buFont typeface="Wingdings" panose="05000000000000000000" pitchFamily="2" charset="2"/>
              <a:buChar char="q"/>
            </a:pPr>
            <a:r>
              <a:rPr lang="en-US" sz="1400" b="1" u="sng" dirty="0">
                <a:solidFill>
                  <a:schemeClr val="bg1"/>
                </a:solidFill>
              </a:rPr>
              <a:t>Key Findings: </a:t>
            </a:r>
            <a:r>
              <a:rPr lang="en-US" sz="1400" dirty="0">
                <a:solidFill>
                  <a:schemeClr val="bg1"/>
                </a:solidFill>
              </a:rPr>
              <a:t>High-lift rules like teacup combinations suggest strong cross-selling opportunities for targeted promotions.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DA3F91-3751-C137-8185-49461FA8A2DD}"/>
              </a:ext>
            </a:extLst>
          </p:cNvPr>
          <p:cNvSpPr txBox="1"/>
          <p:nvPr/>
        </p:nvSpPr>
        <p:spPr>
          <a:xfrm>
            <a:off x="6334345" y="6284111"/>
            <a:ext cx="34253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pc="-95" dirty="0">
                <a:solidFill>
                  <a:srgbClr val="22373A"/>
                </a:solidFill>
                <a:latin typeface="Arial Black"/>
                <a:cs typeface="Arial Black"/>
              </a:rPr>
              <a:t>Figure</a:t>
            </a:r>
            <a:r>
              <a:rPr lang="en-US" spc="20" dirty="0">
                <a:solidFill>
                  <a:srgbClr val="22373A"/>
                </a:solidFill>
                <a:latin typeface="Arial Black"/>
                <a:cs typeface="Arial Black"/>
              </a:rPr>
              <a:t> 7</a:t>
            </a:r>
            <a:r>
              <a:rPr lang="en-US" dirty="0">
                <a:solidFill>
                  <a:srgbClr val="22373A"/>
                </a:solidFill>
                <a:latin typeface="Arial Black"/>
                <a:cs typeface="Arial Black"/>
              </a:rPr>
              <a:t>:</a:t>
            </a:r>
            <a:r>
              <a:rPr lang="en-US" spc="-2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lang="en-US" spc="-10" dirty="0">
                <a:solidFill>
                  <a:srgbClr val="22373A"/>
                </a:solidFill>
                <a:latin typeface="Tahoma"/>
                <a:cs typeface="Tahoma"/>
              </a:rPr>
              <a:t>Association Rules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1182EB-58A9-F8C4-BCF1-729F1C9C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4E08-551D-432F-8C56-42A30CDA521B}" type="slidenum">
              <a:rPr lang="en-IN" smtClean="0"/>
              <a:t>13</a:t>
            </a:fld>
            <a:endParaRPr lang="en-IN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A3841A2-3D5D-017E-4671-40994BE68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598" y="2545096"/>
            <a:ext cx="6492875" cy="2906997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15973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9EE5-012D-F14B-2DA1-18A21808E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599" y="189007"/>
            <a:ext cx="6492874" cy="1045904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3600" b="1" i="0" u="none" strike="noStrike" baseline="0" dirty="0">
                <a:solidFill>
                  <a:schemeClr val="tx1"/>
                </a:solidFill>
                <a:latin typeface="Arial Black" panose="020B0A04020102020204" pitchFamily="34" charset="0"/>
              </a:rPr>
              <a:t>Step 8: </a:t>
            </a:r>
            <a:br>
              <a:rPr lang="en-US" sz="3600" b="1" i="0" u="none" strike="noStrike" baseline="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sz="2800" i="0" u="none" strike="noStrike" baseline="0" dirty="0">
                <a:solidFill>
                  <a:schemeClr val="tx1"/>
                </a:solidFill>
                <a:latin typeface="Arial Black" panose="020B0A04020102020204" pitchFamily="34" charset="0"/>
              </a:rPr>
              <a:t>Association Rules Visualization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3D86C-46A3-93F6-8780-3FBFA5B3E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8347" y="740082"/>
            <a:ext cx="3200400" cy="5377835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285750" marR="3830" indent="-285750" rtl="0">
              <a:buClr>
                <a:schemeClr val="bg1"/>
              </a:buClr>
              <a:buSzPts val="1000"/>
              <a:buFont typeface="Wingdings" panose="05000000000000000000" pitchFamily="2" charset="2"/>
              <a:buChar char="q"/>
            </a:pPr>
            <a:r>
              <a:rPr lang="en-US" sz="1400" b="1" i="0" u="none" strike="noStrike" baseline="0" dirty="0">
                <a:solidFill>
                  <a:schemeClr val="bg1"/>
                </a:solidFill>
              </a:rPr>
              <a:t>This set of scatter plots visualizes association rule metrics (support, confidence, lift) using seaborn</a:t>
            </a:r>
          </a:p>
          <a:p>
            <a:pPr marL="285750" indent="-285750" rtl="0">
              <a:buClr>
                <a:schemeClr val="bg1"/>
              </a:buClr>
              <a:buSzPts val="1000"/>
              <a:buFont typeface="Wingdings" panose="05000000000000000000" pitchFamily="2" charset="2"/>
              <a:buChar char="q"/>
            </a:pPr>
            <a:r>
              <a:rPr lang="en-US" sz="1400" b="1" i="0" u="sng" strike="noStrike" baseline="0" dirty="0">
                <a:solidFill>
                  <a:schemeClr val="bg1"/>
                </a:solidFill>
              </a:rPr>
              <a:t>Key Findings:</a:t>
            </a:r>
          </a:p>
          <a:p>
            <a:pPr marL="742950" lvl="1" indent="-285750">
              <a:buClr>
                <a:schemeClr val="bg1"/>
              </a:buClr>
              <a:buSzPts val="1000"/>
              <a:buFont typeface="Wingdings" panose="05000000000000000000" pitchFamily="2" charset="2"/>
              <a:buChar char="§"/>
            </a:pPr>
            <a:r>
              <a:rPr lang="en-US" sz="1400" b="0" i="0" u="none" strike="noStrike" baseline="0" dirty="0">
                <a:solidFill>
                  <a:schemeClr val="bg1"/>
                </a:solidFill>
              </a:rPr>
              <a:t>Support vs. Confidence shows clusters around 0.03-0.05 support and 0.3-0.8 confidence, with lift peaking at 15.0.</a:t>
            </a:r>
          </a:p>
          <a:p>
            <a:pPr marL="742950" lvl="1" indent="-285750">
              <a:buClr>
                <a:schemeClr val="bg1"/>
              </a:buClr>
              <a:buSzPts val="1000"/>
              <a:buFont typeface="Wingdings" panose="05000000000000000000" pitchFamily="2" charset="2"/>
              <a:buChar char="§"/>
            </a:pPr>
            <a:r>
              <a:rPr lang="en-US" sz="1400" b="0" i="0" u="none" strike="noStrike" baseline="0" dirty="0">
                <a:solidFill>
                  <a:schemeClr val="bg1"/>
                </a:solidFill>
              </a:rPr>
              <a:t>Support vs. Lift highlights lifts up to 15.0 with support around 0.03-0.05.</a:t>
            </a:r>
          </a:p>
          <a:p>
            <a:pPr marL="742950" lvl="1" indent="-285750">
              <a:buClr>
                <a:schemeClr val="bg1"/>
              </a:buClr>
              <a:buSzPts val="1000"/>
              <a:buFont typeface="Wingdings" panose="05000000000000000000" pitchFamily="2" charset="2"/>
              <a:buChar char="§"/>
            </a:pPr>
            <a:r>
              <a:rPr lang="en-US" sz="1400" b="0" i="0" u="none" strike="noStrike" baseline="0" dirty="0">
                <a:solidFill>
                  <a:schemeClr val="bg1"/>
                </a:solidFill>
              </a:rPr>
              <a:t>Confidence vs. Lift indicates higher lifts (up to 15.0) with confidence between 0.3 and 0.8.</a:t>
            </a:r>
          </a:p>
          <a:p>
            <a:pPr marL="285750" marR="3800" indent="-285750" rtl="0">
              <a:buClr>
                <a:schemeClr val="bg1"/>
              </a:buClr>
              <a:buSzPts val="1000"/>
              <a:buFont typeface="Wingdings" panose="05000000000000000000" pitchFamily="2" charset="2"/>
              <a:buChar char="q"/>
            </a:pPr>
            <a:r>
              <a:rPr lang="en-US" sz="1400" b="1" i="0" u="sng" strike="noStrike" baseline="0" dirty="0">
                <a:solidFill>
                  <a:schemeClr val="bg1"/>
                </a:solidFill>
              </a:rPr>
              <a:t>Insight:</a:t>
            </a:r>
            <a:r>
              <a:rPr lang="en-US" sz="1400" b="0" i="0" u="none" strike="noStrike" baseline="0" dirty="0">
                <a:solidFill>
                  <a:schemeClr val="bg1"/>
                </a:solidFill>
              </a:rPr>
              <a:t> High lift with moderate support and confidence suggests valuable rule combinations for targeted marketing.</a:t>
            </a:r>
          </a:p>
          <a:p>
            <a:pPr>
              <a:buClr>
                <a:schemeClr val="bg1"/>
              </a:buClr>
            </a:pP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AA529F-F090-CC02-C74D-28576748A778}"/>
              </a:ext>
            </a:extLst>
          </p:cNvPr>
          <p:cNvSpPr txBox="1"/>
          <p:nvPr/>
        </p:nvSpPr>
        <p:spPr>
          <a:xfrm>
            <a:off x="5871567" y="6273015"/>
            <a:ext cx="43509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pc="-95" dirty="0">
                <a:solidFill>
                  <a:srgbClr val="22373A"/>
                </a:solidFill>
                <a:latin typeface="Arial Black"/>
                <a:cs typeface="Arial Black"/>
              </a:rPr>
              <a:t>Figure</a:t>
            </a:r>
            <a:r>
              <a:rPr lang="en-US" spc="20" dirty="0">
                <a:solidFill>
                  <a:srgbClr val="22373A"/>
                </a:solidFill>
                <a:latin typeface="Arial Black"/>
                <a:cs typeface="Arial Black"/>
              </a:rPr>
              <a:t> 8</a:t>
            </a:r>
            <a:r>
              <a:rPr lang="en-US" dirty="0">
                <a:solidFill>
                  <a:srgbClr val="22373A"/>
                </a:solidFill>
                <a:latin typeface="Arial Black"/>
                <a:cs typeface="Arial Black"/>
              </a:rPr>
              <a:t>:</a:t>
            </a:r>
            <a:r>
              <a:rPr lang="en-US" spc="-2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lang="en-US" spc="-10" dirty="0">
                <a:solidFill>
                  <a:srgbClr val="22373A"/>
                </a:solidFill>
                <a:latin typeface="Tahoma"/>
                <a:cs typeface="Tahoma"/>
              </a:rPr>
              <a:t>Association Rules Visualization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82C3E4-F9FA-F15A-D811-EAD22DE90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4E08-551D-432F-8C56-42A30CDA521B}" type="slidenum">
              <a:rPr lang="en-IN" smtClean="0"/>
              <a:t>14</a:t>
            </a:fld>
            <a:endParaRPr lang="en-IN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AFC613F-9423-6949-33A8-261793DA8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599" y="1479006"/>
            <a:ext cx="6492875" cy="454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23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90495-9B28-43AB-B5E1-5DD6A81B0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862" y="214610"/>
            <a:ext cx="6820383" cy="1394271"/>
          </a:xfrm>
          <a:ln>
            <a:solidFill>
              <a:schemeClr val="tx1"/>
            </a:solidFill>
          </a:ln>
        </p:spPr>
        <p:txBody>
          <a:bodyPr anchor="ctr"/>
          <a:lstStyle/>
          <a:p>
            <a:pPr algn="ctr"/>
            <a:r>
              <a:rPr lang="en-US" sz="3600" b="0" i="0" u="none" strike="noStrike" baseline="0" dirty="0">
                <a:solidFill>
                  <a:schemeClr val="tx1"/>
                </a:solidFill>
                <a:latin typeface="Arial Black" panose="020B0A04020102020204" pitchFamily="34" charset="0"/>
              </a:rPr>
              <a:t>Step 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9</a:t>
            </a:r>
            <a:r>
              <a:rPr lang="en-US" sz="3600" b="0" i="0" u="none" strike="noStrike" baseline="0" dirty="0">
                <a:solidFill>
                  <a:schemeClr val="tx1"/>
                </a:solidFill>
                <a:latin typeface="Arial Black" panose="020B0A04020102020204" pitchFamily="34" charset="0"/>
              </a:rPr>
              <a:t>: </a:t>
            </a:r>
            <a:br>
              <a:rPr lang="en-US" sz="3600" b="0" i="0" u="none" strike="noStrike" baseline="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sz="2800" b="0" i="0" u="none" strike="noStrike" baseline="0" dirty="0">
                <a:solidFill>
                  <a:schemeClr val="tx1"/>
                </a:solidFill>
                <a:latin typeface="Arial Black" panose="020B0A04020102020204" pitchFamily="34" charset="0"/>
              </a:rPr>
              <a:t>Frequent </a:t>
            </a:r>
            <a:r>
              <a:rPr lang="en-US" sz="2800" b="0" i="0" u="none" strike="noStrike" baseline="0" dirty="0" err="1">
                <a:solidFill>
                  <a:schemeClr val="tx1"/>
                </a:solidFill>
                <a:latin typeface="Arial Black" panose="020B0A04020102020204" pitchFamily="34" charset="0"/>
              </a:rPr>
              <a:t>Itemsets</a:t>
            </a:r>
            <a:r>
              <a:rPr lang="en-US" sz="2800" b="0" i="0" u="none" strike="noStrike" baseline="0" dirty="0">
                <a:solidFill>
                  <a:schemeClr val="tx1"/>
                </a:solidFill>
                <a:latin typeface="Arial Black" panose="020B0A04020102020204" pitchFamily="34" charset="0"/>
              </a:rPr>
              <a:t> with Highest Support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3D147-8F84-4105-BA28-C34B2A6F1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2476" y="1313966"/>
            <a:ext cx="3200400" cy="4230067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285750" marR="1920" indent="-285750" rtl="0">
              <a:buClr>
                <a:schemeClr val="bg1"/>
              </a:buClr>
              <a:buSzPts val="1000"/>
              <a:buFont typeface="Wingdings" panose="05000000000000000000" pitchFamily="2" charset="2"/>
              <a:buChar char="q"/>
            </a:pPr>
            <a:r>
              <a:rPr lang="en-US" sz="1400" b="1" i="0" u="none" strike="noStrike" baseline="0" dirty="0">
                <a:solidFill>
                  <a:schemeClr val="bg1"/>
                </a:solidFill>
              </a:rPr>
              <a:t>The styled table lists the top 5 item antecedents with the highest support values, created using pandas</a:t>
            </a:r>
          </a:p>
          <a:p>
            <a:pPr marL="285750" indent="-285750" rtl="0">
              <a:buClr>
                <a:schemeClr val="bg1"/>
              </a:buClr>
              <a:buSzPts val="1000"/>
              <a:buFont typeface="Wingdings" panose="05000000000000000000" pitchFamily="2" charset="2"/>
              <a:buChar char="q"/>
            </a:pPr>
            <a:r>
              <a:rPr lang="en-US" sz="1400" b="1" i="0" u="sng" strike="noStrike" baseline="0" dirty="0">
                <a:solidFill>
                  <a:schemeClr val="bg1"/>
                </a:solidFill>
              </a:rPr>
              <a:t>Key Findings:</a:t>
            </a:r>
          </a:p>
          <a:p>
            <a:pPr marL="742950" lvl="1" indent="-285750">
              <a:buClr>
                <a:schemeClr val="bg1"/>
              </a:buClr>
              <a:buSzPts val="1000"/>
              <a:buFont typeface="Wingdings" panose="05000000000000000000" pitchFamily="2" charset="2"/>
              <a:buChar char="§"/>
            </a:pPr>
            <a:r>
              <a:rPr lang="en-US" sz="1400" b="0" i="0" u="none" strike="noStrike" baseline="0" dirty="0">
                <a:solidFill>
                  <a:schemeClr val="bg1"/>
                </a:solidFill>
              </a:rPr>
              <a:t>JUMBO BAG RED RETROSPOT with JUMBO BAG PINK POLKADOT and vice versa both show a support of 0.05.</a:t>
            </a:r>
          </a:p>
          <a:p>
            <a:pPr marL="742950" lvl="1" indent="-285750">
              <a:buClr>
                <a:schemeClr val="bg1"/>
              </a:buClr>
              <a:buSzPts val="1000"/>
              <a:buFont typeface="Wingdings" panose="05000000000000000000" pitchFamily="2" charset="2"/>
              <a:buChar char="§"/>
            </a:pPr>
            <a:r>
              <a:rPr lang="en-US" sz="1400" b="0" i="0" u="none" strike="noStrike" baseline="0" dirty="0">
                <a:solidFill>
                  <a:schemeClr val="bg1"/>
                </a:solidFill>
              </a:rPr>
              <a:t>JUMBO STORAGE BAG SUKI and JUMBO SHOPPER VINTAGE RED PAISLEY with JUMBO BAG RED RETROSPOT each have a support of 0.04.</a:t>
            </a:r>
          </a:p>
          <a:p>
            <a:pPr marL="285750" marR="2300" indent="-285750" rtl="0">
              <a:buClr>
                <a:schemeClr val="bg1"/>
              </a:buClr>
              <a:buSzPts val="1000"/>
              <a:buFont typeface="Wingdings" panose="05000000000000000000" pitchFamily="2" charset="2"/>
              <a:buChar char="q"/>
            </a:pPr>
            <a:r>
              <a:rPr lang="en-US" sz="1400" b="1" i="0" u="sng" strike="noStrike" baseline="0" dirty="0">
                <a:solidFill>
                  <a:schemeClr val="bg1"/>
                </a:solidFill>
              </a:rPr>
              <a:t>Insight:</a:t>
            </a:r>
            <a:r>
              <a:rPr lang="en-US" sz="1400" b="0" i="0" u="none" strike="noStrike" baseline="0" dirty="0">
                <a:solidFill>
                  <a:schemeClr val="bg1"/>
                </a:solidFill>
              </a:rPr>
              <a:t> High support for jumbo bag combinations indicates frequent co-purchases, ideal for bundle promotions.</a:t>
            </a:r>
          </a:p>
          <a:p>
            <a:pPr>
              <a:buClr>
                <a:schemeClr val="bg1"/>
              </a:buClr>
            </a:pP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A09B46-FBCA-85FD-4C24-5952C443ABF6}"/>
              </a:ext>
            </a:extLst>
          </p:cNvPr>
          <p:cNvSpPr txBox="1"/>
          <p:nvPr/>
        </p:nvSpPr>
        <p:spPr>
          <a:xfrm>
            <a:off x="6425588" y="6090453"/>
            <a:ext cx="32889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pc="-95" dirty="0">
                <a:solidFill>
                  <a:srgbClr val="22373A"/>
                </a:solidFill>
                <a:latin typeface="Arial Black"/>
                <a:cs typeface="Arial Black"/>
              </a:rPr>
              <a:t>Figure</a:t>
            </a:r>
            <a:r>
              <a:rPr lang="en-US" spc="20" dirty="0">
                <a:solidFill>
                  <a:srgbClr val="22373A"/>
                </a:solidFill>
                <a:latin typeface="Arial Black"/>
                <a:cs typeface="Arial Black"/>
              </a:rPr>
              <a:t> 9</a:t>
            </a:r>
            <a:r>
              <a:rPr lang="en-US" dirty="0">
                <a:solidFill>
                  <a:srgbClr val="22373A"/>
                </a:solidFill>
                <a:latin typeface="Arial Black"/>
                <a:cs typeface="Arial Black"/>
              </a:rPr>
              <a:t>:</a:t>
            </a:r>
            <a:r>
              <a:rPr lang="en-US" spc="-2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lang="en-US" spc="-10" dirty="0">
                <a:solidFill>
                  <a:srgbClr val="22373A"/>
                </a:solidFill>
                <a:latin typeface="Tahoma"/>
                <a:cs typeface="Tahoma"/>
              </a:rPr>
              <a:t>High Support Items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FBEBA7-62B1-2EFE-6CF3-1D5CAF59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4E08-551D-432F-8C56-42A30CDA521B}" type="slidenum">
              <a:rPr lang="en-IN" smtClean="0"/>
              <a:t>15</a:t>
            </a:fld>
            <a:endParaRPr lang="en-IN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ABC26D8-9D2F-EF6D-A753-34ED5FD8F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9862" y="2762581"/>
            <a:ext cx="6820383" cy="254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41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DC4BC-CAD8-9AE4-6185-931C4D1CC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4718" y="212395"/>
            <a:ext cx="6727786" cy="1469068"/>
          </a:xfrm>
          <a:ln>
            <a:solidFill>
              <a:schemeClr val="tx1"/>
            </a:solidFill>
          </a:ln>
        </p:spPr>
        <p:txBody>
          <a:bodyPr anchor="ctr"/>
          <a:lstStyle/>
          <a:p>
            <a:pPr algn="ctr"/>
            <a:r>
              <a:rPr lang="en-US" b="0" i="0" u="none" strike="noStrike" baseline="0" dirty="0">
                <a:solidFill>
                  <a:schemeClr val="tx1"/>
                </a:solidFill>
                <a:latin typeface="Arial Black" panose="020B0A04020102020204" pitchFamily="34" charset="0"/>
              </a:rPr>
              <a:t>Step 10</a:t>
            </a:r>
            <a:r>
              <a:rPr lang="en-US" sz="3600" b="0" i="0" u="none" strike="noStrike" baseline="0" dirty="0">
                <a:solidFill>
                  <a:schemeClr val="tx1"/>
                </a:solidFill>
                <a:latin typeface="Arial Black" panose="020B0A04020102020204" pitchFamily="34" charset="0"/>
              </a:rPr>
              <a:t>: </a:t>
            </a:r>
            <a:br>
              <a:rPr lang="en-US" b="0" i="0" u="none" strike="noStrike" baseline="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sz="2800" b="0" i="0" u="none" strike="noStrike" baseline="0" dirty="0">
                <a:solidFill>
                  <a:schemeClr val="tx1"/>
                </a:solidFill>
                <a:latin typeface="Arial Black" panose="020B0A04020102020204" pitchFamily="34" charset="0"/>
              </a:rPr>
              <a:t>Best Combinations by Confidence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F100F-BE90-BDCF-50E3-D61600566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7675" y="971592"/>
            <a:ext cx="3200400" cy="4914816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285750" indent="-285750" rtl="0">
              <a:buClr>
                <a:schemeClr val="bg1"/>
              </a:buClr>
              <a:buSzPts val="1000"/>
              <a:buFont typeface="Wingdings" panose="05000000000000000000" pitchFamily="2" charset="2"/>
              <a:buChar char="q"/>
            </a:pPr>
            <a:r>
              <a:rPr lang="en-US" sz="1400" b="1" i="0" u="none" strike="noStrike" baseline="0" dirty="0">
                <a:solidFill>
                  <a:schemeClr val="bg1"/>
                </a:solidFill>
              </a:rPr>
              <a:t>The styled table lists the top 5 item combinations with the highest confidence values, created using pandas</a:t>
            </a:r>
          </a:p>
          <a:p>
            <a:pPr marL="285750" indent="-285750" rtl="0">
              <a:buClr>
                <a:schemeClr val="bg1"/>
              </a:buClr>
              <a:buSzPts val="1000"/>
              <a:buFont typeface="Wingdings" panose="05000000000000000000" pitchFamily="2" charset="2"/>
              <a:buChar char="q"/>
            </a:pPr>
            <a:r>
              <a:rPr lang="en-US" sz="1400" b="1" i="0" u="sng" strike="noStrike" baseline="0" dirty="0">
                <a:solidFill>
                  <a:schemeClr val="bg1"/>
                </a:solidFill>
              </a:rPr>
              <a:t>Key Findings:</a:t>
            </a:r>
          </a:p>
          <a:p>
            <a:pPr marL="742950" lvl="1" indent="-285750">
              <a:buClr>
                <a:schemeClr val="bg1"/>
              </a:buClr>
              <a:buSzPts val="1000"/>
              <a:buFont typeface="Wingdings" panose="05000000000000000000" pitchFamily="2" charset="2"/>
              <a:buChar char="§"/>
            </a:pPr>
            <a:r>
              <a:rPr lang="en-US" sz="1400" b="0" i="0" u="none" strike="noStrike" baseline="0" dirty="0">
                <a:solidFill>
                  <a:schemeClr val="bg1"/>
                </a:solidFill>
              </a:rPr>
              <a:t>PINK REGENCY TEACUP AND SAUCER with GREEN REGENCY TEACUP AND SAUCER leads with a confidence of 0.82.</a:t>
            </a:r>
          </a:p>
          <a:p>
            <a:pPr marL="742950" lvl="1" indent="-285750">
              <a:buClr>
                <a:schemeClr val="bg1"/>
              </a:buClr>
              <a:buSzPts val="1000"/>
              <a:buFont typeface="Wingdings" panose="05000000000000000000" pitchFamily="2" charset="2"/>
              <a:buChar char="§"/>
            </a:pPr>
            <a:r>
              <a:rPr lang="en-US" sz="1400" b="0" i="0" u="none" strike="noStrike" baseline="0" dirty="0">
                <a:solidFill>
                  <a:schemeClr val="bg1"/>
                </a:solidFill>
              </a:rPr>
              <a:t>PINK REGENCY TEACUP AND SAUCER with ROSES REGENCY TEACUP AND SAUCER shows a confidence of 0.78.</a:t>
            </a:r>
          </a:p>
          <a:p>
            <a:pPr marL="742950" lvl="1" indent="-285750">
              <a:buClr>
                <a:schemeClr val="bg1"/>
              </a:buClr>
              <a:buSzPts val="1000"/>
              <a:buFont typeface="Wingdings" panose="05000000000000000000" pitchFamily="2" charset="2"/>
              <a:buChar char="§"/>
            </a:pPr>
            <a:r>
              <a:rPr lang="en-US" sz="1400" b="0" i="0" u="none" strike="noStrike" baseline="0" dirty="0">
                <a:solidFill>
                  <a:schemeClr val="bg1"/>
                </a:solidFill>
              </a:rPr>
              <a:t>GARDENERS KNEELING PAD CUP OF TEA with GARDENERS KNEELING PAD KEEP CALM has a confidence of 0.72.</a:t>
            </a:r>
          </a:p>
          <a:p>
            <a:pPr marL="285750" marR="4290" indent="-285750" rtl="0">
              <a:buClr>
                <a:schemeClr val="bg1"/>
              </a:buClr>
              <a:buSzPts val="1000"/>
              <a:buFont typeface="Wingdings" panose="05000000000000000000" pitchFamily="2" charset="2"/>
              <a:buChar char="q"/>
            </a:pPr>
            <a:r>
              <a:rPr lang="en-US" sz="1400" b="1" i="0" u="sng" strike="noStrike" baseline="0" dirty="0">
                <a:solidFill>
                  <a:schemeClr val="bg1"/>
                </a:solidFill>
              </a:rPr>
              <a:t>Insight:</a:t>
            </a:r>
            <a:r>
              <a:rPr lang="en-US" sz="1400" b="0" i="0" u="none" strike="noStrike" baseline="0" dirty="0">
                <a:solidFill>
                  <a:schemeClr val="bg1"/>
                </a:solidFill>
              </a:rPr>
              <a:t> High confidence in teacup and pad combinations highlights strong buying patterns for bundled offerings.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7EC6DB-1C80-9D1F-4F30-3E8574645E0E}"/>
              </a:ext>
            </a:extLst>
          </p:cNvPr>
          <p:cNvSpPr txBox="1"/>
          <p:nvPr/>
        </p:nvSpPr>
        <p:spPr>
          <a:xfrm>
            <a:off x="6284644" y="6276273"/>
            <a:ext cx="37280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pc="-95" dirty="0">
                <a:solidFill>
                  <a:srgbClr val="22373A"/>
                </a:solidFill>
                <a:latin typeface="Arial Black"/>
                <a:cs typeface="Arial Black"/>
              </a:rPr>
              <a:t>Figure</a:t>
            </a:r>
            <a:r>
              <a:rPr lang="en-US" spc="2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lang="en-US" dirty="0">
                <a:solidFill>
                  <a:srgbClr val="22373A"/>
                </a:solidFill>
                <a:latin typeface="Arial Black"/>
                <a:cs typeface="Arial Black"/>
              </a:rPr>
              <a:t>10:</a:t>
            </a:r>
            <a:r>
              <a:rPr lang="en-US" spc="-2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lang="en-US" spc="-10" dirty="0">
                <a:solidFill>
                  <a:srgbClr val="22373A"/>
                </a:solidFill>
                <a:latin typeface="Tahoma"/>
                <a:cs typeface="Tahoma"/>
              </a:rPr>
              <a:t>High Confidence Items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5C47C3-3DE6-1ED5-B90F-FC2C8FA4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4E08-551D-432F-8C56-42A30CDA521B}" type="slidenum">
              <a:rPr lang="en-IN" smtClean="0"/>
              <a:t>16</a:t>
            </a:fld>
            <a:endParaRPr lang="en-IN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9656A46-F9D5-3793-B8F7-5C883A025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4718" y="2830525"/>
            <a:ext cx="6727786" cy="229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66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E35D-9FC7-FCE9-5D19-9A16C47BB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0" y="237104"/>
            <a:ext cx="6492875" cy="1275716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Step 11: </a:t>
            </a:r>
            <a:b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Best Combinations by Lift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2AFD5-2A8D-483D-6586-A98419F9C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525" y="1115449"/>
            <a:ext cx="3200400" cy="4627101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400" b="1" dirty="0"/>
              <a:t>The styled table lists the top 5 item combinations with the highest lift values, created using pandas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400" b="1" u="sng" dirty="0"/>
              <a:t>Key Findings:</a:t>
            </a:r>
          </a:p>
          <a:p>
            <a:pPr marL="742950" lvl="1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PINK REGENCY TEACUP AND SAUCER with GREEN REGENCY TEACUP AND SAUCER leads with a lift of 15.50.</a:t>
            </a:r>
          </a:p>
          <a:p>
            <a:pPr marL="742950" lvl="1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GREEN REGENCY TEACUP AND SAUCER with PINK REGENCY TEACUP AND SAUCER also shows a lift of 15.50.</a:t>
            </a:r>
          </a:p>
          <a:p>
            <a:pPr marL="742950" lvl="1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ROSES REGENCY TEACUP AND SAUCER with PINK REGENCY TEACUP AND SAUCER has a lift of 14.36.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400" b="1" u="sng" dirty="0"/>
              <a:t>Insights:</a:t>
            </a:r>
            <a:r>
              <a:rPr lang="en-US" sz="1400" dirty="0"/>
              <a:t> Exceptional lift in teacup combinations indicates strong association, perfect for targeted cross-selling.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BBC7A-1636-634B-0B45-6419128CD707}"/>
              </a:ext>
            </a:extLst>
          </p:cNvPr>
          <p:cNvSpPr txBox="1"/>
          <p:nvPr/>
        </p:nvSpPr>
        <p:spPr>
          <a:xfrm>
            <a:off x="6572059" y="6177890"/>
            <a:ext cx="29499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pc="-95" dirty="0">
                <a:solidFill>
                  <a:srgbClr val="22373A"/>
                </a:solidFill>
                <a:latin typeface="Arial Black"/>
                <a:cs typeface="Arial Black"/>
              </a:rPr>
              <a:t>Figure</a:t>
            </a:r>
            <a:r>
              <a:rPr lang="en-US" spc="2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lang="en-US" dirty="0">
                <a:solidFill>
                  <a:srgbClr val="22373A"/>
                </a:solidFill>
                <a:latin typeface="Arial Black"/>
                <a:cs typeface="Arial Black"/>
              </a:rPr>
              <a:t>11:</a:t>
            </a:r>
            <a:r>
              <a:rPr lang="en-US" spc="-2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lang="en-US" spc="-10" dirty="0">
                <a:solidFill>
                  <a:srgbClr val="22373A"/>
                </a:solidFill>
                <a:latin typeface="Tahoma"/>
                <a:cs typeface="Tahoma"/>
              </a:rPr>
              <a:t>High Lift Items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018B4E-4C58-2C97-0B2B-AC4CBD07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4E08-551D-432F-8C56-42A30CDA521B}" type="slidenum">
              <a:rPr lang="en-IN" smtClean="0"/>
              <a:t>17</a:t>
            </a:fld>
            <a:endParaRPr lang="en-IN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C99A48B-3D52-CAD6-7185-74B3A6B06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00600" y="2570476"/>
            <a:ext cx="6492875" cy="25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69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CB9DA-6A02-2769-2144-E9473F579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599" y="338138"/>
            <a:ext cx="6492875" cy="1211262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Step 12: </a:t>
            </a:r>
            <a:b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Best Combinations of Items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AF520-B870-25D7-68D7-2CA30D9B3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7752" y="1549400"/>
            <a:ext cx="3200400" cy="3895725"/>
          </a:xfrm>
          <a:ln>
            <a:solidFill>
              <a:schemeClr val="bg1"/>
            </a:solidFill>
          </a:ln>
        </p:spPr>
        <p:txBody>
          <a:bodyPr>
            <a:normAutofit fontScale="92500" lnSpcReduction="10000"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bg1"/>
                </a:solidFill>
              </a:rPr>
              <a:t>This heatmap visualizes the strength of association between antecedents and consequents, created using seaborn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400" b="1" u="sng" dirty="0">
                <a:solidFill>
                  <a:schemeClr val="bg1"/>
                </a:solidFill>
              </a:rPr>
              <a:t>Key Findings:</a:t>
            </a:r>
          </a:p>
          <a:p>
            <a:pPr marL="742950" lvl="1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Strongest associations (darker shades) appear between PINK REGENCY TEACUP AND SAUCER and GREEN REGENCY TEACUP AND SAUCER.</a:t>
            </a:r>
          </a:p>
          <a:p>
            <a:pPr marL="742950" lvl="1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GARDENERS KNEELING PAD KEEP CALM and GARDENERS KNEELING PAD CUP OF TEA show notable association strength.</a:t>
            </a:r>
          </a:p>
          <a:p>
            <a:pPr marL="742950" lvl="1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Weaker associations (lighter shades) are seen with items like JUMBO BAG RED RETROSPOT and other consequents.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400" b="1" u="sng" dirty="0">
                <a:solidFill>
                  <a:schemeClr val="bg1"/>
                </a:solidFill>
              </a:rPr>
              <a:t>Insights:</a:t>
            </a:r>
            <a:r>
              <a:rPr lang="en-US" sz="1400" dirty="0">
                <a:solidFill>
                  <a:schemeClr val="bg1"/>
                </a:solidFill>
              </a:rPr>
              <a:t> High association strength in teacup and pad pairs highlights key opportunities for bundled marketing.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1D5631-99F2-E27A-7C3E-48747A2E05CA}"/>
              </a:ext>
            </a:extLst>
          </p:cNvPr>
          <p:cNvSpPr txBox="1"/>
          <p:nvPr/>
        </p:nvSpPr>
        <p:spPr>
          <a:xfrm>
            <a:off x="6349610" y="6078318"/>
            <a:ext cx="3394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pc="-95" dirty="0">
                <a:solidFill>
                  <a:srgbClr val="22373A"/>
                </a:solidFill>
                <a:latin typeface="Arial Black"/>
                <a:cs typeface="Arial Black"/>
              </a:rPr>
              <a:t>Figure</a:t>
            </a:r>
            <a:r>
              <a:rPr lang="en-US" spc="2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lang="en-US" dirty="0">
                <a:solidFill>
                  <a:srgbClr val="22373A"/>
                </a:solidFill>
                <a:latin typeface="Arial Black"/>
                <a:cs typeface="Arial Black"/>
              </a:rPr>
              <a:t>12:</a:t>
            </a:r>
            <a:r>
              <a:rPr lang="en-US" spc="-2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lang="en-US" spc="-10" dirty="0">
                <a:solidFill>
                  <a:srgbClr val="22373A"/>
                </a:solidFill>
                <a:latin typeface="Tahoma"/>
                <a:cs typeface="Tahoma"/>
              </a:rPr>
              <a:t>Combination Items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E61C62-E6E7-C92D-E90A-5D445967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4E08-551D-432F-8C56-42A30CDA521B}" type="slidenum">
              <a:rPr lang="en-IN" smtClean="0"/>
              <a:t>18</a:t>
            </a:fld>
            <a:endParaRPr lang="en-IN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C3E1634-FFD9-C208-3BFB-873764814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599" y="2229805"/>
            <a:ext cx="6492875" cy="316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19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BDF5A-36A0-0D8E-6FA2-CD2F02FD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b="1" dirty="0"/>
              <a:t>Recommendations Based 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A4BB-C360-61EF-291B-C783C2693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096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Promote Teacup Bundles:</a:t>
            </a:r>
            <a:r>
              <a:rPr lang="en-US" dirty="0"/>
              <a:t> Leverage high-lift and confidence associations (e.g., PINK and GREEN REGENCY TEACUP AND SAUCER) with bundled offers to boost cross-selling, especially in the UK market.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Highlight Top Sellers:</a:t>
            </a:r>
            <a:r>
              <a:rPr lang="en-US" dirty="0"/>
              <a:t> Feature PAPER CRAFT, LITTLE BIRDIE and WHITE HANGING HEART T-LIGHT HOLDER prominently on the website or store, given their high purchase frequency and sales value.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Target Q4 Campaigns:</a:t>
            </a:r>
            <a:r>
              <a:rPr lang="en-US" dirty="0"/>
              <a:t> Intensify marketing in October and November, capitalizing on the peak sales trend (e.g., 1.4M in November) to maximize holiday season revenue.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Optimize Inventory:</a:t>
            </a:r>
            <a:r>
              <a:rPr lang="en-US" dirty="0"/>
              <a:t> Stock up on high-demand items like REGENCY CAKESTAND 3 TIER and GARDENERS KNEELING PADS to meet seasonal surges and frequent co-purchase patterns.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Encourage Customer Loyalty:</a:t>
            </a:r>
            <a:r>
              <a:rPr lang="en-US" dirty="0"/>
              <a:t> Offer discounts to top-spending customers (e.g., ID 14646) to retain high-value buyers contributing over £100k each.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58E08-A5CF-8F1C-C150-CC33C55D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4E08-551D-432F-8C56-42A30CDA521B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846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16A8-481F-87AD-0BBD-42BA7824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776" y="286604"/>
            <a:ext cx="9967904" cy="1221686"/>
          </a:xfrm>
          <a:ln>
            <a:solidFill>
              <a:schemeClr val="tx1"/>
            </a:solidFill>
          </a:ln>
        </p:spPr>
        <p:txBody>
          <a:bodyPr anchor="ctr"/>
          <a:lstStyle/>
          <a:p>
            <a:pPr algn="ctr"/>
            <a:r>
              <a:rPr lang="en-US" sz="4800" b="0" i="0" u="none" strike="noStrike" baseline="0" dirty="0">
                <a:solidFill>
                  <a:schemeClr val="tx1"/>
                </a:solidFill>
                <a:latin typeface="Arial Black" panose="020B0A04020102020204" pitchFamily="34" charset="0"/>
              </a:rPr>
              <a:t>Project Overview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6827F-4119-2ECA-D203-DBD398EF4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776" y="2119110"/>
            <a:ext cx="9967903" cy="4159141"/>
          </a:xfrm>
        </p:spPr>
        <p:txBody>
          <a:bodyPr>
            <a:normAutofit/>
          </a:bodyPr>
          <a:lstStyle/>
          <a:p>
            <a:pPr marR="2380" rtl="0">
              <a:buSzPts val="1000"/>
              <a:buFont typeface="Wingdings" panose="05000000000000000000" pitchFamily="2" charset="2"/>
              <a:buChar char="q"/>
            </a:pPr>
            <a:r>
              <a:rPr lang="en-US" sz="2400" i="0" u="none" strike="noStrike" baseline="0" dirty="0">
                <a:solidFill>
                  <a:srgbClr val="22373A"/>
                </a:solidFill>
              </a:rPr>
              <a:t> </a:t>
            </a:r>
            <a:r>
              <a:rPr lang="en-US" sz="2400" b="1" i="0" u="none" strike="noStrike" baseline="0" dirty="0">
                <a:solidFill>
                  <a:srgbClr val="22373A"/>
                </a:solidFill>
              </a:rPr>
              <a:t>Objective:</a:t>
            </a:r>
            <a:r>
              <a:rPr lang="en-US" sz="2400" i="0" u="none" strike="noStrike" baseline="0" dirty="0">
                <a:solidFill>
                  <a:srgbClr val="22373A"/>
                </a:solidFill>
              </a:rPr>
              <a:t> Analyze transaction data to identify frequent </a:t>
            </a:r>
            <a:r>
              <a:rPr lang="en-US" sz="2400" i="0" u="none" strike="noStrike" baseline="0" dirty="0" err="1">
                <a:solidFill>
                  <a:srgbClr val="22373A"/>
                </a:solidFill>
              </a:rPr>
              <a:t>itemsets</a:t>
            </a:r>
            <a:r>
              <a:rPr lang="en-US" sz="2400" i="0" u="none" strike="noStrike" baseline="0" dirty="0">
                <a:solidFill>
                  <a:srgbClr val="22373A"/>
                </a:solidFill>
              </a:rPr>
              <a:t> and association rules, revealing products often bought together to inform marketing strategies like cross-selling and promotions.</a:t>
            </a:r>
          </a:p>
          <a:p>
            <a:pPr marR="2380" rtl="0">
              <a:buSzPts val="1000"/>
              <a:buFont typeface="Wingdings" panose="05000000000000000000" pitchFamily="2" charset="2"/>
              <a:buChar char="q"/>
            </a:pPr>
            <a:r>
              <a:rPr lang="en-US" sz="2400" i="0" u="none" strike="noStrike" baseline="0" dirty="0">
                <a:solidFill>
                  <a:srgbClr val="22373A"/>
                </a:solidFill>
              </a:rPr>
              <a:t> </a:t>
            </a:r>
            <a:r>
              <a:rPr lang="en-US" sz="2400" b="1" i="0" u="none" strike="noStrike" baseline="0" dirty="0">
                <a:solidFill>
                  <a:srgbClr val="22373A"/>
                </a:solidFill>
              </a:rPr>
              <a:t>Dataset:</a:t>
            </a:r>
            <a:r>
              <a:rPr lang="en-US" sz="2400" i="0" u="none" strike="noStrike" baseline="0" dirty="0">
                <a:solidFill>
                  <a:srgbClr val="22373A"/>
                </a:solidFill>
              </a:rPr>
              <a:t> Assignment-1_Data.csv from an online retail archive, containing over 522,000 transactions.</a:t>
            </a:r>
          </a:p>
          <a:p>
            <a:pPr marR="2380" rtl="0">
              <a:buSzPts val="1000"/>
              <a:buFont typeface="Wingdings" panose="05000000000000000000" pitchFamily="2" charset="2"/>
              <a:buChar char="q"/>
            </a:pPr>
            <a:r>
              <a:rPr lang="en-US" sz="2400" b="1" i="0" u="none" strike="noStrike" baseline="0" dirty="0">
                <a:solidFill>
                  <a:srgbClr val="22373A"/>
                </a:solidFill>
              </a:rPr>
              <a:t>Tools:</a:t>
            </a:r>
            <a:r>
              <a:rPr lang="en-US" sz="2400" i="0" u="none" strike="noStrike" baseline="0" dirty="0">
                <a:solidFill>
                  <a:srgbClr val="22373A"/>
                </a:solidFill>
              </a:rPr>
              <a:t> Python (pandas, </a:t>
            </a:r>
            <a:r>
              <a:rPr lang="en-US" sz="2400" i="0" u="none" strike="noStrike" baseline="0" dirty="0" err="1">
                <a:solidFill>
                  <a:srgbClr val="22373A"/>
                </a:solidFill>
              </a:rPr>
              <a:t>numpy</a:t>
            </a:r>
            <a:r>
              <a:rPr lang="en-US" sz="2400" i="0" u="none" strike="noStrike" baseline="0" dirty="0">
                <a:solidFill>
                  <a:srgbClr val="22373A"/>
                </a:solidFill>
              </a:rPr>
              <a:t>, matplotlib, seaborn, </a:t>
            </a:r>
            <a:r>
              <a:rPr lang="en-US" sz="2400" i="0" u="none" strike="noStrike" baseline="0" dirty="0" err="1">
                <a:solidFill>
                  <a:srgbClr val="22373A"/>
                </a:solidFill>
              </a:rPr>
              <a:t>plotly</a:t>
            </a:r>
            <a:r>
              <a:rPr lang="en-US" sz="2400" i="0" u="none" strike="noStrike" baseline="0" dirty="0">
                <a:solidFill>
                  <a:srgbClr val="22373A"/>
                </a:solidFill>
              </a:rPr>
              <a:t>, </a:t>
            </a:r>
            <a:r>
              <a:rPr lang="en-US" sz="2400" i="0" u="none" strike="noStrike" baseline="0" dirty="0" err="1">
                <a:solidFill>
                  <a:srgbClr val="22373A"/>
                </a:solidFill>
              </a:rPr>
              <a:t>mlxtend</a:t>
            </a:r>
            <a:r>
              <a:rPr lang="en-US" sz="2400" i="0" u="none" strike="noStrike" baseline="0" dirty="0">
                <a:solidFill>
                  <a:srgbClr val="22373A"/>
                </a:solidFill>
              </a:rPr>
              <a:t> for </a:t>
            </a:r>
            <a:r>
              <a:rPr lang="en-US" sz="2400" i="0" u="none" strike="noStrike" baseline="0" dirty="0" err="1">
                <a:solidFill>
                  <a:srgbClr val="22373A"/>
                </a:solidFill>
              </a:rPr>
              <a:t>Apriori</a:t>
            </a:r>
            <a:r>
              <a:rPr lang="en-US" sz="2400" i="0" u="none" strike="noStrike" baseline="0" dirty="0">
                <a:solidFill>
                  <a:srgbClr val="22373A"/>
                </a:solidFill>
              </a:rPr>
              <a:t>), </a:t>
            </a:r>
            <a:r>
              <a:rPr lang="en-US" sz="2400" i="0" u="none" strike="noStrike" baseline="0" dirty="0" err="1">
                <a:solidFill>
                  <a:srgbClr val="22373A"/>
                </a:solidFill>
              </a:rPr>
              <a:t>Jupyter</a:t>
            </a:r>
            <a:r>
              <a:rPr lang="en-US" sz="2400" i="0" u="none" strike="noStrike" baseline="0" dirty="0">
                <a:solidFill>
                  <a:srgbClr val="22373A"/>
                </a:solidFill>
              </a:rPr>
              <a:t> Notebook for analysis and visualization.</a:t>
            </a:r>
          </a:p>
          <a:p>
            <a:pPr marR="2380" rtl="0">
              <a:buSzPts val="1000"/>
              <a:buFont typeface="Wingdings" panose="05000000000000000000" pitchFamily="2" charset="2"/>
              <a:buChar char="q"/>
            </a:pPr>
            <a:r>
              <a:rPr lang="en-US" sz="2400" b="1" i="0" u="none" strike="noStrike" baseline="0" dirty="0">
                <a:solidFill>
                  <a:srgbClr val="22373A"/>
                </a:solidFill>
              </a:rPr>
              <a:t>Deliverables: </a:t>
            </a:r>
            <a:r>
              <a:rPr lang="en-US" sz="2400" i="0" u="none" strike="noStrike" baseline="0" dirty="0">
                <a:solidFill>
                  <a:srgbClr val="22373A"/>
                </a:solidFill>
              </a:rPr>
              <a:t>Comprehensive Exploratory Data Analysis (EDA), Market Basket Analysis, Visualizations and Insights, Strategic Recommendations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5DA95-DD9C-B036-B357-A6AA7B66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4E08-551D-432F-8C56-42A30CDA521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427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7ECFCE-1135-3216-F4D0-851660C797EA}"/>
              </a:ext>
            </a:extLst>
          </p:cNvPr>
          <p:cNvSpPr txBox="1"/>
          <p:nvPr/>
        </p:nvSpPr>
        <p:spPr>
          <a:xfrm>
            <a:off x="2440450" y="490193"/>
            <a:ext cx="7311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22373A"/>
                </a:solidFill>
                <a:latin typeface="+mj-lt"/>
                <a:cs typeface="Tahoma"/>
              </a:rPr>
              <a:t>Thank</a:t>
            </a:r>
            <a:r>
              <a:rPr lang="en-US" sz="4000" b="1" spc="-85" dirty="0">
                <a:solidFill>
                  <a:srgbClr val="22373A"/>
                </a:solidFill>
                <a:latin typeface="+mj-lt"/>
                <a:cs typeface="Tahoma"/>
              </a:rPr>
              <a:t> </a:t>
            </a:r>
            <a:r>
              <a:rPr lang="en-US" sz="4000" b="1" spc="-50" dirty="0">
                <a:solidFill>
                  <a:srgbClr val="22373A"/>
                </a:solidFill>
                <a:latin typeface="+mj-lt"/>
                <a:cs typeface="Tahoma"/>
              </a:rPr>
              <a:t>you</a:t>
            </a:r>
            <a:r>
              <a:rPr lang="en-US" sz="4000" b="1" spc="-60" dirty="0">
                <a:solidFill>
                  <a:srgbClr val="22373A"/>
                </a:solidFill>
                <a:latin typeface="+mj-lt"/>
                <a:cs typeface="Tahoma"/>
              </a:rPr>
              <a:t> </a:t>
            </a:r>
            <a:r>
              <a:rPr lang="en-US" sz="4000" b="1" spc="-20" dirty="0">
                <a:solidFill>
                  <a:srgbClr val="22373A"/>
                </a:solidFill>
                <a:latin typeface="+mj-lt"/>
                <a:cs typeface="Tahoma"/>
              </a:rPr>
              <a:t>for</a:t>
            </a:r>
            <a:r>
              <a:rPr lang="en-US" sz="4000" b="1" spc="-65" dirty="0">
                <a:solidFill>
                  <a:srgbClr val="22373A"/>
                </a:solidFill>
                <a:latin typeface="+mj-lt"/>
                <a:cs typeface="Tahoma"/>
              </a:rPr>
              <a:t> </a:t>
            </a:r>
            <a:r>
              <a:rPr lang="en-US" sz="4000" b="1" spc="-55" dirty="0">
                <a:solidFill>
                  <a:srgbClr val="22373A"/>
                </a:solidFill>
                <a:latin typeface="+mj-lt"/>
                <a:cs typeface="Tahoma"/>
              </a:rPr>
              <a:t>reviewing </a:t>
            </a:r>
            <a:r>
              <a:rPr lang="en-US" sz="4000" b="1" dirty="0">
                <a:solidFill>
                  <a:srgbClr val="22373A"/>
                </a:solidFill>
                <a:latin typeface="+mj-lt"/>
                <a:cs typeface="Tahoma"/>
              </a:rPr>
              <a:t>my</a:t>
            </a:r>
            <a:r>
              <a:rPr lang="en-US" sz="4000" b="1" spc="-65" dirty="0">
                <a:solidFill>
                  <a:srgbClr val="22373A"/>
                </a:solidFill>
                <a:latin typeface="+mj-lt"/>
                <a:cs typeface="Tahoma"/>
              </a:rPr>
              <a:t> </a:t>
            </a:r>
            <a:r>
              <a:rPr lang="en-US" sz="4000" b="1" spc="-10" dirty="0">
                <a:solidFill>
                  <a:srgbClr val="22373A"/>
                </a:solidFill>
                <a:latin typeface="+mj-lt"/>
                <a:cs typeface="Tahoma"/>
              </a:rPr>
              <a:t>project!</a:t>
            </a:r>
            <a:endParaRPr lang="en-IN" sz="4000" b="1" dirty="0"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70115B-018B-49DD-688A-03A20CAB7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4E08-551D-432F-8C56-42A30CDA521B}" type="slidenum">
              <a:rPr lang="en-IN" smtClean="0"/>
              <a:t>20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69550D-E7D2-31A8-346F-33D2E94FF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819" y="1330054"/>
            <a:ext cx="8912651" cy="4872974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1994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AC75-63D9-0985-44E5-2B72DF5F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93405"/>
          </a:xfrm>
          <a:ln>
            <a:solidFill>
              <a:schemeClr val="tx1"/>
            </a:solidFill>
          </a:ln>
        </p:spPr>
        <p:txBody>
          <a:bodyPr anchor="ctr"/>
          <a:lstStyle/>
          <a:p>
            <a:pPr algn="ctr"/>
            <a:r>
              <a:rPr lang="en-US" sz="4800" b="0" i="0" u="none" strike="noStrike" baseline="0" dirty="0">
                <a:solidFill>
                  <a:schemeClr val="tx1"/>
                </a:solidFill>
                <a:latin typeface="Arial Black" panose="020B0A04020102020204" pitchFamily="34" charset="0"/>
              </a:rPr>
              <a:t>Dataset Description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A1734-EF67-8DCA-1C2F-5BF807B0F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130" rtl="0">
              <a:buSzPts val="1000"/>
              <a:buFont typeface="Wingdings" panose="05000000000000000000" pitchFamily="2" charset="2"/>
              <a:buChar char="q"/>
            </a:pPr>
            <a:r>
              <a:rPr lang="en-US" b="0" i="0" u="none" strike="noStrike" baseline="0" dirty="0">
                <a:solidFill>
                  <a:srgbClr val="22373A"/>
                </a:solidFill>
              </a:rPr>
              <a:t> </a:t>
            </a:r>
            <a:r>
              <a:rPr lang="en-US" b="1" i="0" u="none" strike="noStrike" baseline="0" dirty="0">
                <a:solidFill>
                  <a:srgbClr val="22373A"/>
                </a:solidFill>
              </a:rPr>
              <a:t>Source:</a:t>
            </a:r>
            <a:r>
              <a:rPr lang="en-US" b="0" i="0" u="none" strike="noStrike" baseline="0" dirty="0">
                <a:solidFill>
                  <a:srgbClr val="22373A"/>
                </a:solidFill>
              </a:rPr>
              <a:t> </a:t>
            </a:r>
            <a:r>
              <a:rPr lang="en-US" i="0" u="none" strike="noStrike" baseline="0" dirty="0">
                <a:solidFill>
                  <a:srgbClr val="22373A"/>
                </a:solidFill>
              </a:rPr>
              <a:t>Online retail transaction data (Assignment-1_Data.csv).</a:t>
            </a:r>
          </a:p>
          <a:p>
            <a:pPr marR="130" rtl="0">
              <a:buSzPts val="1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2373A"/>
                </a:solidFill>
              </a:rPr>
              <a:t> </a:t>
            </a:r>
            <a:r>
              <a:rPr lang="en-US" b="1" i="0" u="none" strike="noStrike" baseline="0" dirty="0">
                <a:solidFill>
                  <a:srgbClr val="22373A"/>
                </a:solidFill>
              </a:rPr>
              <a:t>Columns:</a:t>
            </a:r>
            <a:r>
              <a:rPr lang="en-US" b="0" i="0" u="none" strike="noStrike" baseline="0" dirty="0">
                <a:solidFill>
                  <a:srgbClr val="22373A"/>
                </a:solidFill>
              </a:rPr>
              <a:t> 7 key columns (</a:t>
            </a:r>
            <a:r>
              <a:rPr lang="en-US" b="0" i="0" u="none" strike="noStrike" baseline="0" dirty="0" err="1">
                <a:solidFill>
                  <a:srgbClr val="22373A"/>
                </a:solidFill>
              </a:rPr>
              <a:t>BillNo</a:t>
            </a:r>
            <a:r>
              <a:rPr lang="en-US" b="0" i="0" u="none" strike="noStrike" baseline="0" dirty="0">
                <a:solidFill>
                  <a:srgbClr val="22373A"/>
                </a:solidFill>
              </a:rPr>
              <a:t>, </a:t>
            </a:r>
            <a:r>
              <a:rPr lang="en-US" b="0" i="0" u="none" strike="noStrike" baseline="0" dirty="0" err="1">
                <a:solidFill>
                  <a:srgbClr val="22373A"/>
                </a:solidFill>
              </a:rPr>
              <a:t>Itemname</a:t>
            </a:r>
            <a:r>
              <a:rPr lang="en-US" b="0" i="0" u="none" strike="noStrike" baseline="0" dirty="0">
                <a:solidFill>
                  <a:srgbClr val="22373A"/>
                </a:solidFill>
              </a:rPr>
              <a:t>, Quantity, Date, Price, CustomerID, Country). Derived columns: </a:t>
            </a:r>
            <a:r>
              <a:rPr lang="en-US" b="0" i="0" u="none" strike="noStrike" baseline="0" dirty="0" err="1">
                <a:solidFill>
                  <a:srgbClr val="22373A"/>
                </a:solidFill>
              </a:rPr>
              <a:t>TotalPrice</a:t>
            </a:r>
            <a:r>
              <a:rPr lang="en-US" b="0" i="0" u="none" strike="noStrike" baseline="0" dirty="0">
                <a:solidFill>
                  <a:srgbClr val="22373A"/>
                </a:solidFill>
              </a:rPr>
              <a:t>.</a:t>
            </a:r>
          </a:p>
          <a:p>
            <a:pPr marR="130" rtl="0">
              <a:buSzPts val="1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2373A"/>
                </a:solidFill>
              </a:rPr>
              <a:t> </a:t>
            </a:r>
            <a:r>
              <a:rPr lang="en-US" b="1" i="0" u="none" strike="noStrike" baseline="0" dirty="0">
                <a:solidFill>
                  <a:srgbClr val="22373A"/>
                </a:solidFill>
              </a:rPr>
              <a:t>Key Details:</a:t>
            </a:r>
          </a:p>
          <a:p>
            <a:pPr marR="130" lvl="1">
              <a:buSzPts val="1000"/>
              <a:buFont typeface="Wingdings" panose="05000000000000000000" pitchFamily="2" charset="2"/>
              <a:buChar char="§"/>
            </a:pPr>
            <a:r>
              <a:rPr lang="en-US" b="0" i="0" u="none" strike="noStrike" baseline="0" dirty="0">
                <a:solidFill>
                  <a:srgbClr val="22373A"/>
                </a:solidFill>
              </a:rPr>
              <a:t>Over 522,064 entries initially.</a:t>
            </a:r>
          </a:p>
          <a:p>
            <a:pPr marR="130" lvl="1">
              <a:buSzPts val="1000"/>
              <a:buFont typeface="Wingdings" panose="05000000000000000000" pitchFamily="2" charset="2"/>
              <a:buChar char="§"/>
            </a:pPr>
            <a:r>
              <a:rPr lang="en-US" b="0" i="0" u="none" strike="noStrike" baseline="0" dirty="0">
                <a:solidFill>
                  <a:srgbClr val="22373A"/>
                </a:solidFill>
              </a:rPr>
              <a:t>Cleaned to remove negative/zero quantities, zero prices, and null </a:t>
            </a:r>
            <a:r>
              <a:rPr lang="en-US" b="0" i="0" u="none" strike="noStrike" baseline="0" dirty="0" err="1">
                <a:solidFill>
                  <a:srgbClr val="22373A"/>
                </a:solidFill>
              </a:rPr>
              <a:t>Itemnames</a:t>
            </a:r>
            <a:r>
              <a:rPr lang="en-US" b="0" i="0" u="none" strike="noStrike" baseline="0" dirty="0">
                <a:solidFill>
                  <a:srgbClr val="22373A"/>
                </a:solidFill>
              </a:rPr>
              <a:t> (final ~510,000 rows).</a:t>
            </a:r>
          </a:p>
          <a:p>
            <a:pPr marR="130" lvl="1">
              <a:buSzPts val="1000"/>
              <a:buFont typeface="Wingdings" panose="05000000000000000000" pitchFamily="2" charset="2"/>
              <a:buChar char="§"/>
            </a:pPr>
            <a:r>
              <a:rPr lang="en-US" b="0" i="0" u="none" strike="noStrike" baseline="0" dirty="0">
                <a:solidFill>
                  <a:srgbClr val="22373A"/>
                </a:solidFill>
              </a:rPr>
              <a:t>Data spans Dec 2010 to Dec 2011.</a:t>
            </a:r>
          </a:p>
          <a:p>
            <a:pPr marR="130" lvl="1">
              <a:buSzPts val="1000"/>
              <a:buFont typeface="Wingdings" panose="05000000000000000000" pitchFamily="2" charset="2"/>
              <a:buChar char="§"/>
            </a:pPr>
            <a:r>
              <a:rPr lang="en-US" b="0" i="0" u="none" strike="noStrike" baseline="0" dirty="0">
                <a:solidFill>
                  <a:srgbClr val="22373A"/>
                </a:solidFill>
              </a:rPr>
              <a:t>Focus: UK transactions (majority).</a:t>
            </a:r>
          </a:p>
          <a:p>
            <a:pPr marR="130" lvl="1">
              <a:buSzPts val="1000"/>
              <a:buFont typeface="Wingdings" panose="05000000000000000000" pitchFamily="2" charset="2"/>
              <a:buChar char="§"/>
            </a:pPr>
            <a:r>
              <a:rPr lang="en-US" b="0" i="0" u="none" strike="noStrike" baseline="0" dirty="0">
                <a:solidFill>
                  <a:srgbClr val="22373A"/>
                </a:solidFill>
              </a:rPr>
              <a:t>Price converted from comma-separated format to float (e.g., '2,55' → 2.55).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56DF8-DC41-47E1-68C3-169A169E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4E08-551D-432F-8C56-42A30CDA521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357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A577E-363F-57AC-6011-0FA0036F4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058" y="286604"/>
            <a:ext cx="9939622" cy="1165124"/>
          </a:xfrm>
          <a:ln>
            <a:solidFill>
              <a:schemeClr val="tx1"/>
            </a:solidFill>
          </a:ln>
        </p:spPr>
        <p:txBody>
          <a:bodyPr anchor="ctr"/>
          <a:lstStyle/>
          <a:p>
            <a:pPr algn="ctr"/>
            <a:r>
              <a:rPr lang="en-US" sz="4800" b="0" i="0" u="none" strike="noStrike" baseline="0" dirty="0">
                <a:solidFill>
                  <a:schemeClr val="tx1"/>
                </a:solidFill>
                <a:latin typeface="Arial Black" panose="020B0A04020102020204" pitchFamily="34" charset="0"/>
              </a:rPr>
              <a:t>Methodology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BC0F9-B02D-80ED-E19F-EAA17C98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058" y="1845734"/>
            <a:ext cx="9939622" cy="4023360"/>
          </a:xfrm>
        </p:spPr>
        <p:txBody>
          <a:bodyPr>
            <a:normAutofit fontScale="62500" lnSpcReduction="20000"/>
          </a:bodyPr>
          <a:lstStyle/>
          <a:p>
            <a:pPr marL="0" indent="0" rtl="0">
              <a:buSzPts val="1000"/>
              <a:buNone/>
            </a:pPr>
            <a:r>
              <a:rPr lang="en-US" sz="2400" b="1" i="0" u="none" strike="noStrike" baseline="0" dirty="0">
                <a:solidFill>
                  <a:srgbClr val="22373A"/>
                </a:solidFill>
              </a:rPr>
              <a:t>1. Data Preprocessing (Python):</a:t>
            </a:r>
          </a:p>
          <a:p>
            <a:pPr marL="635508" lvl="1" indent="-342900">
              <a:buSzPts val="1000"/>
              <a:buFont typeface="Wingdings" panose="05000000000000000000" pitchFamily="2" charset="2"/>
              <a:buChar char="q"/>
            </a:pPr>
            <a:r>
              <a:rPr lang="en-US" sz="2200" i="0" u="none" strike="noStrike" baseline="0" dirty="0">
                <a:solidFill>
                  <a:srgbClr val="22373A"/>
                </a:solidFill>
              </a:rPr>
              <a:t>Loaded data using pandas.</a:t>
            </a:r>
          </a:p>
          <a:p>
            <a:pPr marL="635508" lvl="1" indent="-342900">
              <a:buSzPts val="1000"/>
              <a:buFont typeface="Wingdings" panose="05000000000000000000" pitchFamily="2" charset="2"/>
              <a:buChar char="q"/>
            </a:pPr>
            <a:r>
              <a:rPr lang="en-US" sz="2200" i="0" u="none" strike="noStrike" baseline="0" dirty="0">
                <a:solidFill>
                  <a:srgbClr val="22373A"/>
                </a:solidFill>
              </a:rPr>
              <a:t>Handled missing values (dropped null </a:t>
            </a:r>
            <a:r>
              <a:rPr lang="en-US" sz="2200" i="0" u="none" strike="noStrike" baseline="0" dirty="0" err="1">
                <a:solidFill>
                  <a:srgbClr val="22373A"/>
                </a:solidFill>
              </a:rPr>
              <a:t>Itemnames</a:t>
            </a:r>
            <a:r>
              <a:rPr lang="en-US" sz="2200" i="0" u="none" strike="noStrike" baseline="0" dirty="0">
                <a:solidFill>
                  <a:srgbClr val="22373A"/>
                </a:solidFill>
              </a:rPr>
              <a:t>, ~1,455 rows).</a:t>
            </a:r>
          </a:p>
          <a:p>
            <a:pPr marL="635508" lvl="1" indent="-342900">
              <a:buSzPts val="1000"/>
              <a:buFont typeface="Wingdings" panose="05000000000000000000" pitchFamily="2" charset="2"/>
              <a:buChar char="q"/>
            </a:pPr>
            <a:r>
              <a:rPr lang="en-US" sz="2200" i="0" u="none" strike="noStrike" baseline="0" dirty="0">
                <a:solidFill>
                  <a:srgbClr val="22373A"/>
                </a:solidFill>
              </a:rPr>
              <a:t>Filtered invalid data (negative/zero Quantity: ~10,000 rows; zero Price: ~40 rows).</a:t>
            </a:r>
          </a:p>
          <a:p>
            <a:pPr marL="635508" lvl="1" indent="-342900">
              <a:buSzPts val="1000"/>
              <a:buFont typeface="Wingdings" panose="05000000000000000000" pitchFamily="2" charset="2"/>
              <a:buChar char="q"/>
            </a:pPr>
            <a:r>
              <a:rPr lang="en-US" sz="2200" i="0" u="none" strike="noStrike" baseline="0" dirty="0">
                <a:solidFill>
                  <a:srgbClr val="22373A"/>
                </a:solidFill>
              </a:rPr>
              <a:t>Converted Price to float and added </a:t>
            </a:r>
            <a:r>
              <a:rPr lang="en-US" sz="2200" i="0" u="none" strike="noStrike" baseline="0" dirty="0" err="1">
                <a:solidFill>
                  <a:srgbClr val="22373A"/>
                </a:solidFill>
              </a:rPr>
              <a:t>TotalPrice</a:t>
            </a:r>
            <a:r>
              <a:rPr lang="en-US" sz="2200" i="0" u="none" strike="noStrike" baseline="0" dirty="0">
                <a:solidFill>
                  <a:srgbClr val="22373A"/>
                </a:solidFill>
              </a:rPr>
              <a:t> (Quantity * Price).</a:t>
            </a:r>
          </a:p>
          <a:p>
            <a:pPr marL="635508" lvl="1" indent="-342900">
              <a:buSzPts val="1000"/>
              <a:buFont typeface="Wingdings" panose="05000000000000000000" pitchFamily="2" charset="2"/>
              <a:buChar char="q"/>
            </a:pPr>
            <a:r>
              <a:rPr lang="en-US" sz="2200" i="0" u="none" strike="noStrike" baseline="0" dirty="0">
                <a:solidFill>
                  <a:srgbClr val="22373A"/>
                </a:solidFill>
              </a:rPr>
              <a:t>Parsed Date to datetime for time-based analysis.</a:t>
            </a:r>
          </a:p>
          <a:p>
            <a:pPr marL="0" indent="0" rtl="0">
              <a:buSzPts val="1000"/>
              <a:buNone/>
            </a:pPr>
            <a:r>
              <a:rPr lang="en-US" sz="2400" b="1" i="0" u="none" strike="noStrike" baseline="0" dirty="0">
                <a:solidFill>
                  <a:srgbClr val="22373A"/>
                </a:solidFill>
              </a:rPr>
              <a:t>2. Exploratory Data Analysis (Python):</a:t>
            </a:r>
          </a:p>
          <a:p>
            <a:pPr marL="635508" lvl="1" indent="-342900">
              <a:buSzPts val="1000"/>
              <a:buFont typeface="Wingdings" panose="05000000000000000000" pitchFamily="2" charset="2"/>
              <a:buChar char="q"/>
            </a:pPr>
            <a:r>
              <a:rPr lang="en-US" sz="2200" i="0" u="none" strike="noStrike" baseline="0" dirty="0">
                <a:solidFill>
                  <a:srgbClr val="22373A"/>
                </a:solidFill>
              </a:rPr>
              <a:t>Analyzed top countries, items, customers by sales.</a:t>
            </a:r>
          </a:p>
          <a:p>
            <a:pPr marL="635508" lvl="1" indent="-342900">
              <a:buSzPts val="1000"/>
              <a:buFont typeface="Wingdings" panose="05000000000000000000" pitchFamily="2" charset="2"/>
              <a:buChar char="q"/>
            </a:pPr>
            <a:r>
              <a:rPr lang="en-US" sz="2200" i="0" u="none" strike="noStrike" baseline="0" dirty="0">
                <a:solidFill>
                  <a:srgbClr val="22373A"/>
                </a:solidFill>
              </a:rPr>
              <a:t>Visualized monthly sales trends and unique items per bill.</a:t>
            </a:r>
          </a:p>
          <a:p>
            <a:pPr marL="635508" lvl="1" indent="-342900">
              <a:buSzPts val="1000"/>
              <a:buFont typeface="Wingdings" panose="05000000000000000000" pitchFamily="2" charset="2"/>
              <a:buChar char="q"/>
            </a:pPr>
            <a:r>
              <a:rPr lang="en-US" sz="2200" i="0" u="none" strike="noStrike" baseline="0" dirty="0">
                <a:solidFill>
                  <a:srgbClr val="22373A"/>
                </a:solidFill>
              </a:rPr>
              <a:t>Used seaborn and </a:t>
            </a:r>
            <a:r>
              <a:rPr lang="en-US" sz="2200" i="0" u="none" strike="noStrike" baseline="0" dirty="0" err="1">
                <a:solidFill>
                  <a:srgbClr val="22373A"/>
                </a:solidFill>
              </a:rPr>
              <a:t>plotly</a:t>
            </a:r>
            <a:r>
              <a:rPr lang="en-US" sz="2200" i="0" u="none" strike="noStrike" baseline="0" dirty="0">
                <a:solidFill>
                  <a:srgbClr val="22373A"/>
                </a:solidFill>
              </a:rPr>
              <a:t> for bar charts, line plots, and histograms.</a:t>
            </a:r>
          </a:p>
          <a:p>
            <a:pPr marL="0" indent="0" rtl="0">
              <a:buSzPts val="1000"/>
              <a:buNone/>
            </a:pPr>
            <a:r>
              <a:rPr lang="en-US" sz="2400" b="1" i="0" u="none" strike="noStrike" baseline="0" dirty="0">
                <a:solidFill>
                  <a:srgbClr val="22373A"/>
                </a:solidFill>
              </a:rPr>
              <a:t>3. Market Basket Analysis:</a:t>
            </a:r>
          </a:p>
          <a:p>
            <a:pPr marL="635508" lvl="1" indent="-342900">
              <a:buSzPts val="1000"/>
              <a:buFont typeface="Wingdings" panose="05000000000000000000" pitchFamily="2" charset="2"/>
              <a:buChar char="q"/>
            </a:pPr>
            <a:r>
              <a:rPr lang="en-US" sz="2200" i="0" u="none" strike="noStrike" baseline="0" dirty="0">
                <a:solidFill>
                  <a:srgbClr val="22373A"/>
                </a:solidFill>
              </a:rPr>
              <a:t>Grouped data by </a:t>
            </a:r>
            <a:r>
              <a:rPr lang="en-US" sz="2200" i="0" u="none" strike="noStrike" baseline="0" dirty="0" err="1">
                <a:solidFill>
                  <a:srgbClr val="22373A"/>
                </a:solidFill>
              </a:rPr>
              <a:t>BillNo</a:t>
            </a:r>
            <a:r>
              <a:rPr lang="en-US" sz="2200" i="0" u="none" strike="noStrike" baseline="0" dirty="0">
                <a:solidFill>
                  <a:srgbClr val="22373A"/>
                </a:solidFill>
              </a:rPr>
              <a:t> to create transaction baskets.</a:t>
            </a:r>
          </a:p>
          <a:p>
            <a:pPr marL="635508" lvl="1" indent="-342900">
              <a:buSzPts val="1000"/>
              <a:buFont typeface="Wingdings" panose="05000000000000000000" pitchFamily="2" charset="2"/>
              <a:buChar char="q"/>
            </a:pPr>
            <a:r>
              <a:rPr lang="en-US" sz="2200" i="0" u="none" strike="noStrike" baseline="0" dirty="0">
                <a:solidFill>
                  <a:srgbClr val="22373A"/>
                </a:solidFill>
              </a:rPr>
              <a:t>Encoded items (1 if purchased, 0 otherwise).</a:t>
            </a:r>
          </a:p>
          <a:p>
            <a:pPr marL="635508" lvl="1" indent="-342900">
              <a:buSzPts val="1000"/>
              <a:buFont typeface="Wingdings" panose="05000000000000000000" pitchFamily="2" charset="2"/>
              <a:buChar char="q"/>
            </a:pPr>
            <a:r>
              <a:rPr lang="en-US" sz="2200" i="0" u="none" strike="noStrike" baseline="0" dirty="0">
                <a:solidFill>
                  <a:srgbClr val="22373A"/>
                </a:solidFill>
              </a:rPr>
              <a:t>Applied </a:t>
            </a:r>
            <a:r>
              <a:rPr lang="en-US" sz="2200" i="0" u="none" strike="noStrike" baseline="0" dirty="0" err="1">
                <a:solidFill>
                  <a:srgbClr val="22373A"/>
                </a:solidFill>
              </a:rPr>
              <a:t>Apriori</a:t>
            </a:r>
            <a:r>
              <a:rPr lang="en-US" sz="2200" i="0" u="none" strike="noStrike" baseline="0" dirty="0">
                <a:solidFill>
                  <a:srgbClr val="22373A"/>
                </a:solidFill>
              </a:rPr>
              <a:t> algorithm (</a:t>
            </a:r>
            <a:r>
              <a:rPr lang="en-US" sz="2200" i="0" u="none" strike="noStrike" baseline="0" dirty="0" err="1">
                <a:solidFill>
                  <a:srgbClr val="22373A"/>
                </a:solidFill>
              </a:rPr>
              <a:t>min_support</a:t>
            </a:r>
            <a:r>
              <a:rPr lang="en-US" sz="2200" i="0" u="none" strike="noStrike" baseline="0" dirty="0">
                <a:solidFill>
                  <a:srgbClr val="22373A"/>
                </a:solidFill>
              </a:rPr>
              <a:t>=0.02).</a:t>
            </a:r>
          </a:p>
          <a:p>
            <a:pPr marL="635508" lvl="1" indent="-342900">
              <a:buSzPts val="1000"/>
              <a:buFont typeface="Wingdings" panose="05000000000000000000" pitchFamily="2" charset="2"/>
              <a:buChar char="q"/>
            </a:pPr>
            <a:r>
              <a:rPr lang="en-US" sz="2200" i="0" u="none" strike="noStrike" baseline="0" dirty="0">
                <a:solidFill>
                  <a:srgbClr val="22373A"/>
                </a:solidFill>
              </a:rPr>
              <a:t>Generated rules with metrics: support, confidence, lift (&gt;1), conviction.</a:t>
            </a:r>
          </a:p>
          <a:p>
            <a:pPr marL="635508" lvl="1" indent="-342900">
              <a:buSzPts val="1000"/>
              <a:buFont typeface="Wingdings" panose="05000000000000000000" pitchFamily="2" charset="2"/>
              <a:buChar char="q"/>
            </a:pPr>
            <a:r>
              <a:rPr lang="en-US" sz="2200" i="0" u="none" strike="noStrike" baseline="0" dirty="0">
                <a:solidFill>
                  <a:srgbClr val="22373A"/>
                </a:solidFill>
              </a:rPr>
              <a:t>Filtered rules (confidence &gt;0.8, lift &gt;1).</a:t>
            </a:r>
            <a:endParaRPr lang="en-US" sz="2400" i="0" u="none" strike="noStrike" baseline="0" dirty="0">
              <a:solidFill>
                <a:srgbClr val="22373A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F87B0-53BC-15DC-8997-B9F44AA5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4E08-551D-432F-8C56-42A30CDA521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761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4F5F9-1B0F-113E-9611-1B50EED7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68820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Imported Libraries &amp; Loaded</a:t>
            </a:r>
            <a:b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Dataset</a:t>
            </a:r>
            <a:endParaRPr lang="en-IN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47AE5D-E413-9243-6D35-A2F74FFD5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4E08-551D-432F-8C56-42A30CDA521B}" type="slidenum">
              <a:rPr lang="en-IN" smtClean="0"/>
              <a:t>5</a:t>
            </a:fld>
            <a:endParaRPr lang="en-IN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47F2072-4DE5-DDAC-07FC-F499959147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4138380"/>
            <a:ext cx="10058400" cy="15365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D67B80-32F4-FA2C-0A1F-5FC166DA1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45734"/>
            <a:ext cx="10058400" cy="220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86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0B25-6818-F585-DB62-CD4CA4271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83978"/>
          </a:xfrm>
          <a:ln>
            <a:solidFill>
              <a:schemeClr val="tx1"/>
            </a:solidFill>
          </a:ln>
        </p:spPr>
        <p:txBody>
          <a:bodyPr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Arial Black" panose="020B0A04020102020204" pitchFamily="34" charset="0"/>
              </a:rPr>
              <a:t>Data Information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FDFA92-F8AF-51AF-01C5-42C3C8253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4E08-551D-432F-8C56-42A30CDA521B}" type="slidenum">
              <a:rPr lang="en-IN" smtClean="0"/>
              <a:t>6</a:t>
            </a:fld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47FAEBA-91F2-028F-1383-0785D56DF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1237" y="1819373"/>
            <a:ext cx="9309523" cy="28280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A458A4-2833-CCF0-BD92-EE1BCB274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236" y="4723277"/>
            <a:ext cx="9309523" cy="118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74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405A1-166A-05DD-79AC-F7217CAF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599" y="232838"/>
            <a:ext cx="6492875" cy="1180037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Step 1: </a:t>
            </a:r>
            <a:b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Data Cleaning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3DCBE-4BC2-D873-5C2E-8DE3EC4C7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0067" y="1496975"/>
            <a:ext cx="3200400" cy="3864049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171450" marR="80" indent="-171450" rtl="0">
              <a:buClr>
                <a:schemeClr val="bg1"/>
              </a:buClr>
              <a:buSzPts val="1000"/>
              <a:buFont typeface="Wingdings" panose="05000000000000000000" pitchFamily="2" charset="2"/>
              <a:buChar char="q"/>
            </a:pPr>
            <a:r>
              <a:rPr lang="en-US" sz="1400" b="1" i="0" u="none" strike="noStrike" baseline="0" dirty="0">
                <a:solidFill>
                  <a:schemeClr val="bg1"/>
                </a:solidFill>
              </a:rPr>
              <a:t>Dropping invalid data (negative/zero Quantity, zero Price, null Item name).</a:t>
            </a:r>
          </a:p>
          <a:p>
            <a:pPr marL="171450" marR="80" indent="-171450" rtl="0">
              <a:buClr>
                <a:schemeClr val="bg1"/>
              </a:buClr>
              <a:buSzPts val="1000"/>
              <a:buFont typeface="Wingdings" panose="05000000000000000000" pitchFamily="2" charset="2"/>
              <a:buChar char="q"/>
            </a:pPr>
            <a:r>
              <a:rPr lang="en-US" sz="1400" b="1" i="0" u="sng" strike="noStrike" baseline="0" dirty="0">
                <a:solidFill>
                  <a:schemeClr val="bg1"/>
                </a:solidFill>
              </a:rPr>
              <a:t>Key Findings:</a:t>
            </a:r>
          </a:p>
          <a:p>
            <a:pPr marL="628650" marR="80" lvl="1" indent="-171450">
              <a:buClr>
                <a:schemeClr val="bg1"/>
              </a:buClr>
              <a:buSzPts val="1000"/>
              <a:buFont typeface="Wingdings" panose="05000000000000000000" pitchFamily="2" charset="2"/>
              <a:buChar char="§"/>
            </a:pPr>
            <a:r>
              <a:rPr lang="en-US" sz="1400" b="0" i="0" u="none" strike="noStrike" baseline="0" dirty="0">
                <a:solidFill>
                  <a:schemeClr val="bg1"/>
                </a:solidFill>
              </a:rPr>
              <a:t>Removed ~10,000 rows with Quantity &lt;=0 (e.g., returns/cancellations).</a:t>
            </a:r>
          </a:p>
          <a:p>
            <a:pPr marL="628650" marR="80" lvl="1" indent="-171450">
              <a:buClr>
                <a:schemeClr val="bg1"/>
              </a:buClr>
              <a:buSzPts val="1000"/>
              <a:buFont typeface="Wingdings" panose="05000000000000000000" pitchFamily="2" charset="2"/>
              <a:buChar char="§"/>
            </a:pPr>
            <a:r>
              <a:rPr lang="en-US" sz="1400" b="0" i="0" u="none" strike="noStrike" baseline="0" dirty="0">
                <a:solidFill>
                  <a:schemeClr val="bg1"/>
                </a:solidFill>
              </a:rPr>
              <a:t>Removed ~40 rows with Price &lt;=0 (e.g., free items or errors).</a:t>
            </a:r>
          </a:p>
          <a:p>
            <a:pPr marL="628650" marR="80" lvl="1" indent="-171450">
              <a:buClr>
                <a:schemeClr val="bg1"/>
              </a:buClr>
              <a:buSzPts val="1000"/>
              <a:buFont typeface="Wingdings" panose="05000000000000000000" pitchFamily="2" charset="2"/>
              <a:buChar char="§"/>
            </a:pPr>
            <a:r>
              <a:rPr lang="en-US" sz="1400" b="0" i="0" u="none" strike="noStrike" baseline="0" dirty="0">
                <a:solidFill>
                  <a:schemeClr val="bg1"/>
                </a:solidFill>
              </a:rPr>
              <a:t>Dropped rows with null Item name (non-product entries like "POSTAGE").</a:t>
            </a:r>
          </a:p>
          <a:p>
            <a:pPr marL="628650" marR="80" lvl="1" indent="-171450">
              <a:buClr>
                <a:schemeClr val="bg1"/>
              </a:buClr>
              <a:buSzPts val="1000"/>
              <a:buFont typeface="Wingdings" panose="05000000000000000000" pitchFamily="2" charset="2"/>
              <a:buChar char="§"/>
            </a:pPr>
            <a:r>
              <a:rPr lang="en-US" sz="1400" b="0" i="0" u="none" strike="noStrike" baseline="0" dirty="0">
                <a:solidFill>
                  <a:schemeClr val="bg1"/>
                </a:solidFill>
              </a:rPr>
              <a:t>Final dataset: ~510,000 valid transactions.</a:t>
            </a:r>
          </a:p>
          <a:p>
            <a:pPr marL="171450" marR="80" indent="-171450" rtl="0">
              <a:buClr>
                <a:schemeClr val="bg1"/>
              </a:buClr>
              <a:buSzPts val="1000"/>
              <a:buFont typeface="Wingdings" panose="05000000000000000000" pitchFamily="2" charset="2"/>
              <a:buChar char="q"/>
            </a:pPr>
            <a:r>
              <a:rPr lang="en-US" sz="1400" b="1" i="0" u="sng" strike="noStrike" baseline="0" dirty="0">
                <a:solidFill>
                  <a:schemeClr val="bg1"/>
                </a:solidFill>
              </a:rPr>
              <a:t>Insight: </a:t>
            </a:r>
            <a:r>
              <a:rPr lang="en-US" sz="1400" b="0" i="0" u="none" strike="noStrike" baseline="0" dirty="0">
                <a:solidFill>
                  <a:schemeClr val="bg1"/>
                </a:solidFill>
              </a:rPr>
              <a:t>Ensures analysis focuses on valid sales for accurate associations.</a:t>
            </a:r>
          </a:p>
          <a:p>
            <a:pPr marR="80" rtl="0">
              <a:buSzPts val="1000"/>
            </a:pPr>
            <a:endParaRPr lang="en-US" sz="1400" b="0" i="0" u="none" strike="noStrike" baseline="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921ECE-1453-D18E-1DC1-B4DCD84EECE8}"/>
              </a:ext>
            </a:extLst>
          </p:cNvPr>
          <p:cNvSpPr txBox="1"/>
          <p:nvPr/>
        </p:nvSpPr>
        <p:spPr>
          <a:xfrm>
            <a:off x="4800599" y="6218878"/>
            <a:ext cx="64928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pc="-95" dirty="0">
                <a:solidFill>
                  <a:srgbClr val="22373A"/>
                </a:solidFill>
                <a:latin typeface="Arial Black"/>
                <a:cs typeface="Arial Black"/>
              </a:rPr>
              <a:t>Figure</a:t>
            </a:r>
            <a:r>
              <a:rPr lang="en-US" spc="2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lang="en-US" dirty="0">
                <a:solidFill>
                  <a:srgbClr val="22373A"/>
                </a:solidFill>
                <a:latin typeface="Arial Black"/>
                <a:cs typeface="Arial Black"/>
              </a:rPr>
              <a:t>1:</a:t>
            </a:r>
            <a:r>
              <a:rPr lang="en-US" spc="-2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lang="en-US" spc="-10" dirty="0">
                <a:solidFill>
                  <a:srgbClr val="22373A"/>
                </a:solidFill>
                <a:latin typeface="Tahoma"/>
                <a:cs typeface="Tahoma"/>
              </a:rPr>
              <a:t>Dropping Zero &amp; Negative Values from Qty &amp; Price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23ED19-4FBF-96BD-D117-42E300F6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4E08-551D-432F-8C56-42A30CDA521B}" type="slidenum">
              <a:rPr lang="en-IN" smtClean="0"/>
              <a:t>7</a:t>
            </a:fld>
            <a:endParaRPr lang="en-IN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6BF7655-6B00-29F4-4BD3-3337B0246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599" y="2057777"/>
            <a:ext cx="6492875" cy="3516198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995658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E5DBC-D6DF-BDCB-C69A-EEF9B3CEF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0" y="232838"/>
            <a:ext cx="6492874" cy="1218890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3600" b="0" i="0" u="none" strike="noStrike" baseline="0" dirty="0">
                <a:solidFill>
                  <a:schemeClr val="tx1"/>
                </a:solidFill>
                <a:latin typeface="Arial Black" panose="020B0A04020102020204" pitchFamily="34" charset="0"/>
              </a:rPr>
              <a:t>Step 2: </a:t>
            </a:r>
            <a:br>
              <a:rPr lang="en-US" sz="3600" b="0" i="0" u="none" strike="noStrike" baseline="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sz="2400" b="0" i="0" u="none" strike="noStrike" baseline="0" dirty="0">
                <a:solidFill>
                  <a:schemeClr val="tx1"/>
                </a:solidFill>
                <a:latin typeface="Arial Black" panose="020B0A04020102020204" pitchFamily="34" charset="0"/>
              </a:rPr>
              <a:t>Sales Amount &amp; Quantity 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69946-2AF9-9C88-A661-D726C0C6C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0640" y="413936"/>
            <a:ext cx="3200400" cy="6022992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285750" indent="-285750" rtl="0">
              <a:buClr>
                <a:schemeClr val="bg1"/>
              </a:buClr>
              <a:buSzPts val="1000"/>
              <a:buFont typeface="Wingdings" panose="05000000000000000000" pitchFamily="2" charset="2"/>
              <a:buChar char="q"/>
            </a:pPr>
            <a:r>
              <a:rPr lang="en-US" sz="1400" b="1" i="0" u="none" strike="noStrike" baseline="0" dirty="0">
                <a:solidFill>
                  <a:schemeClr val="bg1"/>
                </a:solidFill>
              </a:rPr>
              <a:t>This bar chart visualizes the total sales (in red) and quantity of items sold (in gray) across each month of 2011, derived from the cleaned dataset.</a:t>
            </a:r>
          </a:p>
          <a:p>
            <a:pPr marL="285750" indent="-285750" rtl="0">
              <a:buClr>
                <a:schemeClr val="bg1"/>
              </a:buClr>
              <a:buSzPts val="1000"/>
              <a:buFont typeface="Wingdings" panose="05000000000000000000" pitchFamily="2" charset="2"/>
              <a:buChar char="q"/>
            </a:pPr>
            <a:r>
              <a:rPr lang="en-US" sz="1400" b="1" i="0" u="sng" strike="noStrike" baseline="0" dirty="0">
                <a:solidFill>
                  <a:schemeClr val="bg1"/>
                </a:solidFill>
              </a:rPr>
              <a:t>Key Findings:</a:t>
            </a:r>
          </a:p>
          <a:p>
            <a:pPr marL="742950" lvl="1" indent="-285750">
              <a:buClr>
                <a:schemeClr val="bg1"/>
              </a:buClr>
              <a:buSzPts val="1000"/>
              <a:buFont typeface="Wingdings" panose="05000000000000000000" pitchFamily="2" charset="2"/>
              <a:buChar char="§"/>
            </a:pPr>
            <a:r>
              <a:rPr lang="en-US" sz="1400" b="0" i="0" u="none" strike="noStrike" baseline="0" dirty="0">
                <a:solidFill>
                  <a:schemeClr val="bg1"/>
                </a:solidFill>
              </a:rPr>
              <a:t>The highest total sales occur in November 2011 (Month 11), exceeding 1.4 units, indicating a significant sales surge.</a:t>
            </a:r>
          </a:p>
          <a:p>
            <a:pPr marL="742950" lvl="1" indent="-285750">
              <a:buClr>
                <a:schemeClr val="bg1"/>
              </a:buClr>
              <a:buSzPts val="1000"/>
              <a:buFont typeface="Wingdings" panose="05000000000000000000" pitchFamily="2" charset="2"/>
              <a:buChar char="§"/>
            </a:pPr>
            <a:r>
              <a:rPr lang="en-US" sz="1400" b="0" i="0" u="none" strike="noStrike" baseline="0" dirty="0">
                <a:solidFill>
                  <a:schemeClr val="bg1"/>
                </a:solidFill>
              </a:rPr>
              <a:t>The highest quantity sold also occurs in November 2011, reaching approximately 1.0 unit, suggesting a high volume of transactions.</a:t>
            </a:r>
          </a:p>
          <a:p>
            <a:pPr marL="742950" lvl="1" indent="-285750">
              <a:buClr>
                <a:schemeClr val="bg1"/>
              </a:buClr>
              <a:buSzPts val="1000"/>
              <a:buFont typeface="Wingdings" panose="05000000000000000000" pitchFamily="2" charset="2"/>
              <a:buChar char="§"/>
            </a:pPr>
            <a:r>
              <a:rPr lang="en-US" sz="1400" b="0" i="0" u="none" strike="noStrike" baseline="0" dirty="0">
                <a:solidFill>
                  <a:schemeClr val="bg1"/>
                </a:solidFill>
              </a:rPr>
              <a:t>Sales and quantity show a general increase from January to November, with notable peaks in Months 5 (May), 9 (September), and 11 (November). December (Month 12) shows a decline.</a:t>
            </a:r>
          </a:p>
          <a:p>
            <a:pPr marL="285750" indent="-285750" rtl="0">
              <a:buClr>
                <a:schemeClr val="bg1"/>
              </a:buClr>
              <a:buSzPts val="1000"/>
              <a:buFont typeface="Wingdings" panose="05000000000000000000" pitchFamily="2" charset="2"/>
              <a:buChar char="q"/>
            </a:pPr>
            <a:r>
              <a:rPr lang="en-US" sz="1400" b="1" i="0" u="sng" strike="noStrike" baseline="0" dirty="0">
                <a:solidFill>
                  <a:schemeClr val="bg1"/>
                </a:solidFill>
              </a:rPr>
              <a:t>Insight:</a:t>
            </a:r>
            <a:r>
              <a:rPr lang="en-US" sz="1400" b="0" i="0" u="none" strike="noStrike" baseline="0" dirty="0">
                <a:solidFill>
                  <a:schemeClr val="bg1"/>
                </a:solidFill>
              </a:rPr>
              <a:t> The data highlights a strong seasonal trend, with November being the peak month, likely due to holiday shopping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EDEBF4-4988-01D4-971C-D52E89AA916B}"/>
              </a:ext>
            </a:extLst>
          </p:cNvPr>
          <p:cNvSpPr txBox="1"/>
          <p:nvPr/>
        </p:nvSpPr>
        <p:spPr>
          <a:xfrm>
            <a:off x="5642092" y="6252262"/>
            <a:ext cx="48098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pc="-95" dirty="0">
                <a:solidFill>
                  <a:srgbClr val="22373A"/>
                </a:solidFill>
                <a:latin typeface="Arial Black"/>
                <a:cs typeface="Arial Black"/>
              </a:rPr>
              <a:t>Figure</a:t>
            </a:r>
            <a:r>
              <a:rPr lang="en-US" spc="20" dirty="0">
                <a:solidFill>
                  <a:srgbClr val="22373A"/>
                </a:solidFill>
                <a:latin typeface="Arial Black"/>
                <a:cs typeface="Arial Black"/>
              </a:rPr>
              <a:t> 2</a:t>
            </a:r>
            <a:r>
              <a:rPr lang="en-US" dirty="0">
                <a:solidFill>
                  <a:srgbClr val="22373A"/>
                </a:solidFill>
                <a:latin typeface="Arial Black"/>
                <a:cs typeface="Arial Black"/>
              </a:rPr>
              <a:t>:</a:t>
            </a:r>
            <a:r>
              <a:rPr lang="en-US" spc="-2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lang="en-US" spc="-10" dirty="0">
                <a:solidFill>
                  <a:srgbClr val="22373A"/>
                </a:solidFill>
                <a:latin typeface="Tahoma"/>
                <a:cs typeface="Tahoma"/>
              </a:rPr>
              <a:t>Monthly Sales Amount &amp; Quantity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58E67A-45E1-19B6-4D3D-8F76247B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4E08-551D-432F-8C56-42A30CDA521B}" type="slidenum">
              <a:rPr lang="en-IN" smtClean="0"/>
              <a:t>8</a:t>
            </a:fld>
            <a:endParaRPr lang="en-IN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30DFB7BF-EB53-4598-99D6-A5403B89F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0" y="1625600"/>
            <a:ext cx="6492875" cy="44196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38092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6818-B291-3DAC-CA9D-362BEAEE8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598" y="242266"/>
            <a:ext cx="6492874" cy="1275450"/>
          </a:xfrm>
          <a:ln>
            <a:solidFill>
              <a:schemeClr val="tx1"/>
            </a:solidFill>
          </a:ln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Step 3: </a:t>
            </a:r>
            <a:b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Top 10 Countries by Sales </a:t>
            </a:r>
            <a:endParaRPr lang="en-IN" sz="2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A885E-04D7-FC27-C940-9EBFFBBD4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7675" y="339255"/>
            <a:ext cx="3200400" cy="5768009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171450" marR="80" indent="-171450">
              <a:buClr>
                <a:schemeClr val="bg1"/>
              </a:buClr>
              <a:buSzPts val="1000"/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bg1"/>
                </a:solidFill>
              </a:rPr>
              <a:t>The bar chart displays total sales amounts for each country in 2011, aggregated using pandas and visualized with </a:t>
            </a:r>
            <a:r>
              <a:rPr lang="en-US" sz="1600" b="1" dirty="0" err="1">
                <a:solidFill>
                  <a:schemeClr val="bg1"/>
                </a:solidFill>
              </a:rPr>
              <a:t>plotly</a:t>
            </a:r>
            <a:r>
              <a:rPr lang="en-US" sz="1600" b="1" dirty="0">
                <a:solidFill>
                  <a:schemeClr val="bg1"/>
                </a:solidFill>
              </a:rPr>
              <a:t>.</a:t>
            </a:r>
          </a:p>
          <a:p>
            <a:pPr marL="171450" marR="80" indent="-171450">
              <a:buClr>
                <a:schemeClr val="bg1"/>
              </a:buClr>
              <a:buSzPts val="1000"/>
              <a:buFont typeface="Wingdings" panose="05000000000000000000" pitchFamily="2" charset="2"/>
              <a:buChar char="q"/>
            </a:pPr>
            <a:r>
              <a:rPr lang="en-US" sz="1600" b="1" u="sng" dirty="0">
                <a:solidFill>
                  <a:schemeClr val="bg1"/>
                </a:solidFill>
              </a:rPr>
              <a:t>Key Findings:</a:t>
            </a:r>
          </a:p>
          <a:p>
            <a:pPr marL="628650" marR="80" lvl="1" indent="-171450">
              <a:buClr>
                <a:schemeClr val="bg1"/>
              </a:buClr>
              <a:buSzPts val="1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The United Kingdom leads with sales exceeding 8 million units, dwarfing other countries.</a:t>
            </a:r>
          </a:p>
          <a:p>
            <a:pPr marL="628650" marR="80" lvl="1" indent="-171450">
              <a:buClr>
                <a:schemeClr val="bg1"/>
              </a:buClr>
              <a:buSzPts val="1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Germany follows with around 1 million, while France, Australia, and others (e.g., Switzerland, Japan) contribute less than 0.5 million each.</a:t>
            </a:r>
          </a:p>
          <a:p>
            <a:pPr marL="628650" marR="80" lvl="1" indent="-171450">
              <a:buClr>
                <a:schemeClr val="bg1"/>
              </a:buClr>
              <a:buSzPts val="1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Most countries show sales below 0.2 million, with USA, Malta, and Brazil at the lower end.</a:t>
            </a:r>
          </a:p>
          <a:p>
            <a:pPr marL="171450" marR="80" indent="-171450">
              <a:buClr>
                <a:schemeClr val="bg1"/>
              </a:buClr>
              <a:buSzPts val="1000"/>
              <a:buFont typeface="Wingdings" panose="05000000000000000000" pitchFamily="2" charset="2"/>
              <a:buChar char="q"/>
            </a:pPr>
            <a:r>
              <a:rPr lang="en-US" sz="1600" b="1" u="sng" dirty="0">
                <a:solidFill>
                  <a:schemeClr val="bg1"/>
                </a:solidFill>
              </a:rPr>
              <a:t>Insight:</a:t>
            </a:r>
            <a:r>
              <a:rPr lang="en-US" sz="1600" dirty="0">
                <a:solidFill>
                  <a:schemeClr val="bg1"/>
                </a:solidFill>
              </a:rPr>
              <a:t> Focus marketing efforts on the UK market to maximize revenue due to its dominant sales share.</a:t>
            </a:r>
          </a:p>
          <a:p>
            <a:endParaRPr lang="en-IN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87CBCF-A864-7951-A068-7DF3CA9298A5}"/>
              </a:ext>
            </a:extLst>
          </p:cNvPr>
          <p:cNvSpPr txBox="1"/>
          <p:nvPr/>
        </p:nvSpPr>
        <p:spPr>
          <a:xfrm>
            <a:off x="6071570" y="6246402"/>
            <a:ext cx="39509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pc="-95" dirty="0">
                <a:solidFill>
                  <a:srgbClr val="22373A"/>
                </a:solidFill>
                <a:latin typeface="Arial Black"/>
                <a:cs typeface="Arial Black"/>
              </a:rPr>
              <a:t>Figure</a:t>
            </a:r>
            <a:r>
              <a:rPr lang="en-US" spc="20" dirty="0">
                <a:solidFill>
                  <a:srgbClr val="22373A"/>
                </a:solidFill>
                <a:latin typeface="Arial Black"/>
                <a:cs typeface="Arial Black"/>
              </a:rPr>
              <a:t> 2</a:t>
            </a:r>
            <a:r>
              <a:rPr lang="en-US" dirty="0">
                <a:solidFill>
                  <a:srgbClr val="22373A"/>
                </a:solidFill>
                <a:latin typeface="Arial Black"/>
                <a:cs typeface="Arial Black"/>
              </a:rPr>
              <a:t>:</a:t>
            </a:r>
            <a:r>
              <a:rPr lang="en-US" spc="-2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lang="en-US" spc="-10" dirty="0">
                <a:solidFill>
                  <a:srgbClr val="22373A"/>
                </a:solidFill>
                <a:latin typeface="Tahoma"/>
                <a:cs typeface="Tahoma"/>
              </a:rPr>
              <a:t>Bar chart of top countries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17A589-AC3B-72AD-EA96-A66203E8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4E08-551D-432F-8C56-42A30CDA521B}" type="slidenum">
              <a:rPr lang="en-IN" smtClean="0"/>
              <a:t>9</a:t>
            </a:fld>
            <a:endParaRPr lang="en-IN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B56F7EE-ECD8-4080-0400-B7B8671B7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598" y="2056838"/>
            <a:ext cx="6492875" cy="33635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51324B-73E3-80D9-0D0B-C2309D41DE95}"/>
              </a:ext>
            </a:extLst>
          </p:cNvPr>
          <p:cNvSpPr txBox="1"/>
          <p:nvPr/>
        </p:nvSpPr>
        <p:spPr>
          <a:xfrm>
            <a:off x="5539740" y="3223260"/>
            <a:ext cx="18364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15943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1280</TotalTime>
  <Words>1961</Words>
  <Application>Microsoft Office PowerPoint</Application>
  <PresentationFormat>Widescreen</PresentationFormat>
  <Paragraphs>161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Tahoma</vt:lpstr>
      <vt:lpstr>Wingdings</vt:lpstr>
      <vt:lpstr>Retrospect</vt:lpstr>
      <vt:lpstr>Market Basket Analysis (MBA) Project  Uncovering Customer Purchase Patterns Using Apriori Algorithm</vt:lpstr>
      <vt:lpstr>Project Overview</vt:lpstr>
      <vt:lpstr>Dataset Description</vt:lpstr>
      <vt:lpstr>Methodology</vt:lpstr>
      <vt:lpstr>Imported Libraries &amp; Loaded Dataset</vt:lpstr>
      <vt:lpstr>Data Information</vt:lpstr>
      <vt:lpstr>Step 1:  Data Cleaning</vt:lpstr>
      <vt:lpstr>Step 2:  Sales Amount &amp; Quantity </vt:lpstr>
      <vt:lpstr>Step 3:  Top 10 Countries by Sales </vt:lpstr>
      <vt:lpstr>Step 4:  Top 10 Items by Sales</vt:lpstr>
      <vt:lpstr>Step 5:  Top 10 Most Purchased Items</vt:lpstr>
      <vt:lpstr>Step 6:  Top 10 Most Frequently Purchased Items</vt:lpstr>
      <vt:lpstr>Step 7:  Association Rule</vt:lpstr>
      <vt:lpstr>Step 8:  Association Rules Visualization</vt:lpstr>
      <vt:lpstr>Step 9:  Frequent Itemsets with Highest Support</vt:lpstr>
      <vt:lpstr>Step 10:  Best Combinations by Confidence</vt:lpstr>
      <vt:lpstr>Step 11:  Best Combinations by Lift</vt:lpstr>
      <vt:lpstr>Step 12:  Best Combinations of Items</vt:lpstr>
      <vt:lpstr>Recommendations Based on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MICKS FOODS</dc:creator>
  <cp:lastModifiedBy>MICKS FOODS</cp:lastModifiedBy>
  <cp:revision>36</cp:revision>
  <dcterms:created xsi:type="dcterms:W3CDTF">2025-06-22T09:13:52Z</dcterms:created>
  <dcterms:modified xsi:type="dcterms:W3CDTF">2025-08-19T10:09:28Z</dcterms:modified>
</cp:coreProperties>
</file>