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5f2e0ddf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5f2e0ddf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5f2e0ddf2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5f2e0ddf2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b38790b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b38790b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b38790b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b38790b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5f2e0ddf2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5f2e0ddf2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5f2e0ddf2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5f2e0ddf2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5f2e0ddf2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5f2e0ddf2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5f2e0ddf2_0_1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5f2e0ddf2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590d2cc6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590d2cc6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f588dc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f588dc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590d2cc6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590d2cc6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f2e0dd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5f2e0dd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b87aa7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5b87aa7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5f2e0ddf2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5f2e0ddf2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f2e0ddf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5f2e0ddf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b38790b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b38790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">
  <p:cSld name="Title page">
    <p:bg>
      <p:bgPr>
        <a:solidFill>
          <a:srgbClr val="262626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33304" y="-648376"/>
            <a:ext cx="733500" cy="2367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502903" y="2766523"/>
            <a:ext cx="77343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530694" y="4709821"/>
            <a:ext cx="77343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530694" y="2443859"/>
            <a:ext cx="7734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425" y="581278"/>
            <a:ext cx="1289146" cy="1415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1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rtl="0">
              <a:spcBef>
                <a:spcPts val="18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18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>
              <a:spcBef>
                <a:spcPts val="1800"/>
              </a:spcBef>
              <a:spcAft>
                <a:spcPts val="0"/>
              </a:spcAft>
              <a:buSzPts val="1800"/>
              <a:buChar char="»"/>
              <a:defRPr/>
            </a:lvl5pPr>
            <a:lvl6pPr indent="-355600" lvl="5" marL="2743200" rtl="0">
              <a:spcBef>
                <a:spcPts val="18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rgbClr val="660B1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/>
        </p:nvSpPr>
        <p:spPr>
          <a:xfrm>
            <a:off x="1378689" y="239050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/>
        </p:nvSpPr>
        <p:spPr>
          <a:xfrm>
            <a:off x="1378689" y="239050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1378689" y="239050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506694" y="2274522"/>
            <a:ext cx="68025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26131" y="2032786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-14942" y="2032000"/>
            <a:ext cx="148500" cy="8367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: white">
  <p:cSld name="Content and photo: whi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525303" y="464386"/>
            <a:ext cx="4560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b="1" i="0" sz="30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25303" y="1629405"/>
            <a:ext cx="4560600" cy="27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/>
          <p:nvPr>
            <p:ph idx="2" type="pic"/>
          </p:nvPr>
        </p:nvSpPr>
        <p:spPr>
          <a:xfrm>
            <a:off x="5573058" y="0"/>
            <a:ext cx="3570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4"/>
          <p:cNvSpPr/>
          <p:nvPr/>
        </p:nvSpPr>
        <p:spPr>
          <a:xfrm>
            <a:off x="0" y="486799"/>
            <a:ext cx="82800" cy="387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35303" y="4661517"/>
            <a:ext cx="387300" cy="528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3819" y="4514843"/>
            <a:ext cx="684581" cy="75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: white">
  <p:cSld name="Content only: whi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b="1" i="0" sz="3000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>
            <a:off x="0" y="957832"/>
            <a:ext cx="82800" cy="387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/>
        </p:nvSpPr>
        <p:spPr>
          <a:xfrm>
            <a:off x="3556000" y="354105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–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•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–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»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4" name="Google Shape;34;p5"/>
          <p:cNvGrpSpPr/>
          <p:nvPr/>
        </p:nvGrpSpPr>
        <p:grpSpPr>
          <a:xfrm>
            <a:off x="-30788" y="4661517"/>
            <a:ext cx="9228600" cy="528990"/>
            <a:chOff x="-30788" y="4661517"/>
            <a:chExt cx="9228600" cy="528990"/>
          </a:xfrm>
        </p:grpSpPr>
        <p:sp>
          <p:nvSpPr>
            <p:cNvPr id="35" name="Google Shape;35;p5"/>
            <p:cNvSpPr/>
            <p:nvPr/>
          </p:nvSpPr>
          <p:spPr>
            <a:xfrm>
              <a:off x="-30788" y="4734807"/>
              <a:ext cx="9228600" cy="455700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635303" y="4661517"/>
              <a:ext cx="387300" cy="5289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 txBox="1"/>
            <p:nvPr/>
          </p:nvSpPr>
          <p:spPr>
            <a:xfrm>
              <a:off x="1030972" y="4823737"/>
              <a:ext cx="36135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ALUMNI ASSOCIATION</a:t>
              </a:r>
              <a:endParaRPr/>
            </a:p>
          </p:txBody>
        </p:sp>
      </p:grpSp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3819" y="4514843"/>
            <a:ext cx="684581" cy="75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: white">
  <p:cSld name="Blank with footer: whit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-30788" y="4661517"/>
            <a:ext cx="9228600" cy="528990"/>
            <a:chOff x="-30788" y="4661517"/>
            <a:chExt cx="9228600" cy="528990"/>
          </a:xfrm>
        </p:grpSpPr>
        <p:sp>
          <p:nvSpPr>
            <p:cNvPr id="41" name="Google Shape;41;p6"/>
            <p:cNvSpPr/>
            <p:nvPr/>
          </p:nvSpPr>
          <p:spPr>
            <a:xfrm>
              <a:off x="-30788" y="4734807"/>
              <a:ext cx="9228600" cy="455700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635303" y="4661517"/>
              <a:ext cx="387300" cy="5289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6"/>
            <p:cNvSpPr txBox="1"/>
            <p:nvPr/>
          </p:nvSpPr>
          <p:spPr>
            <a:xfrm>
              <a:off x="1030972" y="4823737"/>
              <a:ext cx="36135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ALUMNI ASSOCIATION</a:t>
              </a:r>
              <a:endParaRPr/>
            </a:p>
          </p:txBody>
        </p:sp>
      </p:grp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3819" y="4514843"/>
            <a:ext cx="684581" cy="75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: black">
  <p:cSld name="Content only: black">
    <p:bg>
      <p:bgPr>
        <a:solidFill>
          <a:srgbClr val="262626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ctrTitle"/>
          </p:nvPr>
        </p:nvSpPr>
        <p:spPr>
          <a:xfrm>
            <a:off x="523348" y="75907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523348" y="1630404"/>
            <a:ext cx="8011200" cy="28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/>
          <p:nvPr/>
        </p:nvSpPr>
        <p:spPr>
          <a:xfrm>
            <a:off x="0" y="957832"/>
            <a:ext cx="82800" cy="387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7"/>
          <p:cNvGrpSpPr/>
          <p:nvPr/>
        </p:nvGrpSpPr>
        <p:grpSpPr>
          <a:xfrm>
            <a:off x="-30788" y="4661517"/>
            <a:ext cx="9228600" cy="528990"/>
            <a:chOff x="-30788" y="4661517"/>
            <a:chExt cx="9228600" cy="528990"/>
          </a:xfrm>
        </p:grpSpPr>
        <p:sp>
          <p:nvSpPr>
            <p:cNvPr id="51" name="Google Shape;51;p7"/>
            <p:cNvSpPr/>
            <p:nvPr/>
          </p:nvSpPr>
          <p:spPr>
            <a:xfrm>
              <a:off x="-30788" y="4734807"/>
              <a:ext cx="9228600" cy="455700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635303" y="4661517"/>
              <a:ext cx="387300" cy="5289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 txBox="1"/>
            <p:nvPr/>
          </p:nvSpPr>
          <p:spPr>
            <a:xfrm>
              <a:off x="1030972" y="4823737"/>
              <a:ext cx="36135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ALUMNI ASSOCIATION</a:t>
              </a:r>
              <a:endParaRPr/>
            </a:p>
          </p:txBody>
        </p:sp>
      </p:grp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3819" y="4514843"/>
            <a:ext cx="684581" cy="75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: black">
  <p:cSld name="Content and photo: black">
    <p:bg>
      <p:bgPr>
        <a:solidFill>
          <a:srgbClr val="252626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530124" y="464386"/>
            <a:ext cx="4560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530124" y="1629404"/>
            <a:ext cx="4560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/>
          <p:nvPr>
            <p:ph idx="2" type="pic"/>
          </p:nvPr>
        </p:nvSpPr>
        <p:spPr>
          <a:xfrm>
            <a:off x="5564909" y="0"/>
            <a:ext cx="3570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8"/>
          <p:cNvSpPr/>
          <p:nvPr/>
        </p:nvSpPr>
        <p:spPr>
          <a:xfrm>
            <a:off x="-15847" y="486799"/>
            <a:ext cx="82800" cy="387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635303" y="4661517"/>
            <a:ext cx="387300" cy="528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3819" y="4514843"/>
            <a:ext cx="684581" cy="75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: black">
  <p:cSld name="Blank with footer: black">
    <p:bg>
      <p:bgPr>
        <a:solidFill>
          <a:srgbClr val="25262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9"/>
          <p:cNvGrpSpPr/>
          <p:nvPr/>
        </p:nvGrpSpPr>
        <p:grpSpPr>
          <a:xfrm>
            <a:off x="-30788" y="4661517"/>
            <a:ext cx="9228600" cy="528990"/>
            <a:chOff x="-30788" y="4661517"/>
            <a:chExt cx="9228600" cy="528990"/>
          </a:xfrm>
        </p:grpSpPr>
        <p:sp>
          <p:nvSpPr>
            <p:cNvPr id="64" name="Google Shape;64;p9"/>
            <p:cNvSpPr/>
            <p:nvPr/>
          </p:nvSpPr>
          <p:spPr>
            <a:xfrm>
              <a:off x="-30788" y="4734807"/>
              <a:ext cx="9228600" cy="455700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635303" y="4661517"/>
              <a:ext cx="387300" cy="5289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9"/>
            <p:cNvSpPr txBox="1"/>
            <p:nvPr/>
          </p:nvSpPr>
          <p:spPr>
            <a:xfrm>
              <a:off x="1030972" y="4823737"/>
              <a:ext cx="36135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ALUMNI ASSOCIATION</a:t>
              </a:r>
              <a:endParaRPr/>
            </a:p>
          </p:txBody>
        </p:sp>
      </p:grpSp>
      <p:pic>
        <p:nvPicPr>
          <p:cNvPr id="67" name="Google Shape;6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3819" y="4514843"/>
            <a:ext cx="684581" cy="751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with IUPUI lockup">
  <p:cSld name="Closing slide with IUPUI lockup">
    <p:bg>
      <p:bgPr>
        <a:solidFill>
          <a:srgbClr val="690304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536602" y="680397"/>
            <a:ext cx="7859100" cy="2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0"/>
          <p:cNvSpPr/>
          <p:nvPr/>
        </p:nvSpPr>
        <p:spPr>
          <a:xfrm>
            <a:off x="-15847" y="680397"/>
            <a:ext cx="82800" cy="387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70" y="4033752"/>
            <a:ext cx="950924" cy="104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042" y="4244550"/>
            <a:ext cx="3606361" cy="612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1892" y="634604"/>
            <a:ext cx="6802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1892" y="1589938"/>
            <a:ext cx="68025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datasets/PromptCloudHQ/imdb-data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5"/>
              <a:t>CSCI </a:t>
            </a:r>
            <a:r>
              <a:rPr lang="en" sz="2655"/>
              <a:t>B565 - Data Mining</a:t>
            </a:r>
            <a:endParaRPr sz="26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Rating Prediction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0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040"/>
              <a:t>Shardul Dabhane</a:t>
            </a:r>
            <a:endParaRPr sz="20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2040"/>
              <a:t>Mohit Dalvi</a:t>
            </a:r>
            <a:endParaRPr sz="20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291500"/>
            <a:ext cx="8520600" cy="64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EDA</a:t>
            </a:r>
            <a:endParaRPr sz="3400"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998950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800"/>
              </a:spcAft>
              <a:buSzPts val="1800"/>
              <a:buChar char="▪"/>
            </a:pPr>
            <a:r>
              <a:rPr lang="en"/>
              <a:t>Covariance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00" y="1851825"/>
            <a:ext cx="8134200" cy="2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Steps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Using one-hot encoding on categorical attributes like 'Title', 'Genre', 'Description', 'Director' and ‘'Actors'.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▪"/>
            </a:pPr>
            <a:r>
              <a:rPr lang="en" sz="2400"/>
              <a:t>Missing Values Imputation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 of Linear Regression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01" y="1152475"/>
            <a:ext cx="709563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 for K-Nearest Regression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1" cy="30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 for Random Forest Regression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600"/>
            <a:ext cx="8839200" cy="2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and Future Scope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Feature Engineering.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Feature Selections and Importance.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SzPts val="2400"/>
              <a:buChar char="▪"/>
            </a:pPr>
            <a:r>
              <a:rPr lang="en" sz="2400"/>
              <a:t>Using Cross validation to improve model accuracy. 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Source:</a:t>
            </a:r>
            <a:endParaRPr/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https://www.kaggle.com/datasets/PromptCloudHQ/imdb-data</a:t>
            </a:r>
            <a:endParaRPr/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Awan, M.J.; Khan, R.A.;Nobanee, H.; Yasin, A.; Anwar, S.M.;Naseem, U.; Singh, V.P. A Recommendation Engine for Predicting Movie Ratings Using a Big Data Approach. Electronics 2021, 10, 1215. https://doi.org/10.3390/electronics10101215.</a:t>
            </a:r>
            <a:endParaRPr/>
          </a:p>
          <a:p>
            <a:pPr indent="-342900" lvl="0" marL="457200" rtl="0" algn="l">
              <a:spcBef>
                <a:spcPts val="1800"/>
              </a:spcBef>
              <a:spcAft>
                <a:spcPts val="1800"/>
              </a:spcAft>
              <a:buSzPts val="1800"/>
              <a:buAutoNum type="arabicPeriod"/>
            </a:pPr>
            <a:r>
              <a:rPr lang="en"/>
              <a:t>Mhowwala, Zahabiya &amp; Razia, A. &amp; D., Sujala. (2020). Movie Rating Prediction using Ensemble Learning Algorithms. International Journal of Advanced Computer Science and Applications. 11. 10.14569/IJACSA.2020.0110849.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Any </a:t>
            </a:r>
            <a:r>
              <a:rPr lang="en"/>
              <a:t>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35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As a group, we are huge movie fanatics and enjoy great films such as Fight Club, The Departed , and any Nolan flick.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As data mining students we wanted to dig deeper into what influences the ratings of a movie on IMDB.</a:t>
            </a:r>
            <a:endParaRPr sz="2200"/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To predict the rating of a movie on IMDB based on attributes like Runtime, Metascore, etc. with the help of various supervised Machine Learning algorithms.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SzPts val="2100"/>
              <a:buChar char="●"/>
            </a:pPr>
            <a:r>
              <a:rPr lang="en" sz="2100"/>
              <a:t>To do a comparative study of the results of those Machine Learning algorithms. 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017725"/>
            <a:ext cx="8520600" cy="350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200"/>
              <a:t>The dataset consists of features like Rank, Title, Genre, Description, Director, Actors, Year, Runtime(Minutes), Rating, Votes, Revenue and Metascore. </a:t>
            </a:r>
            <a:endParaRPr sz="2200"/>
          </a:p>
          <a:p>
            <a:pPr indent="-374650" lvl="0" marL="45720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SzPts val="2300"/>
              <a:buChar char="▪"/>
            </a:pPr>
            <a:r>
              <a:rPr lang="en" sz="2200"/>
              <a:t>The dataset consists of 1000 movies from the years 1996 to 2006. 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solve Problem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EDA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Data Preprocessing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Feature Engineering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Modelling and hyperparameter tuning.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Algorithms Used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Linear Regression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K-Nearest Regressor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300"/>
              <a:buChar char="▪"/>
            </a:pPr>
            <a:r>
              <a:rPr lang="en" sz="2300"/>
              <a:t>Random Forest Regressor</a:t>
            </a:r>
            <a:endParaRPr sz="2300"/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8125"/>
            <a:ext cx="8073525" cy="36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291500"/>
            <a:ext cx="8520600" cy="64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EDA</a:t>
            </a:r>
            <a:endParaRPr sz="3400"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998950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800"/>
              </a:spcAft>
              <a:buSzPts val="1800"/>
              <a:buChar char="▪"/>
            </a:pPr>
            <a:r>
              <a:rPr lang="en"/>
              <a:t>Bar Plot for movies by year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675" y="1572200"/>
            <a:ext cx="5458025" cy="29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291500"/>
            <a:ext cx="8520600" cy="64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EDA</a:t>
            </a:r>
            <a:endParaRPr sz="3400"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998950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800"/>
              </a:spcAft>
              <a:buSzPts val="1800"/>
              <a:buChar char="▪"/>
            </a:pPr>
            <a:r>
              <a:rPr lang="en"/>
              <a:t>HeatMap(Correlation)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75" y="1601725"/>
            <a:ext cx="7747025" cy="319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