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086BF-60CB-4622-8DB6-CB19145FAAB3}">
          <p14:sldIdLst>
            <p14:sldId id="27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3D2F-B7F7-493E-908E-405C493E414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B240F83-B3ED-4BE0-9999-77454E50C492}">
      <dgm:prSet custT="1"/>
      <dgm:spPr/>
      <dgm:t>
        <a:bodyPr/>
        <a:lstStyle/>
        <a:p>
          <a:r>
            <a:rPr lang="en-IN" sz="2000" dirty="0"/>
            <a:t>Airbnb is an online service that allows people to rent their properties for short term lease or vacation rentals. </a:t>
          </a:r>
        </a:p>
        <a:p>
          <a:endParaRPr lang="en-IN" sz="2000" dirty="0"/>
        </a:p>
        <a:p>
          <a:r>
            <a:rPr lang="en-IN" sz="2000" dirty="0"/>
            <a:t>The rental property price is determined by the host and the company receives a percentage of the stay as a service fee</a:t>
          </a:r>
          <a:r>
            <a:rPr lang="en-IN" sz="2400" dirty="0"/>
            <a:t>. </a:t>
          </a:r>
          <a:endParaRPr lang="en-US" sz="2400" dirty="0"/>
        </a:p>
      </dgm:t>
    </dgm:pt>
    <dgm:pt modelId="{8AF107E7-DFDD-47A8-A2DF-17B257A9175A}" type="parTrans" cxnId="{6D7ED6D7-4C68-4CFD-9FE2-AB2F8BA425FD}">
      <dgm:prSet/>
      <dgm:spPr/>
      <dgm:t>
        <a:bodyPr/>
        <a:lstStyle/>
        <a:p>
          <a:endParaRPr lang="en-US"/>
        </a:p>
      </dgm:t>
    </dgm:pt>
    <dgm:pt modelId="{60DD0006-3180-4580-A845-48B2929AFFB3}" type="sibTrans" cxnId="{6D7ED6D7-4C68-4CFD-9FE2-AB2F8BA425FD}">
      <dgm:prSet/>
      <dgm:spPr/>
      <dgm:t>
        <a:bodyPr/>
        <a:lstStyle/>
        <a:p>
          <a:endParaRPr lang="en-US"/>
        </a:p>
      </dgm:t>
    </dgm:pt>
    <dgm:pt modelId="{7D31A226-49BE-4CB6-B711-30CB0911C65C}">
      <dgm:prSet custT="1"/>
      <dgm:spPr/>
      <dgm:t>
        <a:bodyPr/>
        <a:lstStyle/>
        <a:p>
          <a:r>
            <a:rPr lang="en-IN" sz="2000" dirty="0"/>
            <a:t>Airbnb has a predictive tool for hosts to utilize in order to set a competitive price for their rental property. The tool is based on a description of the property, but the host ultimately determines the price. The goal this study is to create a predictive model based on Airbnb data to better understand how hosts actually price their property rentals</a:t>
          </a:r>
          <a:r>
            <a:rPr lang="en-IN" sz="2400" dirty="0"/>
            <a:t>.</a:t>
          </a:r>
          <a:endParaRPr lang="en-US" sz="2400" dirty="0"/>
        </a:p>
      </dgm:t>
    </dgm:pt>
    <dgm:pt modelId="{3C7A2FC9-D644-44C2-9B9C-B40B8092D378}" type="parTrans" cxnId="{35C5B671-67FE-41AB-8041-0BA023611360}">
      <dgm:prSet/>
      <dgm:spPr/>
      <dgm:t>
        <a:bodyPr/>
        <a:lstStyle/>
        <a:p>
          <a:endParaRPr lang="en-US"/>
        </a:p>
      </dgm:t>
    </dgm:pt>
    <dgm:pt modelId="{1F575CF7-3614-4FD7-9FAA-555476109F73}" type="sibTrans" cxnId="{35C5B671-67FE-41AB-8041-0BA023611360}">
      <dgm:prSet/>
      <dgm:spPr/>
      <dgm:t>
        <a:bodyPr/>
        <a:lstStyle/>
        <a:p>
          <a:endParaRPr lang="en-US"/>
        </a:p>
      </dgm:t>
    </dgm:pt>
    <dgm:pt modelId="{E80CF629-2404-43FD-96ED-CA142CD360AB}" type="pres">
      <dgm:prSet presAssocID="{4D0A3D2F-B7F7-493E-908E-405C493E414C}" presName="vert0" presStyleCnt="0">
        <dgm:presLayoutVars>
          <dgm:dir/>
          <dgm:animOne val="branch"/>
          <dgm:animLvl val="lvl"/>
        </dgm:presLayoutVars>
      </dgm:prSet>
      <dgm:spPr/>
    </dgm:pt>
    <dgm:pt modelId="{F8704618-F0ED-4B6B-9E9C-C1C9C3204F85}" type="pres">
      <dgm:prSet presAssocID="{7B240F83-B3ED-4BE0-9999-77454E50C492}" presName="thickLine" presStyleLbl="alignNode1" presStyleIdx="0" presStyleCnt="2"/>
      <dgm:spPr/>
    </dgm:pt>
    <dgm:pt modelId="{0CC74544-5004-4E84-AF34-69EE083AFD71}" type="pres">
      <dgm:prSet presAssocID="{7B240F83-B3ED-4BE0-9999-77454E50C492}" presName="horz1" presStyleCnt="0"/>
      <dgm:spPr/>
    </dgm:pt>
    <dgm:pt modelId="{F5461397-AA5E-4240-9707-961D565BCA40}" type="pres">
      <dgm:prSet presAssocID="{7B240F83-B3ED-4BE0-9999-77454E50C492}" presName="tx1" presStyleLbl="revTx" presStyleIdx="0" presStyleCnt="2" custScaleY="80412"/>
      <dgm:spPr/>
    </dgm:pt>
    <dgm:pt modelId="{F3D3C6E5-5055-4011-A9EF-734559E0649A}" type="pres">
      <dgm:prSet presAssocID="{7B240F83-B3ED-4BE0-9999-77454E50C492}" presName="vert1" presStyleCnt="0"/>
      <dgm:spPr/>
    </dgm:pt>
    <dgm:pt modelId="{C159F642-A391-4A7E-8C93-9F5735E01BFE}" type="pres">
      <dgm:prSet presAssocID="{7D31A226-49BE-4CB6-B711-30CB0911C65C}" presName="thickLine" presStyleLbl="alignNode1" presStyleIdx="1" presStyleCnt="2"/>
      <dgm:spPr/>
    </dgm:pt>
    <dgm:pt modelId="{E86A2D1E-2864-4045-9FE4-0B8A1A790F41}" type="pres">
      <dgm:prSet presAssocID="{7D31A226-49BE-4CB6-B711-30CB0911C65C}" presName="horz1" presStyleCnt="0"/>
      <dgm:spPr/>
    </dgm:pt>
    <dgm:pt modelId="{025C6784-BA16-4E02-BF2F-EB9238F346A4}" type="pres">
      <dgm:prSet presAssocID="{7D31A226-49BE-4CB6-B711-30CB0911C65C}" presName="tx1" presStyleLbl="revTx" presStyleIdx="1" presStyleCnt="2" custScaleY="95066"/>
      <dgm:spPr/>
    </dgm:pt>
    <dgm:pt modelId="{245308F1-BD95-4224-9672-93B4F31C0932}" type="pres">
      <dgm:prSet presAssocID="{7D31A226-49BE-4CB6-B711-30CB0911C65C}" presName="vert1" presStyleCnt="0"/>
      <dgm:spPr/>
    </dgm:pt>
  </dgm:ptLst>
  <dgm:cxnLst>
    <dgm:cxn modelId="{35C5B671-67FE-41AB-8041-0BA023611360}" srcId="{4D0A3D2F-B7F7-493E-908E-405C493E414C}" destId="{7D31A226-49BE-4CB6-B711-30CB0911C65C}" srcOrd="1" destOrd="0" parTransId="{3C7A2FC9-D644-44C2-9B9C-B40B8092D378}" sibTransId="{1F575CF7-3614-4FD7-9FAA-555476109F73}"/>
    <dgm:cxn modelId="{51C05A72-808F-4A18-BE31-D21D652C91F9}" type="presOf" srcId="{7D31A226-49BE-4CB6-B711-30CB0911C65C}" destId="{025C6784-BA16-4E02-BF2F-EB9238F346A4}" srcOrd="0" destOrd="0" presId="urn:microsoft.com/office/officeart/2008/layout/LinedList"/>
    <dgm:cxn modelId="{3C5D50C8-0DE1-4698-AD9F-E429A39DCADD}" type="presOf" srcId="{7B240F83-B3ED-4BE0-9999-77454E50C492}" destId="{F5461397-AA5E-4240-9707-961D565BCA40}" srcOrd="0" destOrd="0" presId="urn:microsoft.com/office/officeart/2008/layout/LinedList"/>
    <dgm:cxn modelId="{FF38C5C8-74F0-4C2C-BB7F-03B0FA1D04B6}" type="presOf" srcId="{4D0A3D2F-B7F7-493E-908E-405C493E414C}" destId="{E80CF629-2404-43FD-96ED-CA142CD360AB}" srcOrd="0" destOrd="0" presId="urn:microsoft.com/office/officeart/2008/layout/LinedList"/>
    <dgm:cxn modelId="{6D7ED6D7-4C68-4CFD-9FE2-AB2F8BA425FD}" srcId="{4D0A3D2F-B7F7-493E-908E-405C493E414C}" destId="{7B240F83-B3ED-4BE0-9999-77454E50C492}" srcOrd="0" destOrd="0" parTransId="{8AF107E7-DFDD-47A8-A2DF-17B257A9175A}" sibTransId="{60DD0006-3180-4580-A845-48B2929AFFB3}"/>
    <dgm:cxn modelId="{D6594EEF-5036-4DB0-84E5-83964A996B45}" type="presParOf" srcId="{E80CF629-2404-43FD-96ED-CA142CD360AB}" destId="{F8704618-F0ED-4B6B-9E9C-C1C9C3204F85}" srcOrd="0" destOrd="0" presId="urn:microsoft.com/office/officeart/2008/layout/LinedList"/>
    <dgm:cxn modelId="{462F5E0D-AEAE-4273-BB9D-0D5C405B5B82}" type="presParOf" srcId="{E80CF629-2404-43FD-96ED-CA142CD360AB}" destId="{0CC74544-5004-4E84-AF34-69EE083AFD71}" srcOrd="1" destOrd="0" presId="urn:microsoft.com/office/officeart/2008/layout/LinedList"/>
    <dgm:cxn modelId="{27D63432-B00E-4816-A4BD-1DB21413099D}" type="presParOf" srcId="{0CC74544-5004-4E84-AF34-69EE083AFD71}" destId="{F5461397-AA5E-4240-9707-961D565BCA40}" srcOrd="0" destOrd="0" presId="urn:microsoft.com/office/officeart/2008/layout/LinedList"/>
    <dgm:cxn modelId="{04D16596-463E-4F23-9FE9-F03476904FA1}" type="presParOf" srcId="{0CC74544-5004-4E84-AF34-69EE083AFD71}" destId="{F3D3C6E5-5055-4011-A9EF-734559E0649A}" srcOrd="1" destOrd="0" presId="urn:microsoft.com/office/officeart/2008/layout/LinedList"/>
    <dgm:cxn modelId="{C5986D7A-3612-41A9-B25B-5C1D52FBF6E0}" type="presParOf" srcId="{E80CF629-2404-43FD-96ED-CA142CD360AB}" destId="{C159F642-A391-4A7E-8C93-9F5735E01BFE}" srcOrd="2" destOrd="0" presId="urn:microsoft.com/office/officeart/2008/layout/LinedList"/>
    <dgm:cxn modelId="{AA291B32-4D95-47CD-9B43-5CB30BFF2F91}" type="presParOf" srcId="{E80CF629-2404-43FD-96ED-CA142CD360AB}" destId="{E86A2D1E-2864-4045-9FE4-0B8A1A790F41}" srcOrd="3" destOrd="0" presId="urn:microsoft.com/office/officeart/2008/layout/LinedList"/>
    <dgm:cxn modelId="{E6E23A27-E657-4304-8019-309758CEF518}" type="presParOf" srcId="{E86A2D1E-2864-4045-9FE4-0B8A1A790F41}" destId="{025C6784-BA16-4E02-BF2F-EB9238F346A4}" srcOrd="0" destOrd="0" presId="urn:microsoft.com/office/officeart/2008/layout/LinedList"/>
    <dgm:cxn modelId="{FD967191-CF24-41EE-BDB9-9296A86B1A6D}" type="presParOf" srcId="{E86A2D1E-2864-4045-9FE4-0B8A1A790F41}" destId="{245308F1-BD95-4224-9672-93B4F31C09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CD9B6-1245-48B7-BDB4-58D253FA09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CF60D3-2B81-480B-B9E3-11C53F021269}">
      <dgm:prSet/>
      <dgm:spPr/>
      <dgm:t>
        <a:bodyPr/>
        <a:lstStyle/>
        <a:p>
          <a:r>
            <a:rPr lang="en-US" dirty="0"/>
            <a:t>We compared the RMSE of models, the ANN regression model has the highest one which is 69.54 and the random forest model has the lowest one, which is 60.52.</a:t>
          </a:r>
        </a:p>
      </dgm:t>
    </dgm:pt>
    <dgm:pt modelId="{B668991E-D8B7-49A8-872A-7E568CD883FA}" type="parTrans" cxnId="{F6DFF765-284F-4105-992D-A2E5F73F6AB4}">
      <dgm:prSet/>
      <dgm:spPr/>
      <dgm:t>
        <a:bodyPr/>
        <a:lstStyle/>
        <a:p>
          <a:endParaRPr lang="en-US"/>
        </a:p>
      </dgm:t>
    </dgm:pt>
    <dgm:pt modelId="{22482302-F827-4EDD-8982-A008D1E0E24D}" type="sibTrans" cxnId="{F6DFF765-284F-4105-992D-A2E5F73F6AB4}">
      <dgm:prSet/>
      <dgm:spPr/>
      <dgm:t>
        <a:bodyPr/>
        <a:lstStyle/>
        <a:p>
          <a:endParaRPr lang="en-US"/>
        </a:p>
      </dgm:t>
    </dgm:pt>
    <dgm:pt modelId="{A75E0505-F772-4492-92AC-C663C10817A0}">
      <dgm:prSet/>
      <dgm:spPr/>
      <dgm:t>
        <a:bodyPr/>
        <a:lstStyle/>
        <a:p>
          <a:r>
            <a:rPr lang="en-US"/>
            <a:t>Random forest model is an effective model to predict the Airbnb price.</a:t>
          </a:r>
        </a:p>
      </dgm:t>
    </dgm:pt>
    <dgm:pt modelId="{09188026-7C70-451F-AEFD-A2C76485CE5C}" type="parTrans" cxnId="{3C1B17EC-3729-43BD-890B-F91D4EAF98DD}">
      <dgm:prSet/>
      <dgm:spPr/>
      <dgm:t>
        <a:bodyPr/>
        <a:lstStyle/>
        <a:p>
          <a:endParaRPr lang="en-US"/>
        </a:p>
      </dgm:t>
    </dgm:pt>
    <dgm:pt modelId="{8123645B-5DED-46A1-8C8A-79A18DC6141B}" type="sibTrans" cxnId="{3C1B17EC-3729-43BD-890B-F91D4EAF98DD}">
      <dgm:prSet/>
      <dgm:spPr/>
      <dgm:t>
        <a:bodyPr/>
        <a:lstStyle/>
        <a:p>
          <a:endParaRPr lang="en-US"/>
        </a:p>
      </dgm:t>
    </dgm:pt>
    <dgm:pt modelId="{8232F664-7996-4EBC-9328-836F0F06B99A}">
      <dgm:prSet/>
      <dgm:spPr/>
      <dgm:t>
        <a:bodyPr/>
        <a:lstStyle/>
        <a:p>
          <a:r>
            <a:rPr lang="en-US" dirty="0"/>
            <a:t>The most significant variables for the prediction of price are cleaning fee, bedrooms, accommodates, beds and bathrooms.</a:t>
          </a:r>
        </a:p>
      </dgm:t>
    </dgm:pt>
    <dgm:pt modelId="{B86D3FF5-058B-43D7-BD73-B7FEABE3D1E7}" type="parTrans" cxnId="{D37F2491-89B9-44D3-917C-41FFED13A1FD}">
      <dgm:prSet/>
      <dgm:spPr/>
      <dgm:t>
        <a:bodyPr/>
        <a:lstStyle/>
        <a:p>
          <a:endParaRPr lang="en-US"/>
        </a:p>
      </dgm:t>
    </dgm:pt>
    <dgm:pt modelId="{4D68A022-D52B-4178-B7D9-4E6ED5A18C27}" type="sibTrans" cxnId="{D37F2491-89B9-44D3-917C-41FFED13A1FD}">
      <dgm:prSet/>
      <dgm:spPr/>
      <dgm:t>
        <a:bodyPr/>
        <a:lstStyle/>
        <a:p>
          <a:endParaRPr lang="en-US"/>
        </a:p>
      </dgm:t>
    </dgm:pt>
    <dgm:pt modelId="{76DD6099-BB5C-4C4B-B20F-1D54003F9A71}" type="pres">
      <dgm:prSet presAssocID="{B87CD9B6-1245-48B7-BDB4-58D253FA0933}" presName="vert0" presStyleCnt="0">
        <dgm:presLayoutVars>
          <dgm:dir/>
          <dgm:animOne val="branch"/>
          <dgm:animLvl val="lvl"/>
        </dgm:presLayoutVars>
      </dgm:prSet>
      <dgm:spPr/>
    </dgm:pt>
    <dgm:pt modelId="{F5BCB3D9-53A7-4DC0-BE67-7E4EF2F85F55}" type="pres">
      <dgm:prSet presAssocID="{79CF60D3-2B81-480B-B9E3-11C53F021269}" presName="thickLine" presStyleLbl="alignNode1" presStyleIdx="0" presStyleCnt="3"/>
      <dgm:spPr/>
    </dgm:pt>
    <dgm:pt modelId="{73645C0E-F14A-48D4-9FD7-0FBFF33F1D47}" type="pres">
      <dgm:prSet presAssocID="{79CF60D3-2B81-480B-B9E3-11C53F021269}" presName="horz1" presStyleCnt="0"/>
      <dgm:spPr/>
    </dgm:pt>
    <dgm:pt modelId="{4742F13E-D0BA-4F3B-868D-BC15A9647515}" type="pres">
      <dgm:prSet presAssocID="{79CF60D3-2B81-480B-B9E3-11C53F021269}" presName="tx1" presStyleLbl="revTx" presStyleIdx="0" presStyleCnt="3"/>
      <dgm:spPr/>
    </dgm:pt>
    <dgm:pt modelId="{32BCB922-7D61-4472-9299-53489C2E1477}" type="pres">
      <dgm:prSet presAssocID="{79CF60D3-2B81-480B-B9E3-11C53F021269}" presName="vert1" presStyleCnt="0"/>
      <dgm:spPr/>
    </dgm:pt>
    <dgm:pt modelId="{B7EF14C0-243B-47AE-9D0E-E347ABB6700C}" type="pres">
      <dgm:prSet presAssocID="{A75E0505-F772-4492-92AC-C663C10817A0}" presName="thickLine" presStyleLbl="alignNode1" presStyleIdx="1" presStyleCnt="3"/>
      <dgm:spPr/>
    </dgm:pt>
    <dgm:pt modelId="{AC84A4C2-7666-434C-88EE-9222CB1E71C8}" type="pres">
      <dgm:prSet presAssocID="{A75E0505-F772-4492-92AC-C663C10817A0}" presName="horz1" presStyleCnt="0"/>
      <dgm:spPr/>
    </dgm:pt>
    <dgm:pt modelId="{9CD8860B-1710-4A3D-98F2-48EDD1C93615}" type="pres">
      <dgm:prSet presAssocID="{A75E0505-F772-4492-92AC-C663C10817A0}" presName="tx1" presStyleLbl="revTx" presStyleIdx="1" presStyleCnt="3"/>
      <dgm:spPr/>
    </dgm:pt>
    <dgm:pt modelId="{471ACCFF-80AC-4E6B-8E82-F21EE055A8B9}" type="pres">
      <dgm:prSet presAssocID="{A75E0505-F772-4492-92AC-C663C10817A0}" presName="vert1" presStyleCnt="0"/>
      <dgm:spPr/>
    </dgm:pt>
    <dgm:pt modelId="{4DD5581B-605A-4B13-B835-E232C90FA172}" type="pres">
      <dgm:prSet presAssocID="{8232F664-7996-4EBC-9328-836F0F06B99A}" presName="thickLine" presStyleLbl="alignNode1" presStyleIdx="2" presStyleCnt="3"/>
      <dgm:spPr/>
    </dgm:pt>
    <dgm:pt modelId="{1A792EC5-E3BF-4150-8B9C-6FCC40414872}" type="pres">
      <dgm:prSet presAssocID="{8232F664-7996-4EBC-9328-836F0F06B99A}" presName="horz1" presStyleCnt="0"/>
      <dgm:spPr/>
    </dgm:pt>
    <dgm:pt modelId="{71AF707C-A70D-43F3-AF57-F9E997146296}" type="pres">
      <dgm:prSet presAssocID="{8232F664-7996-4EBC-9328-836F0F06B99A}" presName="tx1" presStyleLbl="revTx" presStyleIdx="2" presStyleCnt="3"/>
      <dgm:spPr/>
    </dgm:pt>
    <dgm:pt modelId="{BB1C3A38-FF65-43AA-8F52-93093BF1B1C8}" type="pres">
      <dgm:prSet presAssocID="{8232F664-7996-4EBC-9328-836F0F06B99A}" presName="vert1" presStyleCnt="0"/>
      <dgm:spPr/>
    </dgm:pt>
  </dgm:ptLst>
  <dgm:cxnLst>
    <dgm:cxn modelId="{F6DFF765-284F-4105-992D-A2E5F73F6AB4}" srcId="{B87CD9B6-1245-48B7-BDB4-58D253FA0933}" destId="{79CF60D3-2B81-480B-B9E3-11C53F021269}" srcOrd="0" destOrd="0" parTransId="{B668991E-D8B7-49A8-872A-7E568CD883FA}" sibTransId="{22482302-F827-4EDD-8982-A008D1E0E24D}"/>
    <dgm:cxn modelId="{9B0F8675-B83F-4084-BE79-F9360E45DCBC}" type="presOf" srcId="{79CF60D3-2B81-480B-B9E3-11C53F021269}" destId="{4742F13E-D0BA-4F3B-868D-BC15A9647515}" srcOrd="0" destOrd="0" presId="urn:microsoft.com/office/officeart/2008/layout/LinedList"/>
    <dgm:cxn modelId="{D37F2491-89B9-44D3-917C-41FFED13A1FD}" srcId="{B87CD9B6-1245-48B7-BDB4-58D253FA0933}" destId="{8232F664-7996-4EBC-9328-836F0F06B99A}" srcOrd="2" destOrd="0" parTransId="{B86D3FF5-058B-43D7-BD73-B7FEABE3D1E7}" sibTransId="{4D68A022-D52B-4178-B7D9-4E6ED5A18C27}"/>
    <dgm:cxn modelId="{FBF00D93-B175-45BF-B547-0C27F7426AF9}" type="presOf" srcId="{A75E0505-F772-4492-92AC-C663C10817A0}" destId="{9CD8860B-1710-4A3D-98F2-48EDD1C93615}" srcOrd="0" destOrd="0" presId="urn:microsoft.com/office/officeart/2008/layout/LinedList"/>
    <dgm:cxn modelId="{714309E4-C767-4D7E-BB61-C1B07CDEB055}" type="presOf" srcId="{8232F664-7996-4EBC-9328-836F0F06B99A}" destId="{71AF707C-A70D-43F3-AF57-F9E997146296}" srcOrd="0" destOrd="0" presId="urn:microsoft.com/office/officeart/2008/layout/LinedList"/>
    <dgm:cxn modelId="{3C1B17EC-3729-43BD-890B-F91D4EAF98DD}" srcId="{B87CD9B6-1245-48B7-BDB4-58D253FA0933}" destId="{A75E0505-F772-4492-92AC-C663C10817A0}" srcOrd="1" destOrd="0" parTransId="{09188026-7C70-451F-AEFD-A2C76485CE5C}" sibTransId="{8123645B-5DED-46A1-8C8A-79A18DC6141B}"/>
    <dgm:cxn modelId="{FC802BED-A6A4-44A2-AAFA-C29F26D7CC4E}" type="presOf" srcId="{B87CD9B6-1245-48B7-BDB4-58D253FA0933}" destId="{76DD6099-BB5C-4C4B-B20F-1D54003F9A71}" srcOrd="0" destOrd="0" presId="urn:microsoft.com/office/officeart/2008/layout/LinedList"/>
    <dgm:cxn modelId="{4698392E-6223-426F-B3C6-8EE8AC0F7C41}" type="presParOf" srcId="{76DD6099-BB5C-4C4B-B20F-1D54003F9A71}" destId="{F5BCB3D9-53A7-4DC0-BE67-7E4EF2F85F55}" srcOrd="0" destOrd="0" presId="urn:microsoft.com/office/officeart/2008/layout/LinedList"/>
    <dgm:cxn modelId="{4A9046CE-34A4-44F7-9A49-49664A07E9E0}" type="presParOf" srcId="{76DD6099-BB5C-4C4B-B20F-1D54003F9A71}" destId="{73645C0E-F14A-48D4-9FD7-0FBFF33F1D47}" srcOrd="1" destOrd="0" presId="urn:microsoft.com/office/officeart/2008/layout/LinedList"/>
    <dgm:cxn modelId="{30A02EF2-523B-4CC6-BF0E-7A0589AD61D4}" type="presParOf" srcId="{73645C0E-F14A-48D4-9FD7-0FBFF33F1D47}" destId="{4742F13E-D0BA-4F3B-868D-BC15A9647515}" srcOrd="0" destOrd="0" presId="urn:microsoft.com/office/officeart/2008/layout/LinedList"/>
    <dgm:cxn modelId="{F2E35A7B-1D31-4469-88D2-2B3937C3AD7A}" type="presParOf" srcId="{73645C0E-F14A-48D4-9FD7-0FBFF33F1D47}" destId="{32BCB922-7D61-4472-9299-53489C2E1477}" srcOrd="1" destOrd="0" presId="urn:microsoft.com/office/officeart/2008/layout/LinedList"/>
    <dgm:cxn modelId="{73F5FF54-EA8F-491F-AB2E-D3CE25B02B96}" type="presParOf" srcId="{76DD6099-BB5C-4C4B-B20F-1D54003F9A71}" destId="{B7EF14C0-243B-47AE-9D0E-E347ABB6700C}" srcOrd="2" destOrd="0" presId="urn:microsoft.com/office/officeart/2008/layout/LinedList"/>
    <dgm:cxn modelId="{EF0A36AD-EBFE-4F01-93AA-B49398417D28}" type="presParOf" srcId="{76DD6099-BB5C-4C4B-B20F-1D54003F9A71}" destId="{AC84A4C2-7666-434C-88EE-9222CB1E71C8}" srcOrd="3" destOrd="0" presId="urn:microsoft.com/office/officeart/2008/layout/LinedList"/>
    <dgm:cxn modelId="{610DF33D-FB15-47B3-8A8A-48C787E10D45}" type="presParOf" srcId="{AC84A4C2-7666-434C-88EE-9222CB1E71C8}" destId="{9CD8860B-1710-4A3D-98F2-48EDD1C93615}" srcOrd="0" destOrd="0" presId="urn:microsoft.com/office/officeart/2008/layout/LinedList"/>
    <dgm:cxn modelId="{062432A9-84A4-4C21-A080-3FF542A1E70E}" type="presParOf" srcId="{AC84A4C2-7666-434C-88EE-9222CB1E71C8}" destId="{471ACCFF-80AC-4E6B-8E82-F21EE055A8B9}" srcOrd="1" destOrd="0" presId="urn:microsoft.com/office/officeart/2008/layout/LinedList"/>
    <dgm:cxn modelId="{14A64D8C-BF3F-4BC3-A48C-97B697A82FD1}" type="presParOf" srcId="{76DD6099-BB5C-4C4B-B20F-1D54003F9A71}" destId="{4DD5581B-605A-4B13-B835-E232C90FA172}" srcOrd="4" destOrd="0" presId="urn:microsoft.com/office/officeart/2008/layout/LinedList"/>
    <dgm:cxn modelId="{56E454EC-D8CF-4707-A6F5-6BA54FE90DEE}" type="presParOf" srcId="{76DD6099-BB5C-4C4B-B20F-1D54003F9A71}" destId="{1A792EC5-E3BF-4150-8B9C-6FCC40414872}" srcOrd="5" destOrd="0" presId="urn:microsoft.com/office/officeart/2008/layout/LinedList"/>
    <dgm:cxn modelId="{C03DF00E-8739-43A2-A90B-A53BBD8BE4AC}" type="presParOf" srcId="{1A792EC5-E3BF-4150-8B9C-6FCC40414872}" destId="{71AF707C-A70D-43F3-AF57-F9E997146296}" srcOrd="0" destOrd="0" presId="urn:microsoft.com/office/officeart/2008/layout/LinedList"/>
    <dgm:cxn modelId="{FCB6E971-35C9-4B21-83C1-689A0F25DE81}" type="presParOf" srcId="{1A792EC5-E3BF-4150-8B9C-6FCC40414872}" destId="{BB1C3A38-FF65-43AA-8F52-93093BF1B1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04618-F0ED-4B6B-9E9C-C1C9C3204F85}">
      <dsp:nvSpPr>
        <dsp:cNvPr id="0" name=""/>
        <dsp:cNvSpPr/>
      </dsp:nvSpPr>
      <dsp:spPr>
        <a:xfrm>
          <a:off x="0" y="2002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61397-AA5E-4240-9707-961D565BCA40}">
      <dsp:nvSpPr>
        <dsp:cNvPr id="0" name=""/>
        <dsp:cNvSpPr/>
      </dsp:nvSpPr>
      <dsp:spPr>
        <a:xfrm>
          <a:off x="0" y="2002"/>
          <a:ext cx="7728267" cy="1948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Airbnb is an online service that allows people to rent their properties for short term lease or vacation rentals.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rental property price is determined by the host and the company receives a percentage of the stay as a service fee</a:t>
          </a:r>
          <a:r>
            <a:rPr lang="en-IN" sz="2400" kern="1200" dirty="0"/>
            <a:t>. </a:t>
          </a:r>
          <a:endParaRPr lang="en-US" sz="2400" kern="1200" dirty="0"/>
        </a:p>
      </dsp:txBody>
      <dsp:txXfrm>
        <a:off x="0" y="2002"/>
        <a:ext cx="7728267" cy="1948701"/>
      </dsp:txXfrm>
    </dsp:sp>
    <dsp:sp modelId="{C159F642-A391-4A7E-8C93-9F5735E01BFE}">
      <dsp:nvSpPr>
        <dsp:cNvPr id="0" name=""/>
        <dsp:cNvSpPr/>
      </dsp:nvSpPr>
      <dsp:spPr>
        <a:xfrm>
          <a:off x="0" y="1950703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C6784-BA16-4E02-BF2F-EB9238F346A4}">
      <dsp:nvSpPr>
        <dsp:cNvPr id="0" name=""/>
        <dsp:cNvSpPr/>
      </dsp:nvSpPr>
      <dsp:spPr>
        <a:xfrm>
          <a:off x="0" y="1950703"/>
          <a:ext cx="7728267" cy="2303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Airbnb has a predictive tool for hosts to utilize in order to set a competitive price for their rental property. The tool is based on a description of the property, but the host ultimately determines the price. The goal this study is to create a predictive model based on Airbnb data to better understand how hosts actually price their property rentals</a:t>
          </a:r>
          <a:r>
            <a:rPr lang="en-IN" sz="2400" kern="1200" dirty="0"/>
            <a:t>.</a:t>
          </a:r>
          <a:endParaRPr lang="en-US" sz="2400" kern="1200" dirty="0"/>
        </a:p>
      </dsp:txBody>
      <dsp:txXfrm>
        <a:off x="0" y="1950703"/>
        <a:ext cx="7728267" cy="2303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CB3D9-53A7-4DC0-BE67-7E4EF2F85F55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2F13E-D0BA-4F3B-868D-BC15A9647515}">
      <dsp:nvSpPr>
        <dsp:cNvPr id="0" name=""/>
        <dsp:cNvSpPr/>
      </dsp:nvSpPr>
      <dsp:spPr>
        <a:xfrm>
          <a:off x="0" y="2484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compared the RMSE of models, the ANN regression model has the highest one which is 69.54 and the random forest model has the lowest one, which is 60.52.</a:t>
          </a:r>
        </a:p>
      </dsp:txBody>
      <dsp:txXfrm>
        <a:off x="0" y="2484"/>
        <a:ext cx="7728267" cy="1694118"/>
      </dsp:txXfrm>
    </dsp:sp>
    <dsp:sp modelId="{B7EF14C0-243B-47AE-9D0E-E347ABB6700C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8860B-1710-4A3D-98F2-48EDD1C93615}">
      <dsp:nvSpPr>
        <dsp:cNvPr id="0" name=""/>
        <dsp:cNvSpPr/>
      </dsp:nvSpPr>
      <dsp:spPr>
        <a:xfrm>
          <a:off x="0" y="1696602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 forest model is an effective model to predict the Airbnb price.</a:t>
          </a:r>
        </a:p>
      </dsp:txBody>
      <dsp:txXfrm>
        <a:off x="0" y="1696602"/>
        <a:ext cx="7728267" cy="1694118"/>
      </dsp:txXfrm>
    </dsp:sp>
    <dsp:sp modelId="{4DD5581B-605A-4B13-B835-E232C90FA172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F707C-A70D-43F3-AF57-F9E997146296}">
      <dsp:nvSpPr>
        <dsp:cNvPr id="0" name=""/>
        <dsp:cNvSpPr/>
      </dsp:nvSpPr>
      <dsp:spPr>
        <a:xfrm>
          <a:off x="0" y="3390721"/>
          <a:ext cx="7728267" cy="1694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most significant variables for the prediction of price are cleaning fee, bedrooms, accommodates, beds and bathrooms.</a:t>
          </a:r>
        </a:p>
      </dsp:txBody>
      <dsp:txXfrm>
        <a:off x="0" y="3390721"/>
        <a:ext cx="7728267" cy="169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AF1-2E8F-4B4B-8A50-E91686905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6D2B2-DAEB-45DD-AA51-794897B6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92EA-9D1D-45E5-BFE9-0F703FDE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4458-B67D-43A5-AD99-E1151183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28F6-6611-42FE-862A-D1615D18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3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410F-4768-45FD-805B-D426CCDE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5E56-FD75-4249-AD33-39B672E7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2D9A-96C1-4366-AA9F-26639B62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95244-FA04-4C42-AD17-929244FC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A521-3282-47CA-A2D2-F03D9E4B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7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8892-7EC7-439E-9D5A-A3334B8B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FD0F-0747-4F73-85B2-8B27272F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3BA0-C4D1-4D8A-A9D4-F97D269E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4BDD-B4F3-4213-A28B-09F66C27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2F4C-58A0-4D78-B84A-7478899E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51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6426-DA5F-4F5E-B2C5-3F4B3CB7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687E-B167-4596-98E8-6D173670F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8D930-BBE8-4A7F-BE00-3BB8925C7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1069-5728-428A-B5CC-3A3E6468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6CF77-34E6-4C25-9E5A-609FB69E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93A8-B009-45E7-B24C-A0095061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8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DC7A-B8F9-49C7-BB42-F6B56C0F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6316-099C-4051-91EB-4262C085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0C434-DAA0-47E9-95E0-977214FD2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D2D1F-843E-4A44-AFB4-047A335A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9FEB7-621B-420A-B04D-8D0B5BDDC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0062B-052D-4169-8D38-6793BFC9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8D35C-741F-4C51-9C00-35D270A0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05393-77DF-4B29-9E7E-879A22E6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5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B5B2-C9C1-43A0-AB54-E74AF597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921F0-E43B-46BB-A04D-BFD0C2A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9597E-7172-4EA3-8B4B-C38A7368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BB532-63EA-4255-A548-BD74B428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2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E93B3-E5F8-4A30-8FAD-43E9DBFA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D7B75-B927-4859-A1DD-AE7D9A32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4B5D-A90C-45B3-92CA-59D64DA6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68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9BF9-9CA2-482A-9206-A4A751E6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0426-F9EB-4D78-8583-6D56B832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661E7-C876-4284-A72B-4465F51E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4C9A-DD43-450A-83D7-E7D4B1F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D7FE-E777-480F-8978-9E32C848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3D00-F17B-46C4-91FC-9CB64C0A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E99-A060-4447-A1FD-12A6BC09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2A7D0-E754-480A-B07A-36C039BBC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E14CE-0F8D-4107-B616-3BE7CD40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A4AE-BC0B-45FA-A84D-8478E7AF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7104-CBDD-4402-B1DE-8F3D59C9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4149-FB4B-4A40-AED3-FC70055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24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70F-7CE8-4F17-81F0-2786E078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845B2-B1BF-40B5-9356-27AD85B2D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B98D-92DA-4DCB-8817-DFCAA198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B6BB-44D3-4273-B206-F289990B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6793-CB3C-415E-90CD-9815CBDE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39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8043D-0645-427F-971C-F737F19C1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0498-3F0E-48FB-8671-497D9A0D9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1483-7CA2-40FE-9C9E-E6C91B84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16E0-B46C-4196-899A-3CD7C593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7D8E-9A45-47F5-9E3F-17D12140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745C2-5BF4-45DA-8707-B23C28E5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8088E-706F-49BE-AA59-B119C488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DFF0-8EB3-494A-A2FB-3404C551C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3A6A-42CD-4C95-8057-95127B2DBD22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F94F-9C8A-4083-8BEC-0394FC929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0933-DC34-4148-896A-96CCC60C4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E452-0326-4666-8DEB-14038D80E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2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eterzhou/airbnb-open-data-in-ny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0A2C93E-0943-4217-A04D-D1ECA1520851}"/>
              </a:ext>
            </a:extLst>
          </p:cNvPr>
          <p:cNvSpPr txBox="1">
            <a:spLocks/>
          </p:cNvSpPr>
          <p:nvPr/>
        </p:nvSpPr>
        <p:spPr>
          <a:xfrm>
            <a:off x="95693" y="4507777"/>
            <a:ext cx="5042643" cy="31100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Group: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Ravi Amin (306598765)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Shardul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Dave(306598622)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Kruti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Shah (306650284)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</a:rPr>
              <a:t>Rutvi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Patel (306019563)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4B089-A5F8-4801-A6C9-89E68FBF8036}"/>
              </a:ext>
            </a:extLst>
          </p:cNvPr>
          <p:cNvSpPr/>
          <p:nvPr/>
        </p:nvSpPr>
        <p:spPr>
          <a:xfrm>
            <a:off x="7889358" y="5883588"/>
            <a:ext cx="4419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 guidance of: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Mohammad Pourhomayoun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0E0C1BE-61A5-4C36-B88D-04A2F7A3F6A7}"/>
              </a:ext>
            </a:extLst>
          </p:cNvPr>
          <p:cNvSpPr txBox="1">
            <a:spLocks/>
          </p:cNvSpPr>
          <p:nvPr/>
        </p:nvSpPr>
        <p:spPr>
          <a:xfrm>
            <a:off x="2286000" y="619805"/>
            <a:ext cx="8225323" cy="31100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rgbClr val="36A1BA"/>
                </a:solidFill>
              </a:rPr>
              <a:t>INSIDE AIR BNB 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rgbClr val="36A1BA"/>
                </a:solidFill>
              </a:rPr>
              <a:t>  NYC</a:t>
            </a:r>
            <a:endParaRPr lang="en-US" sz="2400" b="1" dirty="0">
              <a:solidFill>
                <a:srgbClr val="36A1BA"/>
              </a:solidFill>
            </a:endParaRPr>
          </a:p>
          <a:p>
            <a:pPr marL="0" indent="0">
              <a:buNone/>
            </a:pPr>
            <a:endParaRPr lang="en-US" sz="7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EA39-46FF-4194-9278-B5AD04C7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800" b="1"/>
              <a:t>Correlation Between Features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0EF20-82E6-41A9-B0E2-741B5BA481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7" y="741680"/>
            <a:ext cx="8255725" cy="5389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25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43B47-CF70-446C-9356-74892A7E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469" y="758953"/>
            <a:ext cx="2786615" cy="5330952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Variable Selection</a:t>
            </a:r>
            <a:br>
              <a:rPr lang="en-IN">
                <a:solidFill>
                  <a:schemeClr val="accent1"/>
                </a:solidFill>
              </a:rPr>
            </a:br>
            <a:endParaRPr lang="en-IN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0E34-ABB0-42CE-9A09-6331A167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7180552" cy="512064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Feature matrix 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marL="182563" indent="-182563">
              <a:buNone/>
            </a:pPr>
            <a:r>
              <a:rPr lang="en-US" dirty="0">
                <a:solidFill>
                  <a:srgbClr val="FFFFFF"/>
                </a:solidFill>
              </a:rPr>
              <a:t>    Bathrooms, Bedrooms, Beds, </a:t>
            </a:r>
            <a:r>
              <a:rPr lang="en-US" dirty="0" err="1">
                <a:solidFill>
                  <a:srgbClr val="FFFFFF"/>
                </a:solidFill>
              </a:rPr>
              <a:t>Extra_people</a:t>
            </a:r>
            <a:r>
              <a:rPr lang="en-US" dirty="0">
                <a:solidFill>
                  <a:srgbClr val="FFFFFF"/>
                </a:solidFill>
              </a:rPr>
              <a:t>, Tv, Parking, Pool,                                                                                                                                                 Kitchen, Latitude, Longitude and </a:t>
            </a:r>
            <a:r>
              <a:rPr lang="en-US" dirty="0" err="1">
                <a:solidFill>
                  <a:srgbClr val="FFFFFF"/>
                </a:solidFill>
              </a:rPr>
              <a:t>Wireless_Internet</a:t>
            </a:r>
            <a:endParaRPr lang="en-US" dirty="0">
              <a:solidFill>
                <a:srgbClr val="FFFFFF"/>
              </a:solidFill>
            </a:endParaRPr>
          </a:p>
          <a:p>
            <a:pPr marL="182563" indent="-182563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b="1" u="sng" dirty="0">
                <a:solidFill>
                  <a:srgbClr val="FFFFFF"/>
                </a:solidFill>
              </a:rPr>
              <a:t>Label vector 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Price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 randomly split the training dataset into 0.8-0.2 train-test ratio, and then run the following method:</a:t>
            </a:r>
            <a:endParaRPr lang="en-IN" dirty="0">
              <a:solidFill>
                <a:srgbClr val="FFFFFF"/>
              </a:solidFill>
            </a:endParaRPr>
          </a:p>
          <a:p>
            <a:pPr marL="182563" indent="0"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X_train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X_test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y_train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y_test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train_test_split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featured_matrix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label_vector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test_size</a:t>
            </a:r>
            <a:r>
              <a:rPr lang="en-US" dirty="0">
                <a:solidFill>
                  <a:srgbClr val="FFFFFF"/>
                </a:solidFill>
              </a:rPr>
              <a:t>=0.2, </a:t>
            </a:r>
            <a:r>
              <a:rPr lang="en-US" dirty="0" err="1">
                <a:solidFill>
                  <a:srgbClr val="FFFFFF"/>
                </a:solidFill>
              </a:rPr>
              <a:t>random_state</a:t>
            </a:r>
            <a:r>
              <a:rPr lang="en-US" dirty="0">
                <a:solidFill>
                  <a:srgbClr val="FFFFFF"/>
                </a:solidFill>
              </a:rPr>
              <a:t>=3)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4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BDEE-72C4-4876-B677-4A1B5CF3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Models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1C41-37AE-495D-95DE-71A682C0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endParaRPr lang="en-US" b="1" u="sng" dirty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Model 1: ANN Regression</a:t>
            </a:r>
            <a:endParaRPr lang="en-IN" dirty="0"/>
          </a:p>
          <a:p>
            <a:r>
              <a:rPr lang="en-US" b="1" u="sng" dirty="0"/>
              <a:t>Model 2: Linear Regression</a:t>
            </a:r>
            <a:endParaRPr lang="en-IN" dirty="0"/>
          </a:p>
          <a:p>
            <a:r>
              <a:rPr lang="en-US" b="1" u="sng" dirty="0"/>
              <a:t>Model 3: Polynomial Regressor</a:t>
            </a:r>
            <a:endParaRPr lang="en-IN" dirty="0"/>
          </a:p>
          <a:p>
            <a:r>
              <a:rPr lang="en-US" b="1" u="sng" dirty="0"/>
              <a:t>Model 4: Random Forest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1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35972-5278-49D8-9581-0E9BCD76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200" b="1" spc="-100" dirty="0"/>
              <a:t>Model 1:                                                                                                                                                               RMSE  :   69.54</a:t>
            </a:r>
            <a:br>
              <a:rPr lang="en-US" sz="2200" b="1" spc="-100" dirty="0"/>
            </a:br>
            <a:r>
              <a:rPr lang="en-US" sz="2200" b="1" spc="-100" dirty="0"/>
              <a:t> ANN Regression</a:t>
            </a:r>
            <a:br>
              <a:rPr lang="en-US" sz="2200" b="1" spc="-100" dirty="0"/>
            </a:br>
            <a:br>
              <a:rPr lang="en-US" sz="1900" spc="-100" dirty="0"/>
            </a:br>
            <a:endParaRPr lang="en-US" sz="1900" spc="-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12A75-47AA-4A59-83A9-88822F5FDDF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5" t="29182" r="5976" b="44751"/>
          <a:stretch/>
        </p:blipFill>
        <p:spPr bwMode="auto">
          <a:xfrm>
            <a:off x="1069847" y="1387720"/>
            <a:ext cx="10637520" cy="175057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733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6A1C6-CB08-4038-930D-8F6C8751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spc="-100" dirty="0"/>
              <a:t>Model 2:    Linear Regression                                                                  RMSE : 68.77</a:t>
            </a:r>
            <a:endParaRPr lang="en-US" sz="2800" spc="-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37ED1-3B0A-4D8F-A977-3F5B1598B59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" t="63614" r="7395"/>
          <a:stretch/>
        </p:blipFill>
        <p:spPr bwMode="auto">
          <a:xfrm>
            <a:off x="1069847" y="1005750"/>
            <a:ext cx="10637520" cy="251451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952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EC692-49EF-49CA-8289-AA91EA46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spc="-100" dirty="0"/>
              <a:t>Model 3: Polynomial Regressor                         RMSE : 62.75 </a:t>
            </a:r>
            <a:br>
              <a:rPr lang="en-US" sz="3200" spc="-100" dirty="0"/>
            </a:br>
            <a:endParaRPr lang="en-US" sz="3200" spc="-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000C8-6E55-4D78-B66A-7542599866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63425" r="7074"/>
          <a:stretch/>
        </p:blipFill>
        <p:spPr bwMode="auto">
          <a:xfrm>
            <a:off x="1069847" y="1011763"/>
            <a:ext cx="10637520" cy="250249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927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264B-B72C-4616-893F-43B35D58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spc="-100" dirty="0"/>
              <a:t>Model 4: Random Forest                           RMSE : 60.52</a:t>
            </a:r>
            <a:br>
              <a:rPr lang="en-US" sz="3200" spc="-100" dirty="0"/>
            </a:br>
            <a:endParaRPr lang="en-US" sz="3200" spc="-1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49C9C-8AC9-4633-B92C-DE744D6C386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t="29374" r="7396" b="8167"/>
          <a:stretch/>
        </p:blipFill>
        <p:spPr bwMode="auto">
          <a:xfrm>
            <a:off x="1994695" y="484632"/>
            <a:ext cx="8787823" cy="355675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635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18F5-7964-4E5C-9498-54290668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Comparison amongst different models</a:t>
            </a:r>
            <a:endParaRPr lang="en-IN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ED5079-FBFB-49E9-ACD1-0E8A10C6D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724238"/>
              </p:ext>
            </p:extLst>
          </p:nvPr>
        </p:nvGraphicFramePr>
        <p:xfrm>
          <a:off x="4257040" y="2093433"/>
          <a:ext cx="6238238" cy="2252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4267">
                  <a:extLst>
                    <a:ext uri="{9D8B030D-6E8A-4147-A177-3AD203B41FA5}">
                      <a16:colId xmlns:a16="http://schemas.microsoft.com/office/drawing/2014/main" val="2641094735"/>
                    </a:ext>
                  </a:extLst>
                </a:gridCol>
                <a:gridCol w="4399133">
                  <a:extLst>
                    <a:ext uri="{9D8B030D-6E8A-4147-A177-3AD203B41FA5}">
                      <a16:colId xmlns:a16="http://schemas.microsoft.com/office/drawing/2014/main" val="2060045305"/>
                    </a:ext>
                  </a:extLst>
                </a:gridCol>
                <a:gridCol w="1214838">
                  <a:extLst>
                    <a:ext uri="{9D8B030D-6E8A-4147-A177-3AD203B41FA5}">
                      <a16:colId xmlns:a16="http://schemas.microsoft.com/office/drawing/2014/main" val="2150982051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NO</a:t>
                      </a:r>
                      <a:endParaRPr lang="en-IN" sz="110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MODEL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RMSE</a:t>
                      </a:r>
                      <a:endParaRPr lang="en-IN" sz="110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9366917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ANN REGRESSION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69.54</a:t>
                      </a:r>
                      <a:endParaRPr lang="en-IN" sz="110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72479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RANDOM FOREST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60.52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98299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LINEAR REGRESSION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68.77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33594"/>
                  </a:ext>
                </a:extLst>
              </a:tr>
              <a:tr h="450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POLYNOMIAL REGRESSOR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62.75</a:t>
                      </a:r>
                      <a:endParaRPr lang="en-IN" sz="1100" dirty="0">
                        <a:solidFill>
                          <a:srgbClr val="374C80"/>
                        </a:solidFill>
                        <a:effectLst/>
                        <a:latin typeface="Franklin Gothic Book" panose="020B0503020102020204" pitchFamily="34" charset="0"/>
                        <a:ea typeface="Franklin Gothic Book" panose="020B0503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95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507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044D-3777-42FE-9DEA-9BF590DA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349F2D-8400-452F-895E-8E16D7B66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3985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80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5899A-4372-4EB3-94D6-F12E33B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450BFE7-4D86-4FEF-83B6-E4A987C8B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40877"/>
              </p:ext>
            </p:extLst>
          </p:nvPr>
        </p:nvGraphicFramePr>
        <p:xfrm>
          <a:off x="4034216" y="1296162"/>
          <a:ext cx="7728267" cy="425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17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79852-1984-4011-8611-D0D43CD7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About the Dataset</a:t>
            </a:r>
            <a:b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45E8-3AF5-4DCC-B8D8-CF789784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92075" indent="-92075">
              <a:buNone/>
            </a:pPr>
            <a:r>
              <a:rPr lang="en-US"/>
              <a:t> It includes home rented in the past years. We will use different    algorithm to predict the price.</a:t>
            </a:r>
            <a:endParaRPr lang="en-IN"/>
          </a:p>
          <a:p>
            <a:pPr lvl="0"/>
            <a:r>
              <a:rPr lang="en-US"/>
              <a:t>Row: 44317</a:t>
            </a:r>
            <a:endParaRPr lang="en-IN"/>
          </a:p>
          <a:p>
            <a:pPr lvl="0"/>
            <a:r>
              <a:rPr lang="en-US"/>
              <a:t>Column: 96</a:t>
            </a:r>
            <a:endParaRPr lang="en-IN"/>
          </a:p>
          <a:p>
            <a:pPr lvl="0"/>
            <a:r>
              <a:rPr lang="en-US"/>
              <a:t>Size: 161 MB</a:t>
            </a:r>
            <a:endParaRPr lang="en-IN"/>
          </a:p>
          <a:p>
            <a:pPr lvl="0"/>
            <a:r>
              <a:rPr lang="en-US"/>
              <a:t>Dataset Link: </a:t>
            </a:r>
            <a:r>
              <a:rPr lang="en-IN">
                <a:hlinkClick r:id="rId2"/>
              </a:rPr>
              <a:t>https://www.kaggle.com/peterzhou/airbnb-open-data-in-nyc</a:t>
            </a:r>
            <a:endParaRPr lang="en-IN"/>
          </a:p>
          <a:p>
            <a:pPr marL="92075" lvl="0" indent="-92075">
              <a:buNone/>
            </a:pPr>
            <a:r>
              <a:rPr lang="en-US" b="1"/>
              <a:t> (listing_details.csv):</a:t>
            </a:r>
            <a:r>
              <a:rPr lang="en-US"/>
              <a:t> Detailed listing data, including various   attributes (features) of each listing such as number of bedrooms, bathrooms, location etc.</a:t>
            </a:r>
            <a:endParaRPr lang="en-IN"/>
          </a:p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DBA180-F7F5-43E0-B455-5FC16E25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A42AC7-0102-4C6B-A360-D98DDCD5D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8874233" cy="5334001"/>
          </a:xfrm>
          <a:custGeom>
            <a:avLst/>
            <a:gdLst>
              <a:gd name="connsiteX0" fmla="*/ 0 w 8874233"/>
              <a:gd name="connsiteY0" fmla="*/ 0 h 5334001"/>
              <a:gd name="connsiteX1" fmla="*/ 1126566 w 8874233"/>
              <a:gd name="connsiteY1" fmla="*/ 0 h 5334001"/>
              <a:gd name="connsiteX2" fmla="*/ 7534656 w 8874233"/>
              <a:gd name="connsiteY2" fmla="*/ 0 h 5334001"/>
              <a:gd name="connsiteX3" fmla="*/ 8874233 w 8874233"/>
              <a:gd name="connsiteY3" fmla="*/ 0 h 5334001"/>
              <a:gd name="connsiteX4" fmla="*/ 7858591 w 8874233"/>
              <a:gd name="connsiteY4" fmla="*/ 5334001 h 5334001"/>
              <a:gd name="connsiteX5" fmla="*/ 7534656 w 8874233"/>
              <a:gd name="connsiteY5" fmla="*/ 5334001 h 5334001"/>
              <a:gd name="connsiteX6" fmla="*/ 590 w 8874233"/>
              <a:gd name="connsiteY6" fmla="*/ 5334001 h 5334001"/>
              <a:gd name="connsiteX7" fmla="*/ 0 w 8874233"/>
              <a:gd name="connsiteY7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4233" h="5334001">
                <a:moveTo>
                  <a:pt x="0" y="0"/>
                </a:moveTo>
                <a:lnTo>
                  <a:pt x="1126566" y="0"/>
                </a:lnTo>
                <a:lnTo>
                  <a:pt x="7534656" y="0"/>
                </a:lnTo>
                <a:lnTo>
                  <a:pt x="8874233" y="0"/>
                </a:lnTo>
                <a:lnTo>
                  <a:pt x="7858591" y="5334001"/>
                </a:lnTo>
                <a:lnTo>
                  <a:pt x="7534656" y="5334001"/>
                </a:lnTo>
                <a:lnTo>
                  <a:pt x="590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2DCE7-8435-49CF-87BC-1F11E521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469" y="758953"/>
            <a:ext cx="2786615" cy="5330952"/>
          </a:xfrm>
        </p:spPr>
        <p:txBody>
          <a:bodyPr anchor="b">
            <a:normAutofit/>
          </a:bodyPr>
          <a:lstStyle/>
          <a:p>
            <a:r>
              <a:rPr lang="en-IN" b="1">
                <a:solidFill>
                  <a:schemeClr val="accent1"/>
                </a:solidFill>
              </a:rPr>
              <a:t> Objective</a:t>
            </a:r>
            <a:br>
              <a:rPr lang="en-IN">
                <a:solidFill>
                  <a:schemeClr val="accent1"/>
                </a:solidFill>
              </a:rPr>
            </a:br>
            <a:endParaRPr lang="en-IN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C3D1-E604-41FF-A783-DEFF04C1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718055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FFFF"/>
                </a:solidFill>
              </a:rPr>
              <a:t>The goal of our study is to build a predictive model that explains how renters value their properties and set their rental prices in New York City. In order to reach this goal the necessary objectives include: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Analyze and understand data for rental prices</a:t>
            </a:r>
            <a:endParaRPr lang="en-IN" dirty="0">
              <a:solidFill>
                <a:srgbClr val="FFFFFF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Identify features and labels for Airbnb rental prices</a:t>
            </a:r>
            <a:endParaRPr lang="en-IN" dirty="0">
              <a:solidFill>
                <a:srgbClr val="FFFFFF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 different models and trained them to predict a house price RMSE</a:t>
            </a:r>
            <a:endParaRPr lang="en-IN" dirty="0">
              <a:solidFill>
                <a:srgbClr val="FFFFFF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Finding the best features amongst the all.</a:t>
            </a:r>
            <a:endParaRPr lang="en-IN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AD543-1503-4630-AAE6-E315D68A5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64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58C30-F7FF-4141-8983-0E349E9E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Price Visualization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CB59-CF83-45B5-B282-226AB794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r>
              <a:rPr lang="en-IN" b="1" u="sng" dirty="0"/>
              <a:t>Get frequency by Price for listings</a:t>
            </a:r>
          </a:p>
          <a:p>
            <a:r>
              <a:rPr lang="en-IN" b="1" u="sng" dirty="0"/>
              <a:t>Get frequency of bedroom number for listings</a:t>
            </a:r>
          </a:p>
          <a:p>
            <a:r>
              <a:rPr lang="en-IN" b="1" u="sng" dirty="0"/>
              <a:t>Plot listings on scatterplot by using Latitude and Longitude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5222-CE06-41A4-98A5-B5ECD7B9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Get frequency by Price for listings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2C3690-E1D9-45CB-8A2A-B898210508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320" y="863600"/>
            <a:ext cx="3882035" cy="5121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5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7EDF1-C870-44AC-ACD1-9A807988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spc="-100"/>
              <a:t>Get frequency of bedroom number for listings</a:t>
            </a:r>
            <a:br>
              <a:rPr lang="en-US" sz="3200" b="1" u="sng" spc="-100"/>
            </a:br>
            <a:endParaRPr lang="en-US" sz="3200" spc="-1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68593-8CE4-4D1E-A9FD-4AB169A0CB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4845" y="484632"/>
            <a:ext cx="752752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DE79-34FE-46A1-93D4-E785F60E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Plot listings on scatterplot by using Latitude and Longitude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72150-4F58-42E6-B881-A68BEFD037C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957262"/>
            <a:ext cx="6724650" cy="4933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87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94C03-DF14-4B1D-8473-E1ECBBF2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>
            <a:normAutofit/>
          </a:bodyPr>
          <a:lstStyle/>
          <a:p>
            <a:r>
              <a:rPr lang="en-US" sz="2500" b="1"/>
              <a:t>Define A Function To Convert Categorical Feature Into Numerical Feature</a:t>
            </a:r>
            <a:endParaRPr lang="en-IN" sz="2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80551-62BD-40F1-8AD6-0FEF36634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9" t="29333" r="7001"/>
          <a:stretch/>
        </p:blipFill>
        <p:spPr>
          <a:xfrm>
            <a:off x="599090" y="1303283"/>
            <a:ext cx="6875277" cy="44616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C674-532C-443A-96F0-51347991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390" y="2607014"/>
            <a:ext cx="3654857" cy="315790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We use the following two methods in order to convert strings to floats in pandas Data Frame:</a:t>
            </a:r>
            <a:endParaRPr lang="en-IN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to_numeric method</a:t>
            </a:r>
          </a:p>
          <a:p>
            <a:r>
              <a:rPr lang="en-US" sz="1600">
                <a:solidFill>
                  <a:srgbClr val="FFFFFF"/>
                </a:solidFill>
              </a:rPr>
              <a:t>astype(float) method</a:t>
            </a:r>
          </a:p>
          <a:p>
            <a:endParaRPr lang="en-IN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697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606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Franklin Gothic Book</vt:lpstr>
      <vt:lpstr>Times New Roman</vt:lpstr>
      <vt:lpstr>Wingdings 2</vt:lpstr>
      <vt:lpstr>Frame</vt:lpstr>
      <vt:lpstr>Office Theme</vt:lpstr>
      <vt:lpstr>PowerPoint Presentation</vt:lpstr>
      <vt:lpstr>Introduction</vt:lpstr>
      <vt:lpstr>About the Dataset </vt:lpstr>
      <vt:lpstr> Objective </vt:lpstr>
      <vt:lpstr>Price Visualization</vt:lpstr>
      <vt:lpstr>Get frequency by Price for listings</vt:lpstr>
      <vt:lpstr>Get frequency of bedroom number for listings </vt:lpstr>
      <vt:lpstr>Plot listings on scatterplot by using Latitude and Longitude</vt:lpstr>
      <vt:lpstr>Define A Function To Convert Categorical Feature Into Numerical Feature</vt:lpstr>
      <vt:lpstr>Correlation Between Features</vt:lpstr>
      <vt:lpstr>Variable Selection </vt:lpstr>
      <vt:lpstr>Models</vt:lpstr>
      <vt:lpstr>Model 1:                                                                                                                                                               RMSE  :   69.54  ANN Regression  </vt:lpstr>
      <vt:lpstr>Model 2:    Linear Regression                                                                  RMSE : 68.77</vt:lpstr>
      <vt:lpstr>Model 3: Polynomial Regressor                         RMSE : 62.75  </vt:lpstr>
      <vt:lpstr>Model 4: Random Forest                           RMSE : 60.52 </vt:lpstr>
      <vt:lpstr>Comparison amongst different models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KRUTI SHAH</dc:creator>
  <cp:lastModifiedBy>KRUTI SHAH</cp:lastModifiedBy>
  <cp:revision>20</cp:revision>
  <dcterms:created xsi:type="dcterms:W3CDTF">2019-04-26T07:05:16Z</dcterms:created>
  <dcterms:modified xsi:type="dcterms:W3CDTF">2019-04-26T19:18:27Z</dcterms:modified>
</cp:coreProperties>
</file>