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4630400" cy="8229600"/>
  <p:notesSz cx="14630400" cy="82296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280" y="2551176"/>
            <a:ext cx="12435840" cy="17282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0" i="0">
                <a:solidFill>
                  <a:srgbClr val="96B8F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4608576"/>
            <a:ext cx="10241280" cy="205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DFD5DE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96B8F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DFD5DE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96B8F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731520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7534656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96B8F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06060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839192" y="7749540"/>
            <a:ext cx="1722602" cy="4114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42608" y="1125184"/>
            <a:ext cx="7153275" cy="136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0" i="0">
                <a:solidFill>
                  <a:srgbClr val="96B8F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9660" y="1484146"/>
            <a:ext cx="6334125" cy="164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DFD5DE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974336" y="7653528"/>
            <a:ext cx="4681728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731520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8124" y="3410902"/>
            <a:ext cx="8166100" cy="7035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9500" algn="l"/>
                <a:tab pos="2178050" algn="l"/>
                <a:tab pos="3635375" algn="l"/>
                <a:tab pos="4827270" algn="l"/>
                <a:tab pos="6490335" algn="l"/>
              </a:tabLst>
            </a:pPr>
            <a:r>
              <a:rPr dirty="0" sz="4450" spc="-20"/>
              <a:t>Tell</a:t>
            </a:r>
            <a:r>
              <a:rPr dirty="0" sz="4450"/>
              <a:t>	</a:t>
            </a:r>
            <a:r>
              <a:rPr dirty="0" sz="4450" spc="-25"/>
              <a:t>Me:</a:t>
            </a:r>
            <a:r>
              <a:rPr dirty="0" sz="4450"/>
              <a:t>	</a:t>
            </a:r>
            <a:r>
              <a:rPr dirty="0" sz="4450" spc="-10"/>
              <a:t>Don't</a:t>
            </a:r>
            <a:r>
              <a:rPr dirty="0" sz="4450"/>
              <a:t>	</a:t>
            </a:r>
            <a:r>
              <a:rPr dirty="0" sz="4450" spc="-20"/>
              <a:t>Just</a:t>
            </a:r>
            <a:r>
              <a:rPr dirty="0" sz="4450"/>
              <a:t>	</a:t>
            </a:r>
            <a:r>
              <a:rPr dirty="0" sz="4450" spc="-10"/>
              <a:t>Read,</a:t>
            </a:r>
            <a:r>
              <a:rPr dirty="0" sz="4450"/>
              <a:t>	</a:t>
            </a:r>
            <a:r>
              <a:rPr dirty="0" sz="4450" spc="-10"/>
              <a:t>Listen.</a:t>
            </a:r>
            <a:endParaRPr sz="4450"/>
          </a:p>
        </p:txBody>
      </p:sp>
      <p:sp>
        <p:nvSpPr>
          <p:cNvPr id="3" name="object 3" descr=""/>
          <p:cNvSpPr txBox="1"/>
          <p:nvPr/>
        </p:nvSpPr>
        <p:spPr>
          <a:xfrm>
            <a:off x="4868863" y="4535665"/>
            <a:ext cx="4891405" cy="292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Presented</a:t>
            </a:r>
            <a:r>
              <a:rPr dirty="0" sz="1750" spc="-4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by</a:t>
            </a:r>
            <a:r>
              <a:rPr dirty="0" sz="1750" spc="-4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Shardul</a:t>
            </a:r>
            <a:r>
              <a:rPr dirty="0" sz="1750" spc="-4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Jangam</a:t>
            </a:r>
            <a:r>
              <a:rPr dirty="0" sz="1750" spc="40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for</a:t>
            </a:r>
            <a:r>
              <a:rPr dirty="0" sz="1750" spc="-4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the</a:t>
            </a:r>
            <a:r>
              <a:rPr dirty="0" sz="1750" spc="-4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 spc="-10">
                <a:solidFill>
                  <a:srgbClr val="DFD5DE"/>
                </a:solidFill>
                <a:latin typeface="Arial"/>
                <a:cs typeface="Arial"/>
              </a:rPr>
              <a:t>Hackathon</a:t>
            </a:r>
            <a:endParaRPr sz="1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089" y="1408506"/>
            <a:ext cx="11655425" cy="140843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5550"/>
              </a:lnSpc>
              <a:tabLst>
                <a:tab pos="1143000" algn="l"/>
                <a:tab pos="2712085" algn="l"/>
                <a:tab pos="5128260" algn="l"/>
                <a:tab pos="6415405" algn="l"/>
                <a:tab pos="8677275" algn="l"/>
                <a:tab pos="9852025" algn="l"/>
              </a:tabLst>
            </a:pPr>
            <a:r>
              <a:rPr dirty="0" sz="4450" spc="-25"/>
              <a:t>The</a:t>
            </a:r>
            <a:r>
              <a:rPr dirty="0" sz="4450"/>
              <a:t>	</a:t>
            </a:r>
            <a:r>
              <a:rPr dirty="0" sz="4450" spc="-10"/>
              <a:t>Silent</a:t>
            </a:r>
            <a:r>
              <a:rPr dirty="0" sz="4450"/>
              <a:t>	</a:t>
            </a:r>
            <a:r>
              <a:rPr dirty="0" sz="4450" spc="-10"/>
              <a:t>Struggle:</a:t>
            </a:r>
            <a:r>
              <a:rPr dirty="0" sz="4450"/>
              <a:t>	</a:t>
            </a:r>
            <a:r>
              <a:rPr dirty="0" sz="4450" spc="-25"/>
              <a:t>Why</a:t>
            </a:r>
            <a:r>
              <a:rPr dirty="0" sz="4450"/>
              <a:t>	</a:t>
            </a:r>
            <a:r>
              <a:rPr dirty="0" sz="4450" spc="-10"/>
              <a:t>Reading</a:t>
            </a:r>
            <a:r>
              <a:rPr dirty="0" sz="4450"/>
              <a:t>	</a:t>
            </a:r>
            <a:r>
              <a:rPr dirty="0" sz="4450" spc="-10"/>
              <a:t>Isn't</a:t>
            </a:r>
            <a:r>
              <a:rPr dirty="0" sz="4450"/>
              <a:t>	</a:t>
            </a:r>
            <a:r>
              <a:rPr dirty="0" sz="4450" spc="-10"/>
              <a:t>Always Enough</a:t>
            </a:r>
            <a:endParaRPr sz="4450"/>
          </a:p>
        </p:txBody>
      </p:sp>
      <p:grpSp>
        <p:nvGrpSpPr>
          <p:cNvPr id="3" name="object 3" descr=""/>
          <p:cNvGrpSpPr/>
          <p:nvPr/>
        </p:nvGrpSpPr>
        <p:grpSpPr>
          <a:xfrm>
            <a:off x="778549" y="3262426"/>
            <a:ext cx="4227195" cy="3576320"/>
            <a:chOff x="778549" y="3262426"/>
            <a:chExt cx="4227195" cy="3576320"/>
          </a:xfrm>
        </p:grpSpPr>
        <p:sp>
          <p:nvSpPr>
            <p:cNvPr id="4" name="object 4" descr=""/>
            <p:cNvSpPr/>
            <p:nvPr/>
          </p:nvSpPr>
          <p:spPr>
            <a:xfrm>
              <a:off x="793789" y="3277666"/>
              <a:ext cx="4196715" cy="3545840"/>
            </a:xfrm>
            <a:custGeom>
              <a:avLst/>
              <a:gdLst/>
              <a:ahLst/>
              <a:cxnLst/>
              <a:rect l="l" t="t" r="r" b="b"/>
              <a:pathLst>
                <a:path w="4196715" h="3545840">
                  <a:moveTo>
                    <a:pt x="4162323" y="0"/>
                  </a:moveTo>
                  <a:lnTo>
                    <a:pt x="34034" y="0"/>
                  </a:lnTo>
                  <a:lnTo>
                    <a:pt x="20839" y="2692"/>
                  </a:lnTo>
                  <a:lnTo>
                    <a:pt x="10015" y="10017"/>
                  </a:lnTo>
                  <a:lnTo>
                    <a:pt x="2692" y="20841"/>
                  </a:lnTo>
                  <a:lnTo>
                    <a:pt x="0" y="34035"/>
                  </a:lnTo>
                  <a:lnTo>
                    <a:pt x="0" y="3511283"/>
                  </a:lnTo>
                  <a:lnTo>
                    <a:pt x="2692" y="3524482"/>
                  </a:lnTo>
                  <a:lnTo>
                    <a:pt x="10015" y="3535306"/>
                  </a:lnTo>
                  <a:lnTo>
                    <a:pt x="20839" y="3542628"/>
                  </a:lnTo>
                  <a:lnTo>
                    <a:pt x="34034" y="3545319"/>
                  </a:lnTo>
                  <a:lnTo>
                    <a:pt x="4162323" y="3545319"/>
                  </a:lnTo>
                  <a:lnTo>
                    <a:pt x="4175517" y="3542628"/>
                  </a:lnTo>
                  <a:lnTo>
                    <a:pt x="4186342" y="3535306"/>
                  </a:lnTo>
                  <a:lnTo>
                    <a:pt x="4193666" y="3524482"/>
                  </a:lnTo>
                  <a:lnTo>
                    <a:pt x="4196359" y="3511283"/>
                  </a:lnTo>
                  <a:lnTo>
                    <a:pt x="4196359" y="34035"/>
                  </a:lnTo>
                  <a:lnTo>
                    <a:pt x="4193666" y="20841"/>
                  </a:lnTo>
                  <a:lnTo>
                    <a:pt x="4186342" y="10017"/>
                  </a:lnTo>
                  <a:lnTo>
                    <a:pt x="4175517" y="2692"/>
                  </a:lnTo>
                  <a:lnTo>
                    <a:pt x="4162323" y="0"/>
                  </a:lnTo>
                  <a:close/>
                </a:path>
              </a:pathLst>
            </a:custGeom>
            <a:solidFill>
              <a:srgbClr val="06060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93789" y="3277666"/>
              <a:ext cx="4196715" cy="3545840"/>
            </a:xfrm>
            <a:custGeom>
              <a:avLst/>
              <a:gdLst/>
              <a:ahLst/>
              <a:cxnLst/>
              <a:rect l="l" t="t" r="r" b="b"/>
              <a:pathLst>
                <a:path w="4196715" h="3545840">
                  <a:moveTo>
                    <a:pt x="0" y="34035"/>
                  </a:moveTo>
                  <a:lnTo>
                    <a:pt x="2692" y="20841"/>
                  </a:lnTo>
                  <a:lnTo>
                    <a:pt x="10015" y="10017"/>
                  </a:lnTo>
                  <a:lnTo>
                    <a:pt x="20839" y="2692"/>
                  </a:lnTo>
                  <a:lnTo>
                    <a:pt x="34034" y="0"/>
                  </a:lnTo>
                  <a:lnTo>
                    <a:pt x="4162323" y="0"/>
                  </a:lnTo>
                  <a:lnTo>
                    <a:pt x="4175517" y="2692"/>
                  </a:lnTo>
                  <a:lnTo>
                    <a:pt x="4186342" y="10017"/>
                  </a:lnTo>
                  <a:lnTo>
                    <a:pt x="4193666" y="20841"/>
                  </a:lnTo>
                  <a:lnTo>
                    <a:pt x="4196359" y="34035"/>
                  </a:lnTo>
                  <a:lnTo>
                    <a:pt x="4196359" y="3511283"/>
                  </a:lnTo>
                  <a:lnTo>
                    <a:pt x="4193666" y="3524482"/>
                  </a:lnTo>
                  <a:lnTo>
                    <a:pt x="4186342" y="3535306"/>
                  </a:lnTo>
                  <a:lnTo>
                    <a:pt x="4175517" y="3542628"/>
                  </a:lnTo>
                  <a:lnTo>
                    <a:pt x="4162323" y="3545319"/>
                  </a:lnTo>
                  <a:lnTo>
                    <a:pt x="34034" y="3545319"/>
                  </a:lnTo>
                  <a:lnTo>
                    <a:pt x="20839" y="3542628"/>
                  </a:lnTo>
                  <a:lnTo>
                    <a:pt x="10015" y="3535306"/>
                  </a:lnTo>
                  <a:lnTo>
                    <a:pt x="2692" y="3524482"/>
                  </a:lnTo>
                  <a:lnTo>
                    <a:pt x="0" y="3511283"/>
                  </a:lnTo>
                  <a:lnTo>
                    <a:pt x="0" y="34035"/>
                  </a:lnTo>
                  <a:close/>
                </a:path>
              </a:pathLst>
            </a:custGeom>
            <a:ln w="30479">
              <a:solidFill>
                <a:srgbClr val="3E3E4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3789" y="3277666"/>
              <a:ext cx="121919" cy="3545319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1160303" y="3530333"/>
            <a:ext cx="3422015" cy="2675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25">
                <a:solidFill>
                  <a:srgbClr val="DFD5DE"/>
                </a:solidFill>
                <a:latin typeface="Arial"/>
                <a:cs typeface="Arial"/>
              </a:rPr>
              <a:t>Time-</a:t>
            </a:r>
            <a:r>
              <a:rPr dirty="0" sz="2200">
                <a:solidFill>
                  <a:srgbClr val="DFD5DE"/>
                </a:solidFill>
                <a:latin typeface="Arial"/>
                <a:cs typeface="Arial"/>
              </a:rPr>
              <a:t>Consuming</a:t>
            </a:r>
            <a:r>
              <a:rPr dirty="0" sz="2200" spc="-10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2200" spc="-20">
                <a:solidFill>
                  <a:srgbClr val="DFD5DE"/>
                </a:solidFill>
                <a:latin typeface="Arial"/>
                <a:cs typeface="Arial"/>
              </a:rPr>
              <a:t>Texts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135700"/>
              </a:lnSpc>
              <a:spcBef>
                <a:spcPts val="1120"/>
              </a:spcBef>
            </a:pP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Students,</a:t>
            </a:r>
            <a:r>
              <a:rPr dirty="0" sz="1750" spc="-6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 spc="-10">
                <a:solidFill>
                  <a:srgbClr val="DFD5DE"/>
                </a:solidFill>
                <a:latin typeface="Arial"/>
                <a:cs typeface="Arial"/>
              </a:rPr>
              <a:t>professionals,</a:t>
            </a:r>
            <a:r>
              <a:rPr dirty="0" sz="1750" spc="-6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 spc="-25">
                <a:solidFill>
                  <a:srgbClr val="DFD5DE"/>
                </a:solidFill>
                <a:latin typeface="Arial"/>
                <a:cs typeface="Arial"/>
              </a:rPr>
              <a:t>and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researchers</a:t>
            </a:r>
            <a:r>
              <a:rPr dirty="0" sz="1750" spc="-5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face</a:t>
            </a:r>
            <a:r>
              <a:rPr dirty="0" sz="1750" spc="-5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an</a:t>
            </a:r>
            <a:r>
              <a:rPr dirty="0" sz="1750" spc="-5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 spc="-10">
                <a:solidFill>
                  <a:srgbClr val="DFD5DE"/>
                </a:solidFill>
                <a:latin typeface="Arial"/>
                <a:cs typeface="Arial"/>
              </a:rPr>
              <a:t>overwhelming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volume</a:t>
            </a:r>
            <a:r>
              <a:rPr dirty="0" sz="1750" spc="-5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of</a:t>
            </a:r>
            <a:r>
              <a:rPr dirty="0" sz="1750" spc="-5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PDFs,</a:t>
            </a:r>
            <a:r>
              <a:rPr dirty="0" sz="1750" spc="-5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notes,</a:t>
            </a:r>
            <a:r>
              <a:rPr dirty="0" sz="1750" spc="-5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 spc="-25">
                <a:solidFill>
                  <a:srgbClr val="DFD5DE"/>
                </a:solidFill>
                <a:latin typeface="Arial"/>
                <a:cs typeface="Arial"/>
              </a:rPr>
              <a:t>and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articles.</a:t>
            </a:r>
            <a:r>
              <a:rPr dirty="0" sz="1750" spc="-8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Managing</a:t>
            </a:r>
            <a:r>
              <a:rPr dirty="0" sz="1750" spc="-8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and</a:t>
            </a:r>
            <a:r>
              <a:rPr dirty="0" sz="1750" spc="-8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 spc="-10">
                <a:solidFill>
                  <a:srgbClr val="DFD5DE"/>
                </a:solidFill>
                <a:latin typeface="Arial"/>
                <a:cs typeface="Arial"/>
              </a:rPr>
              <a:t>absorbing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long</a:t>
            </a:r>
            <a:r>
              <a:rPr dirty="0" sz="1750" spc="-4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documents</a:t>
            </a:r>
            <a:r>
              <a:rPr dirty="0" sz="1750" spc="-4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is</a:t>
            </a:r>
            <a:r>
              <a:rPr dirty="0" sz="1750" spc="-4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a</a:t>
            </a:r>
            <a:r>
              <a:rPr dirty="0" sz="1750" spc="-4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 spc="-10">
                <a:solidFill>
                  <a:srgbClr val="DFD5DE"/>
                </a:solidFill>
                <a:latin typeface="Arial"/>
                <a:cs typeface="Arial"/>
              </a:rPr>
              <a:t>significant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drain</a:t>
            </a:r>
            <a:r>
              <a:rPr dirty="0" sz="1750" spc="-6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on</a:t>
            </a:r>
            <a:r>
              <a:rPr dirty="0" sz="1750" spc="-6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valuable</a:t>
            </a:r>
            <a:r>
              <a:rPr dirty="0" sz="1750" spc="-6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 spc="-10">
                <a:solidFill>
                  <a:srgbClr val="DFD5DE"/>
                </a:solidFill>
                <a:latin typeface="Arial"/>
                <a:cs typeface="Arial"/>
              </a:rPr>
              <a:t>time.</a:t>
            </a:r>
            <a:endParaRPr sz="1750">
              <a:latin typeface="Arial"/>
              <a:cs typeface="Arial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5201716" y="3262426"/>
            <a:ext cx="4227195" cy="3576320"/>
            <a:chOff x="5201716" y="3262426"/>
            <a:chExt cx="4227195" cy="3576320"/>
          </a:xfrm>
        </p:grpSpPr>
        <p:sp>
          <p:nvSpPr>
            <p:cNvPr id="9" name="object 9" descr=""/>
            <p:cNvSpPr/>
            <p:nvPr/>
          </p:nvSpPr>
          <p:spPr>
            <a:xfrm>
              <a:off x="5216956" y="3277666"/>
              <a:ext cx="4196715" cy="3545840"/>
            </a:xfrm>
            <a:custGeom>
              <a:avLst/>
              <a:gdLst/>
              <a:ahLst/>
              <a:cxnLst/>
              <a:rect l="l" t="t" r="r" b="b"/>
              <a:pathLst>
                <a:path w="4196715" h="3545840">
                  <a:moveTo>
                    <a:pt x="4162323" y="0"/>
                  </a:moveTo>
                  <a:lnTo>
                    <a:pt x="34034" y="0"/>
                  </a:lnTo>
                  <a:lnTo>
                    <a:pt x="20839" y="2692"/>
                  </a:lnTo>
                  <a:lnTo>
                    <a:pt x="10015" y="10017"/>
                  </a:lnTo>
                  <a:lnTo>
                    <a:pt x="2692" y="20841"/>
                  </a:lnTo>
                  <a:lnTo>
                    <a:pt x="0" y="34035"/>
                  </a:lnTo>
                  <a:lnTo>
                    <a:pt x="0" y="3511283"/>
                  </a:lnTo>
                  <a:lnTo>
                    <a:pt x="2692" y="3524482"/>
                  </a:lnTo>
                  <a:lnTo>
                    <a:pt x="10015" y="3535306"/>
                  </a:lnTo>
                  <a:lnTo>
                    <a:pt x="20839" y="3542628"/>
                  </a:lnTo>
                  <a:lnTo>
                    <a:pt x="34034" y="3545319"/>
                  </a:lnTo>
                  <a:lnTo>
                    <a:pt x="4162323" y="3545319"/>
                  </a:lnTo>
                  <a:lnTo>
                    <a:pt x="4175517" y="3542628"/>
                  </a:lnTo>
                  <a:lnTo>
                    <a:pt x="4186342" y="3535306"/>
                  </a:lnTo>
                  <a:lnTo>
                    <a:pt x="4193666" y="3524482"/>
                  </a:lnTo>
                  <a:lnTo>
                    <a:pt x="4196359" y="3511283"/>
                  </a:lnTo>
                  <a:lnTo>
                    <a:pt x="4196359" y="34035"/>
                  </a:lnTo>
                  <a:lnTo>
                    <a:pt x="4193666" y="20841"/>
                  </a:lnTo>
                  <a:lnTo>
                    <a:pt x="4186342" y="10017"/>
                  </a:lnTo>
                  <a:lnTo>
                    <a:pt x="4175517" y="2692"/>
                  </a:lnTo>
                  <a:lnTo>
                    <a:pt x="4162323" y="0"/>
                  </a:lnTo>
                  <a:close/>
                </a:path>
              </a:pathLst>
            </a:custGeom>
            <a:solidFill>
              <a:srgbClr val="06060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216956" y="3277666"/>
              <a:ext cx="4196715" cy="3545840"/>
            </a:xfrm>
            <a:custGeom>
              <a:avLst/>
              <a:gdLst/>
              <a:ahLst/>
              <a:cxnLst/>
              <a:rect l="l" t="t" r="r" b="b"/>
              <a:pathLst>
                <a:path w="4196715" h="3545840">
                  <a:moveTo>
                    <a:pt x="0" y="34035"/>
                  </a:moveTo>
                  <a:lnTo>
                    <a:pt x="2692" y="20841"/>
                  </a:lnTo>
                  <a:lnTo>
                    <a:pt x="10015" y="10017"/>
                  </a:lnTo>
                  <a:lnTo>
                    <a:pt x="20839" y="2692"/>
                  </a:lnTo>
                  <a:lnTo>
                    <a:pt x="34034" y="0"/>
                  </a:lnTo>
                  <a:lnTo>
                    <a:pt x="4162323" y="0"/>
                  </a:lnTo>
                  <a:lnTo>
                    <a:pt x="4175517" y="2692"/>
                  </a:lnTo>
                  <a:lnTo>
                    <a:pt x="4186342" y="10017"/>
                  </a:lnTo>
                  <a:lnTo>
                    <a:pt x="4193666" y="20841"/>
                  </a:lnTo>
                  <a:lnTo>
                    <a:pt x="4196359" y="34035"/>
                  </a:lnTo>
                  <a:lnTo>
                    <a:pt x="4196359" y="3511283"/>
                  </a:lnTo>
                  <a:lnTo>
                    <a:pt x="4193666" y="3524482"/>
                  </a:lnTo>
                  <a:lnTo>
                    <a:pt x="4186342" y="3535306"/>
                  </a:lnTo>
                  <a:lnTo>
                    <a:pt x="4175517" y="3542628"/>
                  </a:lnTo>
                  <a:lnTo>
                    <a:pt x="4162323" y="3545319"/>
                  </a:lnTo>
                  <a:lnTo>
                    <a:pt x="34034" y="3545319"/>
                  </a:lnTo>
                  <a:lnTo>
                    <a:pt x="20839" y="3542628"/>
                  </a:lnTo>
                  <a:lnTo>
                    <a:pt x="10015" y="3535306"/>
                  </a:lnTo>
                  <a:lnTo>
                    <a:pt x="2692" y="3524482"/>
                  </a:lnTo>
                  <a:lnTo>
                    <a:pt x="0" y="3511283"/>
                  </a:lnTo>
                  <a:lnTo>
                    <a:pt x="0" y="34035"/>
                  </a:lnTo>
                  <a:close/>
                </a:path>
              </a:pathLst>
            </a:custGeom>
            <a:ln w="30479">
              <a:solidFill>
                <a:srgbClr val="3E3E4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16956" y="3277666"/>
              <a:ext cx="121919" cy="3545319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5583478" y="3530333"/>
            <a:ext cx="3422015" cy="23133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DFD5DE"/>
                </a:solidFill>
                <a:latin typeface="Arial"/>
                <a:cs typeface="Arial"/>
              </a:rPr>
              <a:t>Information</a:t>
            </a:r>
            <a:r>
              <a:rPr dirty="0" sz="2200" spc="-15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DFD5DE"/>
                </a:solidFill>
                <a:latin typeface="Arial"/>
                <a:cs typeface="Arial"/>
              </a:rPr>
              <a:t>Overload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135700"/>
              </a:lnSpc>
              <a:spcBef>
                <a:spcPts val="1120"/>
              </a:spcBef>
            </a:pPr>
            <a:r>
              <a:rPr dirty="0" sz="1750" spc="-10">
                <a:solidFill>
                  <a:srgbClr val="DFD5DE"/>
                </a:solidFill>
                <a:latin typeface="Arial"/>
                <a:cs typeface="Arial"/>
              </a:rPr>
              <a:t>Navigating</a:t>
            </a:r>
            <a:r>
              <a:rPr dirty="0" sz="1750" spc="-5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dense,</a:t>
            </a:r>
            <a:r>
              <a:rPr dirty="0" sz="1750" spc="-5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 spc="-10">
                <a:solidFill>
                  <a:srgbClr val="DFD5DE"/>
                </a:solidFill>
                <a:latin typeface="Arial"/>
                <a:cs typeface="Arial"/>
              </a:rPr>
              <a:t>lengthy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documents</a:t>
            </a:r>
            <a:r>
              <a:rPr dirty="0" sz="1750" spc="-6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can</a:t>
            </a:r>
            <a:r>
              <a:rPr dirty="0" sz="1750" spc="-5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lead</a:t>
            </a:r>
            <a:r>
              <a:rPr dirty="0" sz="1750" spc="-6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to</a:t>
            </a:r>
            <a:r>
              <a:rPr dirty="0" sz="1750" spc="-5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fatigue</a:t>
            </a:r>
            <a:r>
              <a:rPr dirty="0" sz="1750" spc="-6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 spc="-25">
                <a:solidFill>
                  <a:srgbClr val="DFD5DE"/>
                </a:solidFill>
                <a:latin typeface="Arial"/>
                <a:cs typeface="Arial"/>
              </a:rPr>
              <a:t>and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reduced</a:t>
            </a:r>
            <a:r>
              <a:rPr dirty="0" sz="1750" spc="-7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 spc="-10">
                <a:solidFill>
                  <a:srgbClr val="DFD5DE"/>
                </a:solidFill>
                <a:latin typeface="Arial"/>
                <a:cs typeface="Arial"/>
              </a:rPr>
              <a:t>comprehension,</a:t>
            </a:r>
            <a:r>
              <a:rPr dirty="0" sz="1750" spc="-7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making</a:t>
            </a:r>
            <a:r>
              <a:rPr dirty="0" sz="1750" spc="-7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 spc="-25">
                <a:solidFill>
                  <a:srgbClr val="DFD5DE"/>
                </a:solidFill>
                <a:latin typeface="Arial"/>
                <a:cs typeface="Arial"/>
              </a:rPr>
              <a:t>it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hard</a:t>
            </a:r>
            <a:r>
              <a:rPr dirty="0" sz="1750" spc="-4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to</a:t>
            </a:r>
            <a:r>
              <a:rPr dirty="0" sz="1750" spc="-4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extract</a:t>
            </a:r>
            <a:r>
              <a:rPr dirty="0" sz="1750" spc="-4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key</a:t>
            </a:r>
            <a:r>
              <a:rPr dirty="0" sz="1750" spc="-4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 spc="-10">
                <a:solidFill>
                  <a:srgbClr val="DFD5DE"/>
                </a:solidFill>
                <a:latin typeface="Arial"/>
                <a:cs typeface="Arial"/>
              </a:rPr>
              <a:t>information efficiently.</a:t>
            </a:r>
            <a:endParaRPr sz="1750">
              <a:latin typeface="Arial"/>
              <a:cs typeface="Arial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9624898" y="3262426"/>
            <a:ext cx="4227195" cy="3576320"/>
            <a:chOff x="9624898" y="3262426"/>
            <a:chExt cx="4227195" cy="3576320"/>
          </a:xfrm>
        </p:grpSpPr>
        <p:sp>
          <p:nvSpPr>
            <p:cNvPr id="14" name="object 14" descr=""/>
            <p:cNvSpPr/>
            <p:nvPr/>
          </p:nvSpPr>
          <p:spPr>
            <a:xfrm>
              <a:off x="9640138" y="3277666"/>
              <a:ext cx="4196715" cy="3545840"/>
            </a:xfrm>
            <a:custGeom>
              <a:avLst/>
              <a:gdLst/>
              <a:ahLst/>
              <a:cxnLst/>
              <a:rect l="l" t="t" r="r" b="b"/>
              <a:pathLst>
                <a:path w="4196715" h="3545840">
                  <a:moveTo>
                    <a:pt x="4162323" y="0"/>
                  </a:moveTo>
                  <a:lnTo>
                    <a:pt x="34034" y="0"/>
                  </a:lnTo>
                  <a:lnTo>
                    <a:pt x="20839" y="2692"/>
                  </a:lnTo>
                  <a:lnTo>
                    <a:pt x="10015" y="10017"/>
                  </a:lnTo>
                  <a:lnTo>
                    <a:pt x="2692" y="20841"/>
                  </a:lnTo>
                  <a:lnTo>
                    <a:pt x="0" y="34035"/>
                  </a:lnTo>
                  <a:lnTo>
                    <a:pt x="0" y="3511283"/>
                  </a:lnTo>
                  <a:lnTo>
                    <a:pt x="2692" y="3524482"/>
                  </a:lnTo>
                  <a:lnTo>
                    <a:pt x="10015" y="3535306"/>
                  </a:lnTo>
                  <a:lnTo>
                    <a:pt x="20839" y="3542628"/>
                  </a:lnTo>
                  <a:lnTo>
                    <a:pt x="34034" y="3545319"/>
                  </a:lnTo>
                  <a:lnTo>
                    <a:pt x="4162323" y="3545319"/>
                  </a:lnTo>
                  <a:lnTo>
                    <a:pt x="4175517" y="3542628"/>
                  </a:lnTo>
                  <a:lnTo>
                    <a:pt x="4186342" y="3535306"/>
                  </a:lnTo>
                  <a:lnTo>
                    <a:pt x="4193666" y="3524482"/>
                  </a:lnTo>
                  <a:lnTo>
                    <a:pt x="4196359" y="3511283"/>
                  </a:lnTo>
                  <a:lnTo>
                    <a:pt x="4196359" y="34035"/>
                  </a:lnTo>
                  <a:lnTo>
                    <a:pt x="4193666" y="20841"/>
                  </a:lnTo>
                  <a:lnTo>
                    <a:pt x="4186342" y="10017"/>
                  </a:lnTo>
                  <a:lnTo>
                    <a:pt x="4175517" y="2692"/>
                  </a:lnTo>
                  <a:lnTo>
                    <a:pt x="4162323" y="0"/>
                  </a:lnTo>
                  <a:close/>
                </a:path>
              </a:pathLst>
            </a:custGeom>
            <a:solidFill>
              <a:srgbClr val="06060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9640138" y="3277666"/>
              <a:ext cx="4196715" cy="3545840"/>
            </a:xfrm>
            <a:custGeom>
              <a:avLst/>
              <a:gdLst/>
              <a:ahLst/>
              <a:cxnLst/>
              <a:rect l="l" t="t" r="r" b="b"/>
              <a:pathLst>
                <a:path w="4196715" h="3545840">
                  <a:moveTo>
                    <a:pt x="0" y="34035"/>
                  </a:moveTo>
                  <a:lnTo>
                    <a:pt x="2692" y="20841"/>
                  </a:lnTo>
                  <a:lnTo>
                    <a:pt x="10015" y="10017"/>
                  </a:lnTo>
                  <a:lnTo>
                    <a:pt x="20839" y="2692"/>
                  </a:lnTo>
                  <a:lnTo>
                    <a:pt x="34034" y="0"/>
                  </a:lnTo>
                  <a:lnTo>
                    <a:pt x="4162323" y="0"/>
                  </a:lnTo>
                  <a:lnTo>
                    <a:pt x="4175517" y="2692"/>
                  </a:lnTo>
                  <a:lnTo>
                    <a:pt x="4186342" y="10017"/>
                  </a:lnTo>
                  <a:lnTo>
                    <a:pt x="4193666" y="20841"/>
                  </a:lnTo>
                  <a:lnTo>
                    <a:pt x="4196359" y="34035"/>
                  </a:lnTo>
                  <a:lnTo>
                    <a:pt x="4196359" y="3511283"/>
                  </a:lnTo>
                  <a:lnTo>
                    <a:pt x="4193666" y="3524482"/>
                  </a:lnTo>
                  <a:lnTo>
                    <a:pt x="4186342" y="3535306"/>
                  </a:lnTo>
                  <a:lnTo>
                    <a:pt x="4175517" y="3542628"/>
                  </a:lnTo>
                  <a:lnTo>
                    <a:pt x="4162323" y="3545319"/>
                  </a:lnTo>
                  <a:lnTo>
                    <a:pt x="34034" y="3545319"/>
                  </a:lnTo>
                  <a:lnTo>
                    <a:pt x="20839" y="3542628"/>
                  </a:lnTo>
                  <a:lnTo>
                    <a:pt x="10015" y="3535306"/>
                  </a:lnTo>
                  <a:lnTo>
                    <a:pt x="2692" y="3524482"/>
                  </a:lnTo>
                  <a:lnTo>
                    <a:pt x="0" y="3511283"/>
                  </a:lnTo>
                  <a:lnTo>
                    <a:pt x="0" y="34035"/>
                  </a:lnTo>
                  <a:close/>
                </a:path>
              </a:pathLst>
            </a:custGeom>
            <a:ln w="30479">
              <a:solidFill>
                <a:srgbClr val="3E3E4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40138" y="3277666"/>
              <a:ext cx="121919" cy="3545319"/>
            </a:xfrm>
            <a:prstGeom prst="rect">
              <a:avLst/>
            </a:prstGeom>
          </p:spPr>
        </p:pic>
      </p:grpSp>
      <p:sp>
        <p:nvSpPr>
          <p:cNvPr id="17" name="object 17" descr=""/>
          <p:cNvSpPr txBox="1"/>
          <p:nvPr/>
        </p:nvSpPr>
        <p:spPr>
          <a:xfrm>
            <a:off x="10006647" y="3530333"/>
            <a:ext cx="3495040" cy="2675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DFD5DE"/>
                </a:solidFill>
                <a:latin typeface="Arial"/>
                <a:cs typeface="Arial"/>
              </a:rPr>
              <a:t>Accessibility</a:t>
            </a:r>
            <a:r>
              <a:rPr dirty="0" sz="2200" spc="-5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DFD5DE"/>
                </a:solidFill>
                <a:latin typeface="Arial"/>
                <a:cs typeface="Arial"/>
              </a:rPr>
              <a:t>Barriers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135700"/>
              </a:lnSpc>
              <a:spcBef>
                <a:spcPts val="1120"/>
              </a:spcBef>
            </a:pP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Traditional</a:t>
            </a:r>
            <a:r>
              <a:rPr dirty="0" sz="1750" spc="-9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reading</a:t>
            </a:r>
            <a:r>
              <a:rPr dirty="0" sz="1750" spc="-9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formats</a:t>
            </a:r>
            <a:r>
              <a:rPr dirty="0" sz="1750" spc="-9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 spc="-10">
                <a:solidFill>
                  <a:srgbClr val="DFD5DE"/>
                </a:solidFill>
                <a:latin typeface="Arial"/>
                <a:cs typeface="Arial"/>
              </a:rPr>
              <a:t>exclude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many.</a:t>
            </a:r>
            <a:r>
              <a:rPr dirty="0" sz="1750" spc="-6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Individuals</a:t>
            </a:r>
            <a:r>
              <a:rPr dirty="0" sz="1750" spc="-6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who</a:t>
            </a:r>
            <a:r>
              <a:rPr dirty="0" sz="1750" spc="-6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 spc="-10">
                <a:solidFill>
                  <a:srgbClr val="DFD5DE"/>
                </a:solidFill>
                <a:latin typeface="Arial"/>
                <a:cs typeface="Arial"/>
              </a:rPr>
              <a:t>prefer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auditory</a:t>
            </a:r>
            <a:r>
              <a:rPr dirty="0" sz="1750" spc="-6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learning</a:t>
            </a:r>
            <a:r>
              <a:rPr dirty="0" sz="1750" spc="-6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or</a:t>
            </a:r>
            <a:r>
              <a:rPr dirty="0" sz="1750" spc="-6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have</a:t>
            </a:r>
            <a:r>
              <a:rPr dirty="0" sz="1750" spc="-6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 spc="-10">
                <a:solidFill>
                  <a:srgbClr val="DFD5DE"/>
                </a:solidFill>
                <a:latin typeface="Arial"/>
                <a:cs typeface="Arial"/>
              </a:rPr>
              <a:t>reading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difficulties</a:t>
            </a:r>
            <a:r>
              <a:rPr dirty="0" sz="1750" spc="-7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face</a:t>
            </a:r>
            <a:r>
              <a:rPr dirty="0" sz="1750" spc="-7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 spc="-10">
                <a:solidFill>
                  <a:srgbClr val="DFD5DE"/>
                </a:solidFill>
                <a:latin typeface="Arial"/>
                <a:cs typeface="Arial"/>
              </a:rPr>
              <a:t>significant challenges,</a:t>
            </a:r>
            <a:r>
              <a:rPr dirty="0" sz="1750" spc="-5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limiting</a:t>
            </a:r>
            <a:r>
              <a:rPr dirty="0" sz="1750" spc="-5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their</a:t>
            </a:r>
            <a:r>
              <a:rPr dirty="0" sz="1750" spc="-5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access</a:t>
            </a:r>
            <a:r>
              <a:rPr dirty="0" sz="1750" spc="-5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 spc="-25">
                <a:solidFill>
                  <a:srgbClr val="DFD5DE"/>
                </a:solidFill>
                <a:latin typeface="Arial"/>
                <a:cs typeface="Arial"/>
              </a:rPr>
              <a:t>to </a:t>
            </a:r>
            <a:r>
              <a:rPr dirty="0" sz="1750" spc="-10">
                <a:solidFill>
                  <a:srgbClr val="DFD5DE"/>
                </a:solidFill>
                <a:latin typeface="Arial"/>
                <a:cs typeface="Arial"/>
              </a:rPr>
              <a:t>information.</a:t>
            </a:r>
            <a:endParaRPr sz="1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089" y="1039291"/>
            <a:ext cx="12336780" cy="7035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64180" algn="l"/>
                <a:tab pos="4032250" algn="l"/>
                <a:tab pos="5130165" algn="l"/>
                <a:tab pos="6480810" algn="l"/>
                <a:tab pos="8867775" algn="l"/>
                <a:tab pos="10469880" algn="l"/>
              </a:tabLst>
            </a:pPr>
            <a:r>
              <a:rPr dirty="0" sz="4450" spc="-10"/>
              <a:t>Introducing</a:t>
            </a:r>
            <a:r>
              <a:rPr dirty="0" sz="4450"/>
              <a:t>	</a:t>
            </a:r>
            <a:r>
              <a:rPr dirty="0" sz="4450" spc="-20"/>
              <a:t>Tell</a:t>
            </a:r>
            <a:r>
              <a:rPr dirty="0" sz="4450"/>
              <a:t>	</a:t>
            </a:r>
            <a:r>
              <a:rPr dirty="0" sz="4450" spc="-25"/>
              <a:t>Me:</a:t>
            </a:r>
            <a:r>
              <a:rPr dirty="0" sz="4450"/>
              <a:t>	</a:t>
            </a:r>
            <a:r>
              <a:rPr dirty="0" sz="4450" spc="-20"/>
              <a:t>Your</a:t>
            </a:r>
            <a:r>
              <a:rPr dirty="0" sz="4450"/>
              <a:t>	</a:t>
            </a:r>
            <a:r>
              <a:rPr dirty="0" sz="4450" spc="-10"/>
              <a:t>Personal</a:t>
            </a:r>
            <a:r>
              <a:rPr dirty="0" sz="4450"/>
              <a:t>	</a:t>
            </a:r>
            <a:r>
              <a:rPr dirty="0" sz="4450" spc="-10"/>
              <a:t>Audio</a:t>
            </a:r>
            <a:r>
              <a:rPr dirty="0" sz="4450"/>
              <a:t>	</a:t>
            </a:r>
            <a:r>
              <a:rPr dirty="0" sz="4450" spc="-10"/>
              <a:t>Reader</a:t>
            </a:r>
            <a:endParaRPr sz="4450"/>
          </a:p>
        </p:txBody>
      </p:sp>
      <p:sp>
        <p:nvSpPr>
          <p:cNvPr id="3" name="object 3" descr=""/>
          <p:cNvSpPr txBox="1"/>
          <p:nvPr/>
        </p:nvSpPr>
        <p:spPr>
          <a:xfrm>
            <a:off x="781089" y="2891066"/>
            <a:ext cx="12747625" cy="749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5700"/>
              </a:lnSpc>
              <a:spcBef>
                <a:spcPts val="100"/>
              </a:spcBef>
            </a:pP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We</a:t>
            </a:r>
            <a:r>
              <a:rPr dirty="0" sz="1750" spc="-5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built</a:t>
            </a:r>
            <a:r>
              <a:rPr dirty="0" sz="1750" spc="-4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96B8FF"/>
                </a:solidFill>
                <a:latin typeface="Arial"/>
                <a:cs typeface="Arial"/>
              </a:rPr>
              <a:t>Tell</a:t>
            </a:r>
            <a:r>
              <a:rPr dirty="0" sz="1750" spc="-45">
                <a:solidFill>
                  <a:srgbClr val="96B8FF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96B8FF"/>
                </a:solidFill>
                <a:latin typeface="Arial"/>
                <a:cs typeface="Arial"/>
              </a:rPr>
              <a:t>Me</a:t>
            </a:r>
            <a:r>
              <a:rPr dirty="0" sz="1750" spc="-50">
                <a:solidFill>
                  <a:srgbClr val="96B8FF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to</a:t>
            </a:r>
            <a:r>
              <a:rPr dirty="0" sz="1750" spc="-4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transform</a:t>
            </a:r>
            <a:r>
              <a:rPr dirty="0" sz="1750" spc="-5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how</a:t>
            </a:r>
            <a:r>
              <a:rPr dirty="0" sz="1750" spc="-4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you</a:t>
            </a:r>
            <a:r>
              <a:rPr dirty="0" sz="1750" spc="-5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consume</a:t>
            </a:r>
            <a:r>
              <a:rPr dirty="0" sz="1750" spc="-4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 spc="-10">
                <a:solidFill>
                  <a:srgbClr val="DFD5DE"/>
                </a:solidFill>
                <a:latin typeface="Arial"/>
                <a:cs typeface="Arial"/>
              </a:rPr>
              <a:t>information.</a:t>
            </a:r>
            <a:r>
              <a:rPr dirty="0" sz="1750" spc="-5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It's</a:t>
            </a:r>
            <a:r>
              <a:rPr dirty="0" sz="1750" spc="-4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a</a:t>
            </a:r>
            <a:r>
              <a:rPr dirty="0" sz="1750" spc="-5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simple,</a:t>
            </a:r>
            <a:r>
              <a:rPr dirty="0" sz="1750" spc="-4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intuitive</a:t>
            </a:r>
            <a:r>
              <a:rPr dirty="0" sz="1750" spc="-5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 spc="-10">
                <a:solidFill>
                  <a:srgbClr val="DFD5DE"/>
                </a:solidFill>
                <a:latin typeface="Arial"/>
                <a:cs typeface="Arial"/>
              </a:rPr>
              <a:t>application</a:t>
            </a:r>
            <a:r>
              <a:rPr dirty="0" sz="1750" spc="-5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designed</a:t>
            </a:r>
            <a:r>
              <a:rPr dirty="0" sz="1750" spc="-4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to</a:t>
            </a:r>
            <a:r>
              <a:rPr dirty="0" sz="1750" spc="-5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make</a:t>
            </a:r>
            <a:r>
              <a:rPr dirty="0" sz="1750" spc="-4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reading</a:t>
            </a:r>
            <a:r>
              <a:rPr dirty="0" sz="1750" spc="-5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 spc="-10">
                <a:solidFill>
                  <a:srgbClr val="DFD5DE"/>
                </a:solidFill>
                <a:latin typeface="Arial"/>
                <a:cs typeface="Arial"/>
              </a:rPr>
              <a:t>effortless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and</a:t>
            </a:r>
            <a:r>
              <a:rPr dirty="0" sz="1750" spc="-6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 spc="-10">
                <a:solidFill>
                  <a:srgbClr val="DFD5DE"/>
                </a:solidFill>
                <a:latin typeface="Arial"/>
                <a:cs typeface="Arial"/>
              </a:rPr>
              <a:t>accessible,</a:t>
            </a:r>
            <a:r>
              <a:rPr dirty="0" sz="1750" spc="-5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turning</a:t>
            </a:r>
            <a:r>
              <a:rPr dirty="0" sz="1750" spc="-6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any</a:t>
            </a:r>
            <a:r>
              <a:rPr dirty="0" sz="1750" spc="-5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document</a:t>
            </a:r>
            <a:r>
              <a:rPr dirty="0" sz="1750" spc="-6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into</a:t>
            </a:r>
            <a:r>
              <a:rPr dirty="0" sz="1750" spc="-5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an</a:t>
            </a:r>
            <a:r>
              <a:rPr dirty="0" sz="1750" spc="-6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engaging</a:t>
            </a:r>
            <a:r>
              <a:rPr dirty="0" sz="1750" spc="-5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audio</a:t>
            </a:r>
            <a:r>
              <a:rPr dirty="0" sz="1750" spc="-6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 spc="-10">
                <a:solidFill>
                  <a:srgbClr val="DFD5DE"/>
                </a:solidFill>
                <a:latin typeface="Arial"/>
                <a:cs typeface="Arial"/>
              </a:rPr>
              <a:t>experience.</a:t>
            </a:r>
            <a:endParaRPr sz="1750">
              <a:latin typeface="Arial"/>
              <a:cs typeface="Arial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793789" y="3889412"/>
            <a:ext cx="4196715" cy="3303270"/>
            <a:chOff x="793789" y="3889412"/>
            <a:chExt cx="4196715" cy="3303270"/>
          </a:xfrm>
        </p:grpSpPr>
        <p:sp>
          <p:nvSpPr>
            <p:cNvPr id="5" name="object 5" descr=""/>
            <p:cNvSpPr/>
            <p:nvPr/>
          </p:nvSpPr>
          <p:spPr>
            <a:xfrm>
              <a:off x="793789" y="3889412"/>
              <a:ext cx="4196715" cy="3303270"/>
            </a:xfrm>
            <a:custGeom>
              <a:avLst/>
              <a:gdLst/>
              <a:ahLst/>
              <a:cxnLst/>
              <a:rect l="l" t="t" r="r" b="b"/>
              <a:pathLst>
                <a:path w="4196715" h="3303270">
                  <a:moveTo>
                    <a:pt x="4162336" y="0"/>
                  </a:moveTo>
                  <a:lnTo>
                    <a:pt x="34019" y="0"/>
                  </a:lnTo>
                  <a:lnTo>
                    <a:pt x="20830" y="2690"/>
                  </a:lnTo>
                  <a:lnTo>
                    <a:pt x="10011" y="10010"/>
                  </a:lnTo>
                  <a:lnTo>
                    <a:pt x="2691" y="20831"/>
                  </a:lnTo>
                  <a:lnTo>
                    <a:pt x="0" y="34023"/>
                  </a:lnTo>
                  <a:lnTo>
                    <a:pt x="0" y="3268891"/>
                  </a:lnTo>
                  <a:lnTo>
                    <a:pt x="2691" y="3282083"/>
                  </a:lnTo>
                  <a:lnTo>
                    <a:pt x="10011" y="3292903"/>
                  </a:lnTo>
                  <a:lnTo>
                    <a:pt x="20830" y="3300223"/>
                  </a:lnTo>
                  <a:lnTo>
                    <a:pt x="34019" y="3302914"/>
                  </a:lnTo>
                  <a:lnTo>
                    <a:pt x="4162336" y="3302914"/>
                  </a:lnTo>
                  <a:lnTo>
                    <a:pt x="4175528" y="3300223"/>
                  </a:lnTo>
                  <a:lnTo>
                    <a:pt x="4186348" y="3292903"/>
                  </a:lnTo>
                  <a:lnTo>
                    <a:pt x="4193668" y="3282083"/>
                  </a:lnTo>
                  <a:lnTo>
                    <a:pt x="4196359" y="3268891"/>
                  </a:lnTo>
                  <a:lnTo>
                    <a:pt x="4196359" y="34023"/>
                  </a:lnTo>
                  <a:lnTo>
                    <a:pt x="4193668" y="20831"/>
                  </a:lnTo>
                  <a:lnTo>
                    <a:pt x="4186348" y="10010"/>
                  </a:lnTo>
                  <a:lnTo>
                    <a:pt x="4175528" y="2690"/>
                  </a:lnTo>
                  <a:lnTo>
                    <a:pt x="4162336" y="0"/>
                  </a:lnTo>
                  <a:close/>
                </a:path>
              </a:pathLst>
            </a:custGeom>
            <a:solidFill>
              <a:srgbClr val="25252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0603" y="4116234"/>
              <a:ext cx="680441" cy="680440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1007903" y="5018849"/>
            <a:ext cx="3517265" cy="1589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DFD5DE"/>
                </a:solidFill>
                <a:latin typeface="Arial"/>
                <a:cs typeface="Arial"/>
              </a:rPr>
              <a:t>Reads</a:t>
            </a:r>
            <a:r>
              <a:rPr dirty="0" sz="2200" spc="-8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DFD5DE"/>
                </a:solidFill>
                <a:latin typeface="Arial"/>
                <a:cs typeface="Arial"/>
              </a:rPr>
              <a:t>Anything</a:t>
            </a:r>
            <a:r>
              <a:rPr dirty="0" sz="2200" spc="-8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DFD5DE"/>
                </a:solidFill>
                <a:latin typeface="Arial"/>
                <a:cs typeface="Arial"/>
              </a:rPr>
              <a:t>Aloud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135700"/>
              </a:lnSpc>
              <a:spcBef>
                <a:spcPts val="1120"/>
              </a:spcBef>
            </a:pP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Effortlessly</a:t>
            </a:r>
            <a:r>
              <a:rPr dirty="0" sz="1750" spc="-6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converts</a:t>
            </a:r>
            <a:r>
              <a:rPr dirty="0" sz="1750" spc="-6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PDFs,</a:t>
            </a:r>
            <a:r>
              <a:rPr dirty="0" sz="1750" spc="-5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 spc="-10">
                <a:solidFill>
                  <a:srgbClr val="DFD5DE"/>
                </a:solidFill>
                <a:latin typeface="Arial"/>
                <a:cs typeface="Arial"/>
              </a:rPr>
              <a:t>articles,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or</a:t>
            </a:r>
            <a:r>
              <a:rPr dirty="0" sz="1750" spc="-5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personal</a:t>
            </a:r>
            <a:r>
              <a:rPr dirty="0" sz="1750" spc="-5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notes</a:t>
            </a:r>
            <a:r>
              <a:rPr dirty="0" sz="1750" spc="-5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into</a:t>
            </a:r>
            <a:r>
              <a:rPr dirty="0" sz="1750" spc="-5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 spc="-10">
                <a:solidFill>
                  <a:srgbClr val="DFD5DE"/>
                </a:solidFill>
                <a:latin typeface="Arial"/>
                <a:cs typeface="Arial"/>
              </a:rPr>
              <a:t>natural-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sounding</a:t>
            </a:r>
            <a:r>
              <a:rPr dirty="0" sz="1750" spc="-11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 spc="-10">
                <a:solidFill>
                  <a:srgbClr val="DFD5DE"/>
                </a:solidFill>
                <a:latin typeface="Arial"/>
                <a:cs typeface="Arial"/>
              </a:rPr>
              <a:t>speech.</a:t>
            </a:r>
            <a:endParaRPr sz="1750">
              <a:latin typeface="Arial"/>
              <a:cs typeface="Arial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5216956" y="3889412"/>
            <a:ext cx="4196715" cy="3303270"/>
            <a:chOff x="5216956" y="3889412"/>
            <a:chExt cx="4196715" cy="3303270"/>
          </a:xfrm>
        </p:grpSpPr>
        <p:sp>
          <p:nvSpPr>
            <p:cNvPr id="9" name="object 9" descr=""/>
            <p:cNvSpPr/>
            <p:nvPr/>
          </p:nvSpPr>
          <p:spPr>
            <a:xfrm>
              <a:off x="5216956" y="3889412"/>
              <a:ext cx="4196715" cy="3303270"/>
            </a:xfrm>
            <a:custGeom>
              <a:avLst/>
              <a:gdLst/>
              <a:ahLst/>
              <a:cxnLst/>
              <a:rect l="l" t="t" r="r" b="b"/>
              <a:pathLst>
                <a:path w="4196715" h="3303270">
                  <a:moveTo>
                    <a:pt x="4162336" y="0"/>
                  </a:moveTo>
                  <a:lnTo>
                    <a:pt x="34019" y="0"/>
                  </a:lnTo>
                  <a:lnTo>
                    <a:pt x="20830" y="2690"/>
                  </a:lnTo>
                  <a:lnTo>
                    <a:pt x="10011" y="10010"/>
                  </a:lnTo>
                  <a:lnTo>
                    <a:pt x="2691" y="20831"/>
                  </a:lnTo>
                  <a:lnTo>
                    <a:pt x="0" y="34023"/>
                  </a:lnTo>
                  <a:lnTo>
                    <a:pt x="0" y="3268891"/>
                  </a:lnTo>
                  <a:lnTo>
                    <a:pt x="2691" y="3282083"/>
                  </a:lnTo>
                  <a:lnTo>
                    <a:pt x="10011" y="3292903"/>
                  </a:lnTo>
                  <a:lnTo>
                    <a:pt x="20830" y="3300223"/>
                  </a:lnTo>
                  <a:lnTo>
                    <a:pt x="34019" y="3302914"/>
                  </a:lnTo>
                  <a:lnTo>
                    <a:pt x="4162336" y="3302914"/>
                  </a:lnTo>
                  <a:lnTo>
                    <a:pt x="4175528" y="3300223"/>
                  </a:lnTo>
                  <a:lnTo>
                    <a:pt x="4186348" y="3292903"/>
                  </a:lnTo>
                  <a:lnTo>
                    <a:pt x="4193668" y="3282083"/>
                  </a:lnTo>
                  <a:lnTo>
                    <a:pt x="4196359" y="3268891"/>
                  </a:lnTo>
                  <a:lnTo>
                    <a:pt x="4196359" y="34023"/>
                  </a:lnTo>
                  <a:lnTo>
                    <a:pt x="4193668" y="20831"/>
                  </a:lnTo>
                  <a:lnTo>
                    <a:pt x="4186348" y="10010"/>
                  </a:lnTo>
                  <a:lnTo>
                    <a:pt x="4175528" y="2690"/>
                  </a:lnTo>
                  <a:lnTo>
                    <a:pt x="4162336" y="0"/>
                  </a:lnTo>
                  <a:close/>
                </a:path>
              </a:pathLst>
            </a:custGeom>
            <a:solidFill>
              <a:srgbClr val="25252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43778" y="4116234"/>
              <a:ext cx="680441" cy="680440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/>
          <p:nvPr/>
        </p:nvSpPr>
        <p:spPr>
          <a:xfrm>
            <a:off x="5431078" y="5018849"/>
            <a:ext cx="3420110" cy="1951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20">
                <a:solidFill>
                  <a:srgbClr val="DFD5DE"/>
                </a:solidFill>
                <a:latin typeface="Arial"/>
                <a:cs typeface="Arial"/>
              </a:rPr>
              <a:t>Line-</a:t>
            </a:r>
            <a:r>
              <a:rPr dirty="0" sz="2200" spc="-25">
                <a:solidFill>
                  <a:srgbClr val="DFD5DE"/>
                </a:solidFill>
                <a:latin typeface="Arial"/>
                <a:cs typeface="Arial"/>
              </a:rPr>
              <a:t>by-</a:t>
            </a:r>
            <a:r>
              <a:rPr dirty="0" sz="2200">
                <a:solidFill>
                  <a:srgbClr val="DFD5DE"/>
                </a:solidFill>
                <a:latin typeface="Arial"/>
                <a:cs typeface="Arial"/>
              </a:rPr>
              <a:t>Line</a:t>
            </a:r>
            <a:r>
              <a:rPr dirty="0" sz="2200" spc="-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DFD5DE"/>
                </a:solidFill>
                <a:latin typeface="Arial"/>
                <a:cs typeface="Arial"/>
              </a:rPr>
              <a:t>Precision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135700"/>
              </a:lnSpc>
              <a:spcBef>
                <a:spcPts val="1120"/>
              </a:spcBef>
            </a:pP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Ensures</a:t>
            </a:r>
            <a:r>
              <a:rPr dirty="0" sz="1750" spc="-2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no</a:t>
            </a:r>
            <a:r>
              <a:rPr dirty="0" sz="1750" spc="-2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 spc="-10">
                <a:solidFill>
                  <a:srgbClr val="DFD5DE"/>
                </a:solidFill>
                <a:latin typeface="Arial"/>
                <a:cs typeface="Arial"/>
              </a:rPr>
              <a:t>information</a:t>
            </a:r>
            <a:r>
              <a:rPr dirty="0" sz="1750" spc="-2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is</a:t>
            </a:r>
            <a:r>
              <a:rPr dirty="0" sz="1750" spc="-2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 spc="-10">
                <a:solidFill>
                  <a:srgbClr val="DFD5DE"/>
                </a:solidFill>
                <a:latin typeface="Arial"/>
                <a:cs typeface="Arial"/>
              </a:rPr>
              <a:t>skipped,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providing</a:t>
            </a:r>
            <a:r>
              <a:rPr dirty="0" sz="1750" spc="-6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a</a:t>
            </a:r>
            <a:r>
              <a:rPr dirty="0" sz="1750" spc="-6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thorough</a:t>
            </a:r>
            <a:r>
              <a:rPr dirty="0" sz="1750" spc="-6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and</a:t>
            </a:r>
            <a:r>
              <a:rPr dirty="0" sz="1750" spc="-6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 spc="-10">
                <a:solidFill>
                  <a:srgbClr val="DFD5DE"/>
                </a:solidFill>
                <a:latin typeface="Arial"/>
                <a:cs typeface="Arial"/>
              </a:rPr>
              <a:t>accurate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auditory</a:t>
            </a:r>
            <a:r>
              <a:rPr dirty="0" sz="1750" spc="-4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 spc="-10">
                <a:solidFill>
                  <a:srgbClr val="DFD5DE"/>
                </a:solidFill>
                <a:latin typeface="Arial"/>
                <a:cs typeface="Arial"/>
              </a:rPr>
              <a:t>representation</a:t>
            </a:r>
            <a:r>
              <a:rPr dirty="0" sz="1750" spc="-4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of</a:t>
            </a:r>
            <a:r>
              <a:rPr dirty="0" sz="1750" spc="-4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 spc="-20">
                <a:solidFill>
                  <a:srgbClr val="DFD5DE"/>
                </a:solidFill>
                <a:latin typeface="Arial"/>
                <a:cs typeface="Arial"/>
              </a:rPr>
              <a:t>your </a:t>
            </a:r>
            <a:r>
              <a:rPr dirty="0" sz="1750" spc="-10">
                <a:solidFill>
                  <a:srgbClr val="DFD5DE"/>
                </a:solidFill>
                <a:latin typeface="Arial"/>
                <a:cs typeface="Arial"/>
              </a:rPr>
              <a:t>documents.</a:t>
            </a:r>
            <a:endParaRPr sz="1750">
              <a:latin typeface="Arial"/>
              <a:cs typeface="Arial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9640137" y="3889412"/>
            <a:ext cx="4196715" cy="3303270"/>
            <a:chOff x="9640137" y="3889412"/>
            <a:chExt cx="4196715" cy="3303270"/>
          </a:xfrm>
        </p:grpSpPr>
        <p:sp>
          <p:nvSpPr>
            <p:cNvPr id="13" name="object 13" descr=""/>
            <p:cNvSpPr/>
            <p:nvPr/>
          </p:nvSpPr>
          <p:spPr>
            <a:xfrm>
              <a:off x="9640137" y="3889412"/>
              <a:ext cx="4196715" cy="3303270"/>
            </a:xfrm>
            <a:custGeom>
              <a:avLst/>
              <a:gdLst/>
              <a:ahLst/>
              <a:cxnLst/>
              <a:rect l="l" t="t" r="r" b="b"/>
              <a:pathLst>
                <a:path w="4196715" h="3303270">
                  <a:moveTo>
                    <a:pt x="4162336" y="0"/>
                  </a:moveTo>
                  <a:lnTo>
                    <a:pt x="34019" y="0"/>
                  </a:lnTo>
                  <a:lnTo>
                    <a:pt x="20830" y="2690"/>
                  </a:lnTo>
                  <a:lnTo>
                    <a:pt x="10011" y="10010"/>
                  </a:lnTo>
                  <a:lnTo>
                    <a:pt x="2691" y="20831"/>
                  </a:lnTo>
                  <a:lnTo>
                    <a:pt x="0" y="34023"/>
                  </a:lnTo>
                  <a:lnTo>
                    <a:pt x="0" y="3268891"/>
                  </a:lnTo>
                  <a:lnTo>
                    <a:pt x="2691" y="3282083"/>
                  </a:lnTo>
                  <a:lnTo>
                    <a:pt x="10011" y="3292903"/>
                  </a:lnTo>
                  <a:lnTo>
                    <a:pt x="20830" y="3300223"/>
                  </a:lnTo>
                  <a:lnTo>
                    <a:pt x="34019" y="3302914"/>
                  </a:lnTo>
                  <a:lnTo>
                    <a:pt x="4162336" y="3302914"/>
                  </a:lnTo>
                  <a:lnTo>
                    <a:pt x="4175528" y="3300223"/>
                  </a:lnTo>
                  <a:lnTo>
                    <a:pt x="4186348" y="3292903"/>
                  </a:lnTo>
                  <a:lnTo>
                    <a:pt x="4193668" y="3282083"/>
                  </a:lnTo>
                  <a:lnTo>
                    <a:pt x="4196359" y="3268891"/>
                  </a:lnTo>
                  <a:lnTo>
                    <a:pt x="4196359" y="34023"/>
                  </a:lnTo>
                  <a:lnTo>
                    <a:pt x="4193668" y="20831"/>
                  </a:lnTo>
                  <a:lnTo>
                    <a:pt x="4186348" y="10010"/>
                  </a:lnTo>
                  <a:lnTo>
                    <a:pt x="4175528" y="2690"/>
                  </a:lnTo>
                  <a:lnTo>
                    <a:pt x="4162336" y="0"/>
                  </a:lnTo>
                  <a:close/>
                </a:path>
              </a:pathLst>
            </a:custGeom>
            <a:solidFill>
              <a:srgbClr val="25252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66947" y="4116234"/>
              <a:ext cx="680441" cy="680440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/>
          <p:nvPr/>
        </p:nvSpPr>
        <p:spPr>
          <a:xfrm>
            <a:off x="9854247" y="5018849"/>
            <a:ext cx="3693160" cy="1951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20">
                <a:solidFill>
                  <a:srgbClr val="DFD5DE"/>
                </a:solidFill>
                <a:latin typeface="Arial"/>
                <a:cs typeface="Arial"/>
              </a:rPr>
              <a:t>Distraction-</a:t>
            </a:r>
            <a:r>
              <a:rPr dirty="0" sz="2200">
                <a:solidFill>
                  <a:srgbClr val="DFD5DE"/>
                </a:solidFill>
                <a:latin typeface="Arial"/>
                <a:cs typeface="Arial"/>
              </a:rPr>
              <a:t>Free</a:t>
            </a:r>
            <a:r>
              <a:rPr dirty="0" sz="2200" spc="6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DFD5DE"/>
                </a:solidFill>
                <a:latin typeface="Arial"/>
                <a:cs typeface="Arial"/>
              </a:rPr>
              <a:t>Design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135700"/>
              </a:lnSpc>
              <a:spcBef>
                <a:spcPts val="1120"/>
              </a:spcBef>
            </a:pP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Features</a:t>
            </a:r>
            <a:r>
              <a:rPr dirty="0" sz="1750" spc="-6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a</a:t>
            </a:r>
            <a:r>
              <a:rPr dirty="0" sz="1750" spc="-6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clean,</a:t>
            </a:r>
            <a:r>
              <a:rPr dirty="0" sz="1750" spc="-6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minimal</a:t>
            </a:r>
            <a:r>
              <a:rPr dirty="0" sz="1750" spc="-6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 spc="-20">
                <a:solidFill>
                  <a:srgbClr val="DFD5DE"/>
                </a:solidFill>
                <a:latin typeface="Arial"/>
                <a:cs typeface="Arial"/>
              </a:rPr>
              <a:t>user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interface,</a:t>
            </a:r>
            <a:r>
              <a:rPr dirty="0" sz="1750" spc="-6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allowing</a:t>
            </a:r>
            <a:r>
              <a:rPr dirty="0" sz="1750" spc="-6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you</a:t>
            </a:r>
            <a:r>
              <a:rPr dirty="0" sz="1750" spc="-6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to</a:t>
            </a:r>
            <a:r>
              <a:rPr dirty="0" sz="1750" spc="-6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focus</a:t>
            </a:r>
            <a:r>
              <a:rPr dirty="0" sz="1750" spc="-6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 spc="-10">
                <a:solidFill>
                  <a:srgbClr val="DFD5DE"/>
                </a:solidFill>
                <a:latin typeface="Arial"/>
                <a:cs typeface="Arial"/>
              </a:rPr>
              <a:t>solely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on</a:t>
            </a:r>
            <a:r>
              <a:rPr dirty="0" sz="1750" spc="-5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the</a:t>
            </a:r>
            <a:r>
              <a:rPr dirty="0" sz="1750" spc="-5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content</a:t>
            </a:r>
            <a:r>
              <a:rPr dirty="0" sz="1750" spc="-5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being</a:t>
            </a:r>
            <a:r>
              <a:rPr dirty="0" sz="1750" spc="-5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read</a:t>
            </a:r>
            <a:r>
              <a:rPr dirty="0" sz="1750" spc="-5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 spc="-10">
                <a:solidFill>
                  <a:srgbClr val="DFD5DE"/>
                </a:solidFill>
                <a:latin typeface="Arial"/>
                <a:cs typeface="Arial"/>
              </a:rPr>
              <a:t>without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visual</a:t>
            </a:r>
            <a:r>
              <a:rPr dirty="0" sz="1750" spc="-7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 spc="-10">
                <a:solidFill>
                  <a:srgbClr val="DFD5DE"/>
                </a:solidFill>
                <a:latin typeface="Arial"/>
                <a:cs typeface="Arial"/>
              </a:rPr>
              <a:t>clutter.</a:t>
            </a:r>
            <a:endParaRPr sz="1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9660" y="619962"/>
            <a:ext cx="5144135" cy="497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100"/>
              <a:t>Key</a:t>
            </a:r>
            <a:r>
              <a:rPr dirty="0" sz="3100" spc="-70"/>
              <a:t> </a:t>
            </a:r>
            <a:r>
              <a:rPr dirty="0" sz="3100"/>
              <a:t>Features</a:t>
            </a:r>
            <a:r>
              <a:rPr dirty="0" sz="3100" spc="-65"/>
              <a:t> </a:t>
            </a:r>
            <a:r>
              <a:rPr dirty="0" sz="3100"/>
              <a:t>That</a:t>
            </a:r>
            <a:r>
              <a:rPr dirty="0" sz="3100" spc="-70"/>
              <a:t> </a:t>
            </a:r>
            <a:r>
              <a:rPr dirty="0" sz="3100"/>
              <a:t>Stand</a:t>
            </a:r>
            <a:r>
              <a:rPr dirty="0" sz="3100" spc="-65"/>
              <a:t> </a:t>
            </a:r>
            <a:r>
              <a:rPr dirty="0" sz="3100" spc="-25"/>
              <a:t>Out</a:t>
            </a:r>
            <a:endParaRPr sz="3100"/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5400"/>
              </a:lnSpc>
              <a:spcBef>
                <a:spcPts val="100"/>
              </a:spcBef>
            </a:pPr>
            <a:r>
              <a:rPr dirty="0" spc="-10" b="1">
                <a:solidFill>
                  <a:srgbClr val="96B8FF"/>
                </a:solidFill>
                <a:latin typeface="Arial"/>
                <a:cs typeface="Arial"/>
              </a:rPr>
              <a:t>Real-</a:t>
            </a:r>
            <a:r>
              <a:rPr dirty="0" b="1">
                <a:solidFill>
                  <a:srgbClr val="96B8FF"/>
                </a:solidFill>
                <a:latin typeface="Arial"/>
                <a:cs typeface="Arial"/>
              </a:rPr>
              <a:t>Time</a:t>
            </a:r>
            <a:r>
              <a:rPr dirty="0" spc="-15" b="1">
                <a:solidFill>
                  <a:srgbClr val="96B8FF"/>
                </a:solidFill>
                <a:latin typeface="Arial"/>
                <a:cs typeface="Arial"/>
              </a:rPr>
              <a:t> </a:t>
            </a:r>
            <a:r>
              <a:rPr dirty="0" b="1">
                <a:solidFill>
                  <a:srgbClr val="96B8FF"/>
                </a:solidFill>
                <a:latin typeface="Arial"/>
                <a:cs typeface="Arial"/>
              </a:rPr>
              <a:t>PDF</a:t>
            </a:r>
            <a:r>
              <a:rPr dirty="0" spc="-15" b="1">
                <a:solidFill>
                  <a:srgbClr val="96B8FF"/>
                </a:solidFill>
                <a:latin typeface="Arial"/>
                <a:cs typeface="Arial"/>
              </a:rPr>
              <a:t> </a:t>
            </a:r>
            <a:r>
              <a:rPr dirty="0" b="1">
                <a:solidFill>
                  <a:srgbClr val="96B8FF"/>
                </a:solidFill>
                <a:latin typeface="Arial"/>
                <a:cs typeface="Arial"/>
              </a:rPr>
              <a:t>Reading: </a:t>
            </a:r>
            <a:r>
              <a:rPr dirty="0"/>
              <a:t>Instantly</a:t>
            </a:r>
            <a:r>
              <a:rPr dirty="0" spc="-15"/>
              <a:t> </a:t>
            </a:r>
            <a:r>
              <a:rPr dirty="0"/>
              <a:t>process</a:t>
            </a:r>
            <a:r>
              <a:rPr dirty="0" spc="-10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read</a:t>
            </a:r>
            <a:r>
              <a:rPr dirty="0" spc="-10"/>
              <a:t> </a:t>
            </a:r>
            <a:r>
              <a:rPr dirty="0"/>
              <a:t>any</a:t>
            </a:r>
            <a:r>
              <a:rPr dirty="0" spc="-15"/>
              <a:t> </a:t>
            </a:r>
            <a:r>
              <a:rPr dirty="0"/>
              <a:t>PDF</a:t>
            </a:r>
            <a:r>
              <a:rPr dirty="0" spc="-10"/>
              <a:t> </a:t>
            </a:r>
            <a:r>
              <a:rPr dirty="0"/>
              <a:t>document</a:t>
            </a:r>
            <a:r>
              <a:rPr dirty="0" spc="-15"/>
              <a:t> </a:t>
            </a:r>
            <a:r>
              <a:rPr dirty="0"/>
              <a:t>as</a:t>
            </a:r>
            <a:r>
              <a:rPr dirty="0" spc="-10"/>
              <a:t> </a:t>
            </a:r>
            <a:r>
              <a:rPr dirty="0"/>
              <a:t>if</a:t>
            </a:r>
            <a:r>
              <a:rPr dirty="0" spc="-15"/>
              <a:t> </a:t>
            </a:r>
            <a:r>
              <a:rPr dirty="0"/>
              <a:t>someone</a:t>
            </a:r>
            <a:r>
              <a:rPr dirty="0" spc="-10"/>
              <a:t> </a:t>
            </a:r>
            <a:r>
              <a:rPr dirty="0" spc="-20"/>
              <a:t>were </a:t>
            </a:r>
            <a:r>
              <a:rPr dirty="0"/>
              <a:t>reading</a:t>
            </a:r>
            <a:r>
              <a:rPr dirty="0" spc="-10"/>
              <a:t> </a:t>
            </a:r>
            <a:r>
              <a:rPr dirty="0"/>
              <a:t>it</a:t>
            </a:r>
            <a:r>
              <a:rPr dirty="0" spc="-10"/>
              <a:t> </a:t>
            </a:r>
            <a:r>
              <a:rPr dirty="0"/>
              <a:t>directly</a:t>
            </a:r>
            <a:r>
              <a:rPr dirty="0" spc="-1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 spc="-20"/>
              <a:t>you.</a:t>
            </a:r>
          </a:p>
          <a:p>
            <a:pPr marL="12700" marR="309245">
              <a:lnSpc>
                <a:spcPct val="135400"/>
              </a:lnSpc>
              <a:spcBef>
                <a:spcPts val="525"/>
              </a:spcBef>
            </a:pPr>
            <a:r>
              <a:rPr dirty="0" b="1">
                <a:solidFill>
                  <a:srgbClr val="96B8FF"/>
                </a:solidFill>
                <a:latin typeface="Arial"/>
                <a:cs typeface="Arial"/>
              </a:rPr>
              <a:t>Natural</a:t>
            </a:r>
            <a:r>
              <a:rPr dirty="0" spc="-15" b="1">
                <a:solidFill>
                  <a:srgbClr val="96B8FF"/>
                </a:solidFill>
                <a:latin typeface="Arial"/>
                <a:cs typeface="Arial"/>
              </a:rPr>
              <a:t> </a:t>
            </a:r>
            <a:r>
              <a:rPr dirty="0" b="1">
                <a:solidFill>
                  <a:srgbClr val="96B8FF"/>
                </a:solidFill>
                <a:latin typeface="Arial"/>
                <a:cs typeface="Arial"/>
              </a:rPr>
              <a:t>Voice</a:t>
            </a:r>
            <a:r>
              <a:rPr dirty="0" spc="-15" b="1">
                <a:solidFill>
                  <a:srgbClr val="96B8FF"/>
                </a:solidFill>
                <a:latin typeface="Arial"/>
                <a:cs typeface="Arial"/>
              </a:rPr>
              <a:t> </a:t>
            </a:r>
            <a:r>
              <a:rPr dirty="0" b="1">
                <a:solidFill>
                  <a:srgbClr val="96B8FF"/>
                </a:solidFill>
                <a:latin typeface="Arial"/>
                <a:cs typeface="Arial"/>
              </a:rPr>
              <a:t>Conversion:</a:t>
            </a:r>
            <a:r>
              <a:rPr dirty="0" spc="-5" b="1">
                <a:solidFill>
                  <a:srgbClr val="96B8FF"/>
                </a:solidFill>
                <a:latin typeface="Arial"/>
                <a:cs typeface="Arial"/>
              </a:rPr>
              <a:t> </a:t>
            </a:r>
            <a:r>
              <a:rPr dirty="0"/>
              <a:t>Utilises</a:t>
            </a:r>
            <a:r>
              <a:rPr dirty="0" spc="-15"/>
              <a:t> </a:t>
            </a:r>
            <a:r>
              <a:rPr dirty="0"/>
              <a:t>advanced</a:t>
            </a:r>
            <a:r>
              <a:rPr dirty="0" spc="-15"/>
              <a:t> </a:t>
            </a:r>
            <a:r>
              <a:rPr dirty="0" spc="-10"/>
              <a:t>text-to-</a:t>
            </a:r>
            <a:r>
              <a:rPr dirty="0"/>
              <a:t>speech</a:t>
            </a:r>
            <a:r>
              <a:rPr dirty="0" spc="-15"/>
              <a:t> </a:t>
            </a:r>
            <a:r>
              <a:rPr dirty="0"/>
              <a:t>technology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deliver</a:t>
            </a:r>
            <a:r>
              <a:rPr dirty="0" spc="-15"/>
              <a:t> </a:t>
            </a:r>
            <a:r>
              <a:rPr dirty="0" spc="-10"/>
              <a:t>clear, human-</a:t>
            </a:r>
            <a:r>
              <a:rPr dirty="0"/>
              <a:t>like</a:t>
            </a:r>
            <a:r>
              <a:rPr dirty="0" spc="-30"/>
              <a:t> </a:t>
            </a:r>
            <a:r>
              <a:rPr dirty="0"/>
              <a:t>narration,</a:t>
            </a:r>
            <a:r>
              <a:rPr dirty="0" spc="-20"/>
              <a:t> </a:t>
            </a:r>
            <a:r>
              <a:rPr dirty="0"/>
              <a:t>making</a:t>
            </a:r>
            <a:r>
              <a:rPr dirty="0" spc="-20"/>
              <a:t> </a:t>
            </a:r>
            <a:r>
              <a:rPr dirty="0"/>
              <a:t>listening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15"/>
              <a:t> </a:t>
            </a:r>
            <a:r>
              <a:rPr dirty="0" spc="-10"/>
              <a:t>pleasure.</a:t>
            </a:r>
          </a:p>
          <a:p>
            <a:pPr marL="12700" marR="550545">
              <a:lnSpc>
                <a:spcPct val="135400"/>
              </a:lnSpc>
              <a:spcBef>
                <a:spcPts val="530"/>
              </a:spcBef>
            </a:pPr>
            <a:r>
              <a:rPr dirty="0" spc="-10" b="1">
                <a:solidFill>
                  <a:srgbClr val="96B8FF"/>
                </a:solidFill>
                <a:latin typeface="Arial"/>
                <a:cs typeface="Arial"/>
              </a:rPr>
              <a:t>User-</a:t>
            </a:r>
            <a:r>
              <a:rPr dirty="0" b="1">
                <a:solidFill>
                  <a:srgbClr val="96B8FF"/>
                </a:solidFill>
                <a:latin typeface="Arial"/>
                <a:cs typeface="Arial"/>
              </a:rPr>
              <a:t>Friendly</a:t>
            </a:r>
            <a:r>
              <a:rPr dirty="0" spc="-20" b="1">
                <a:solidFill>
                  <a:srgbClr val="96B8FF"/>
                </a:solidFill>
                <a:latin typeface="Arial"/>
                <a:cs typeface="Arial"/>
              </a:rPr>
              <a:t> </a:t>
            </a:r>
            <a:r>
              <a:rPr dirty="0" b="1">
                <a:solidFill>
                  <a:srgbClr val="96B8FF"/>
                </a:solidFill>
                <a:latin typeface="Arial"/>
                <a:cs typeface="Arial"/>
              </a:rPr>
              <a:t>Interface:</a:t>
            </a:r>
            <a:r>
              <a:rPr dirty="0" spc="-10" b="1">
                <a:solidFill>
                  <a:srgbClr val="96B8FF"/>
                </a:solidFill>
                <a:latin typeface="Arial"/>
                <a:cs typeface="Arial"/>
              </a:rPr>
              <a:t> </a:t>
            </a:r>
            <a:r>
              <a:rPr dirty="0"/>
              <a:t>Designed</a:t>
            </a:r>
            <a:r>
              <a:rPr dirty="0" spc="-15"/>
              <a:t> </a:t>
            </a:r>
            <a:r>
              <a:rPr dirty="0"/>
              <a:t>for</a:t>
            </a:r>
            <a:r>
              <a:rPr dirty="0" spc="-20"/>
              <a:t> </a:t>
            </a:r>
            <a:r>
              <a:rPr dirty="0"/>
              <a:t>simplicity,</a:t>
            </a:r>
            <a:r>
              <a:rPr dirty="0" spc="-5"/>
              <a:t> </a:t>
            </a:r>
            <a:r>
              <a:rPr dirty="0">
                <a:solidFill>
                  <a:srgbClr val="96B8FF"/>
                </a:solidFill>
              </a:rPr>
              <a:t>Tell</a:t>
            </a:r>
            <a:r>
              <a:rPr dirty="0" spc="-15">
                <a:solidFill>
                  <a:srgbClr val="96B8FF"/>
                </a:solidFill>
              </a:rPr>
              <a:t> </a:t>
            </a:r>
            <a:r>
              <a:rPr dirty="0">
                <a:solidFill>
                  <a:srgbClr val="96B8FF"/>
                </a:solidFill>
              </a:rPr>
              <a:t>Me</a:t>
            </a:r>
            <a:r>
              <a:rPr dirty="0" spc="-15">
                <a:solidFill>
                  <a:srgbClr val="96B8FF"/>
                </a:solidFill>
              </a:rPr>
              <a:t> </a:t>
            </a:r>
            <a:r>
              <a:rPr dirty="0"/>
              <a:t>is</a:t>
            </a:r>
            <a:r>
              <a:rPr dirty="0" spc="-20"/>
              <a:t> </a:t>
            </a:r>
            <a:r>
              <a:rPr dirty="0"/>
              <a:t>accessible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 spc="-10"/>
              <a:t>everyone, </a:t>
            </a:r>
            <a:r>
              <a:rPr dirty="0"/>
              <a:t>regardless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technical</a:t>
            </a:r>
            <a:r>
              <a:rPr dirty="0" spc="-25"/>
              <a:t> </a:t>
            </a:r>
            <a:r>
              <a:rPr dirty="0"/>
              <a:t>proficiency.</a:t>
            </a:r>
            <a:r>
              <a:rPr dirty="0" spc="-20"/>
              <a:t> </a:t>
            </a:r>
            <a:r>
              <a:rPr dirty="0"/>
              <a:t>No</a:t>
            </a:r>
            <a:r>
              <a:rPr dirty="0" spc="-25"/>
              <a:t> </a:t>
            </a:r>
            <a:r>
              <a:rPr dirty="0"/>
              <a:t>steep</a:t>
            </a:r>
            <a:r>
              <a:rPr dirty="0" spc="-25"/>
              <a:t> </a:t>
            </a:r>
            <a:r>
              <a:rPr dirty="0"/>
              <a:t>learning</a:t>
            </a:r>
            <a:r>
              <a:rPr dirty="0" spc="-20"/>
              <a:t> </a:t>
            </a:r>
            <a:r>
              <a:rPr dirty="0"/>
              <a:t>curves,</a:t>
            </a:r>
            <a:r>
              <a:rPr dirty="0" spc="-25"/>
              <a:t> </a:t>
            </a:r>
            <a:r>
              <a:rPr dirty="0"/>
              <a:t>just</a:t>
            </a:r>
            <a:r>
              <a:rPr dirty="0" spc="-25"/>
              <a:t> </a:t>
            </a:r>
            <a:r>
              <a:rPr dirty="0"/>
              <a:t>instant</a:t>
            </a:r>
            <a:r>
              <a:rPr dirty="0" spc="-20"/>
              <a:t> </a:t>
            </a:r>
            <a:r>
              <a:rPr dirty="0" spc="-10"/>
              <a:t>functionality.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16062" y="1535671"/>
            <a:ext cx="5828830" cy="4546396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7740999" y="6248514"/>
            <a:ext cx="6090920" cy="1170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50">
                <a:solidFill>
                  <a:srgbClr val="96B8FF"/>
                </a:solidFill>
                <a:latin typeface="Arial"/>
                <a:cs typeface="Arial"/>
              </a:rPr>
              <a:t>Beyond</a:t>
            </a:r>
            <a:r>
              <a:rPr dirty="0" sz="1550" spc="-75">
                <a:solidFill>
                  <a:srgbClr val="96B8FF"/>
                </a:solidFill>
                <a:latin typeface="Arial"/>
                <a:cs typeface="Arial"/>
              </a:rPr>
              <a:t> </a:t>
            </a:r>
            <a:r>
              <a:rPr dirty="0" sz="1550" spc="-10">
                <a:solidFill>
                  <a:srgbClr val="96B8FF"/>
                </a:solidFill>
                <a:latin typeface="Arial"/>
                <a:cs typeface="Arial"/>
              </a:rPr>
              <a:t>Reading:</a:t>
            </a:r>
            <a:endParaRPr sz="1550">
              <a:latin typeface="Arial"/>
              <a:cs typeface="Arial"/>
            </a:endParaRPr>
          </a:p>
          <a:p>
            <a:pPr marL="12700" marR="5080">
              <a:lnSpc>
                <a:spcPct val="135400"/>
              </a:lnSpc>
              <a:spcBef>
                <a:spcPts val="1305"/>
              </a:spcBef>
            </a:pPr>
            <a:r>
              <a:rPr dirty="0" sz="1200">
                <a:solidFill>
                  <a:srgbClr val="DFD5DE"/>
                </a:solidFill>
                <a:latin typeface="Arial"/>
                <a:cs typeface="Arial"/>
              </a:rPr>
              <a:t>Our</a:t>
            </a:r>
            <a:r>
              <a:rPr dirty="0" sz="1200" spc="-1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DFD5DE"/>
                </a:solidFill>
                <a:latin typeface="Arial"/>
                <a:cs typeface="Arial"/>
              </a:rPr>
              <a:t>initial</a:t>
            </a:r>
            <a:r>
              <a:rPr dirty="0" sz="1200" spc="-1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DFD5DE"/>
                </a:solidFill>
                <a:latin typeface="Arial"/>
                <a:cs typeface="Arial"/>
              </a:rPr>
              <a:t>release</a:t>
            </a:r>
            <a:r>
              <a:rPr dirty="0" sz="1200" spc="-1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DFD5DE"/>
                </a:solidFill>
                <a:latin typeface="Arial"/>
                <a:cs typeface="Arial"/>
              </a:rPr>
              <a:t>focuses</a:t>
            </a:r>
            <a:r>
              <a:rPr dirty="0" sz="1200" spc="-1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DFD5DE"/>
                </a:solidFill>
                <a:latin typeface="Arial"/>
                <a:cs typeface="Arial"/>
              </a:rPr>
              <a:t>on</a:t>
            </a:r>
            <a:r>
              <a:rPr dirty="0" sz="1200" spc="-1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DFD5DE"/>
                </a:solidFill>
                <a:latin typeface="Arial"/>
                <a:cs typeface="Arial"/>
              </a:rPr>
              <a:t>core</a:t>
            </a:r>
            <a:r>
              <a:rPr dirty="0" sz="1200" spc="-1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DFD5DE"/>
                </a:solidFill>
                <a:latin typeface="Arial"/>
                <a:cs typeface="Arial"/>
              </a:rPr>
              <a:t>functionality,</a:t>
            </a:r>
            <a:r>
              <a:rPr dirty="0" sz="1200" spc="-1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DFD5DE"/>
                </a:solidFill>
                <a:latin typeface="Arial"/>
                <a:cs typeface="Arial"/>
              </a:rPr>
              <a:t>but</a:t>
            </a:r>
            <a:r>
              <a:rPr dirty="0" sz="1200" spc="-1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DFD5DE"/>
                </a:solidFill>
                <a:latin typeface="Arial"/>
                <a:cs typeface="Arial"/>
              </a:rPr>
              <a:t>the</a:t>
            </a:r>
            <a:r>
              <a:rPr dirty="0" sz="1200" spc="-1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DFD5DE"/>
                </a:solidFill>
                <a:latin typeface="Arial"/>
                <a:cs typeface="Arial"/>
              </a:rPr>
              <a:t>future</a:t>
            </a:r>
            <a:r>
              <a:rPr dirty="0" sz="1200" spc="-1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DFD5DE"/>
                </a:solidFill>
                <a:latin typeface="Arial"/>
                <a:cs typeface="Arial"/>
              </a:rPr>
              <a:t>of</a:t>
            </a:r>
            <a:r>
              <a:rPr dirty="0" sz="1200" spc="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96B8FF"/>
                </a:solidFill>
                <a:latin typeface="Arial"/>
                <a:cs typeface="Arial"/>
              </a:rPr>
              <a:t>Tell</a:t>
            </a:r>
            <a:r>
              <a:rPr dirty="0" sz="1200" spc="-15">
                <a:solidFill>
                  <a:srgbClr val="96B8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96B8FF"/>
                </a:solidFill>
                <a:latin typeface="Arial"/>
                <a:cs typeface="Arial"/>
              </a:rPr>
              <a:t>Me</a:t>
            </a:r>
            <a:r>
              <a:rPr dirty="0" sz="1200" spc="-15">
                <a:solidFill>
                  <a:srgbClr val="96B8FF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DFD5DE"/>
                </a:solidFill>
                <a:latin typeface="Arial"/>
                <a:cs typeface="Arial"/>
              </a:rPr>
              <a:t>includes</a:t>
            </a:r>
            <a:r>
              <a:rPr dirty="0" sz="1200" spc="-1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DFD5DE"/>
                </a:solidFill>
                <a:latin typeface="Arial"/>
                <a:cs typeface="Arial"/>
              </a:rPr>
              <a:t>powerful AI-</a:t>
            </a:r>
            <a:r>
              <a:rPr dirty="0" sz="1200">
                <a:solidFill>
                  <a:srgbClr val="DFD5DE"/>
                </a:solidFill>
                <a:latin typeface="Arial"/>
                <a:cs typeface="Arial"/>
              </a:rPr>
              <a:t>driven</a:t>
            </a:r>
            <a:r>
              <a:rPr dirty="0" sz="1200" spc="-3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DFD5DE"/>
                </a:solidFill>
                <a:latin typeface="Arial"/>
                <a:cs typeface="Arial"/>
              </a:rPr>
              <a:t>features</a:t>
            </a:r>
            <a:r>
              <a:rPr dirty="0" sz="1200" spc="-2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DFD5DE"/>
                </a:solidFill>
                <a:latin typeface="Arial"/>
                <a:cs typeface="Arial"/>
              </a:rPr>
              <a:t>like</a:t>
            </a:r>
            <a:r>
              <a:rPr dirty="0" sz="1200" spc="-2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DFD5DE"/>
                </a:solidFill>
                <a:latin typeface="Arial"/>
                <a:cs typeface="Arial"/>
              </a:rPr>
              <a:t>summarisation,</a:t>
            </a:r>
            <a:r>
              <a:rPr dirty="0" sz="1200" spc="-2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DFD5DE"/>
                </a:solidFill>
                <a:latin typeface="Arial"/>
                <a:cs typeface="Arial"/>
              </a:rPr>
              <a:t>multilingual</a:t>
            </a:r>
            <a:r>
              <a:rPr dirty="0" sz="1200" spc="-2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DFD5DE"/>
                </a:solidFill>
                <a:latin typeface="Arial"/>
                <a:cs typeface="Arial"/>
              </a:rPr>
              <a:t>translation,</a:t>
            </a:r>
            <a:r>
              <a:rPr dirty="0" sz="1200" spc="-2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DFD5DE"/>
                </a:solidFill>
                <a:latin typeface="Arial"/>
                <a:cs typeface="Arial"/>
              </a:rPr>
              <a:t>and</a:t>
            </a:r>
            <a:r>
              <a:rPr dirty="0" sz="1200" spc="-2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DFD5DE"/>
                </a:solidFill>
                <a:latin typeface="Arial"/>
                <a:cs typeface="Arial"/>
              </a:rPr>
              <a:t>deeper</a:t>
            </a:r>
            <a:r>
              <a:rPr dirty="0" sz="1200" spc="-2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DFD5DE"/>
                </a:solidFill>
                <a:latin typeface="Arial"/>
                <a:cs typeface="Arial"/>
              </a:rPr>
              <a:t>content</a:t>
            </a:r>
            <a:r>
              <a:rPr dirty="0" sz="1200" spc="50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DFD5DE"/>
                </a:solidFill>
                <a:latin typeface="Arial"/>
                <a:cs typeface="Arial"/>
              </a:rPr>
              <a:t>analysis.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7516062" y="6260300"/>
            <a:ext cx="22860" cy="1167130"/>
          </a:xfrm>
          <a:custGeom>
            <a:avLst/>
            <a:gdLst/>
            <a:ahLst/>
            <a:cxnLst/>
            <a:rect l="l" t="t" r="r" b="b"/>
            <a:pathLst>
              <a:path w="22859" h="1167129">
                <a:moveTo>
                  <a:pt x="22860" y="0"/>
                </a:moveTo>
                <a:lnTo>
                  <a:pt x="0" y="0"/>
                </a:lnTo>
                <a:lnTo>
                  <a:pt x="0" y="1166571"/>
                </a:lnTo>
                <a:lnTo>
                  <a:pt x="22860" y="1166571"/>
                </a:lnTo>
                <a:lnTo>
                  <a:pt x="22860" y="0"/>
                </a:lnTo>
                <a:close/>
              </a:path>
            </a:pathLst>
          </a:custGeom>
          <a:solidFill>
            <a:srgbClr val="96B8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089" y="1004404"/>
            <a:ext cx="1119949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13535" algn="l"/>
                <a:tab pos="2503170" algn="l"/>
                <a:tab pos="4072890" algn="l"/>
                <a:tab pos="5109845" algn="l"/>
                <a:tab pos="6946265" algn="l"/>
                <a:tab pos="9852025" algn="l"/>
              </a:tabLst>
            </a:pPr>
            <a:r>
              <a:rPr dirty="0" sz="4200" spc="-10"/>
              <a:t>Under</a:t>
            </a:r>
            <a:r>
              <a:rPr dirty="0" sz="4200"/>
              <a:t>	</a:t>
            </a:r>
            <a:r>
              <a:rPr dirty="0" sz="4200" spc="-25"/>
              <a:t>the</a:t>
            </a:r>
            <a:r>
              <a:rPr dirty="0" sz="4200"/>
              <a:t>	</a:t>
            </a:r>
            <a:r>
              <a:rPr dirty="0" sz="4200" spc="-10"/>
              <a:t>Hood:</a:t>
            </a:r>
            <a:r>
              <a:rPr dirty="0" sz="4200"/>
              <a:t>	</a:t>
            </a:r>
            <a:r>
              <a:rPr dirty="0" sz="4200" spc="-25"/>
              <a:t>Our</a:t>
            </a:r>
            <a:r>
              <a:rPr dirty="0" sz="4200"/>
              <a:t>	</a:t>
            </a:r>
            <a:r>
              <a:rPr dirty="0" sz="4200" spc="-10"/>
              <a:t>Robust</a:t>
            </a:r>
            <a:r>
              <a:rPr dirty="0" sz="4200"/>
              <a:t>	</a:t>
            </a:r>
            <a:r>
              <a:rPr dirty="0" sz="4200" spc="-10"/>
              <a:t>Technology</a:t>
            </a:r>
            <a:r>
              <a:rPr dirty="0" sz="4200"/>
              <a:t>	</a:t>
            </a:r>
            <a:r>
              <a:rPr dirty="0" sz="4200" spc="-10"/>
              <a:t>Stack</a:t>
            </a:r>
            <a:endParaRPr sz="4200"/>
          </a:p>
        </p:txBody>
      </p:sp>
      <p:sp>
        <p:nvSpPr>
          <p:cNvPr id="3" name="object 3" descr=""/>
          <p:cNvSpPr txBox="1"/>
          <p:nvPr/>
        </p:nvSpPr>
        <p:spPr>
          <a:xfrm>
            <a:off x="781089" y="2173973"/>
            <a:ext cx="9188450" cy="276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We</a:t>
            </a:r>
            <a:r>
              <a:rPr dirty="0" sz="1650" spc="-2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selected</a:t>
            </a:r>
            <a:r>
              <a:rPr dirty="0" sz="1650" spc="-2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powerful</a:t>
            </a:r>
            <a:r>
              <a:rPr dirty="0" sz="1650" spc="-2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and</a:t>
            </a:r>
            <a:r>
              <a:rPr dirty="0" sz="1650" spc="-2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flexible</a:t>
            </a:r>
            <a:r>
              <a:rPr dirty="0" sz="1650" spc="-2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technologies</a:t>
            </a:r>
            <a:r>
              <a:rPr dirty="0" sz="1650" spc="-1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to</a:t>
            </a:r>
            <a:r>
              <a:rPr dirty="0" sz="1650" spc="-2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ensure</a:t>
            </a:r>
            <a:r>
              <a:rPr dirty="0" sz="1650" spc="-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96B8FF"/>
                </a:solidFill>
                <a:latin typeface="Arial"/>
                <a:cs typeface="Arial"/>
              </a:rPr>
              <a:t>Tell</a:t>
            </a:r>
            <a:r>
              <a:rPr dirty="0" sz="1650" spc="-20">
                <a:solidFill>
                  <a:srgbClr val="96B8FF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96B8FF"/>
                </a:solidFill>
                <a:latin typeface="Arial"/>
                <a:cs typeface="Arial"/>
              </a:rPr>
              <a:t>Me</a:t>
            </a:r>
            <a:r>
              <a:rPr dirty="0" sz="1650" spc="-20">
                <a:solidFill>
                  <a:srgbClr val="96B8FF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is</a:t>
            </a:r>
            <a:r>
              <a:rPr dirty="0" sz="1650" spc="-2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reliable,</a:t>
            </a:r>
            <a:r>
              <a:rPr dirty="0" sz="1650" spc="-2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efficient,</a:t>
            </a:r>
            <a:r>
              <a:rPr dirty="0" sz="1650" spc="-1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and</a:t>
            </a:r>
            <a:r>
              <a:rPr dirty="0" sz="1650" spc="-2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 spc="-10">
                <a:solidFill>
                  <a:srgbClr val="DFD5DE"/>
                </a:solidFill>
                <a:latin typeface="Arial"/>
                <a:cs typeface="Arial"/>
              </a:rPr>
              <a:t>scalable.</a:t>
            </a:r>
            <a:endParaRPr sz="165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81089" y="2622413"/>
            <a:ext cx="4229735" cy="2072005"/>
          </a:xfrm>
          <a:prstGeom prst="rect">
            <a:avLst/>
          </a:prstGeom>
        </p:spPr>
        <p:txBody>
          <a:bodyPr wrap="square" lIns="0" tIns="151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  <a:tabLst>
                <a:tab pos="4216400" algn="l"/>
              </a:tabLst>
            </a:pPr>
            <a:r>
              <a:rPr dirty="0" u="heavy" sz="1650" spc="-25">
                <a:solidFill>
                  <a:srgbClr val="DFD5DE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01</a:t>
            </a:r>
            <a:r>
              <a:rPr dirty="0" u="heavy" sz="1650">
                <a:solidFill>
                  <a:srgbClr val="DFD5DE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	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dirty="0" sz="2100">
                <a:solidFill>
                  <a:srgbClr val="DFD5DE"/>
                </a:solidFill>
                <a:latin typeface="Arial"/>
                <a:cs typeface="Arial"/>
              </a:rPr>
              <a:t>Python</a:t>
            </a:r>
            <a:r>
              <a:rPr dirty="0" sz="2100" spc="-3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2100" spc="-20">
                <a:solidFill>
                  <a:srgbClr val="DFD5DE"/>
                </a:solidFill>
                <a:latin typeface="Arial"/>
                <a:cs typeface="Arial"/>
              </a:rPr>
              <a:t>3.13</a:t>
            </a:r>
            <a:endParaRPr sz="2100">
              <a:latin typeface="Arial"/>
              <a:cs typeface="Arial"/>
            </a:endParaRPr>
          </a:p>
          <a:p>
            <a:pPr marL="12700" marR="29209">
              <a:lnSpc>
                <a:spcPct val="136400"/>
              </a:lnSpc>
              <a:spcBef>
                <a:spcPts val="1030"/>
              </a:spcBef>
            </a:pP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The</a:t>
            </a:r>
            <a:r>
              <a:rPr dirty="0" sz="1650" spc="-3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core</a:t>
            </a:r>
            <a:r>
              <a:rPr dirty="0" sz="1650" spc="-3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programming</a:t>
            </a:r>
            <a:r>
              <a:rPr dirty="0" sz="1650" spc="-3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language,</a:t>
            </a:r>
            <a:r>
              <a:rPr dirty="0" sz="1650" spc="-3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providing</a:t>
            </a:r>
            <a:r>
              <a:rPr dirty="0" sz="1650" spc="-3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 spc="-50">
                <a:solidFill>
                  <a:srgbClr val="DFD5DE"/>
                </a:solidFill>
                <a:latin typeface="Arial"/>
                <a:cs typeface="Arial"/>
              </a:rPr>
              <a:t>a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stable</a:t>
            </a:r>
            <a:r>
              <a:rPr dirty="0" sz="1650" spc="-2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and</a:t>
            </a:r>
            <a:r>
              <a:rPr dirty="0" sz="1650" spc="-2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versatile</a:t>
            </a:r>
            <a:r>
              <a:rPr dirty="0" sz="1650" spc="-2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foundation</a:t>
            </a:r>
            <a:r>
              <a:rPr dirty="0" sz="1650" spc="-2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for</a:t>
            </a:r>
            <a:r>
              <a:rPr dirty="0" sz="1650" spc="-25">
                <a:solidFill>
                  <a:srgbClr val="DFD5DE"/>
                </a:solidFill>
                <a:latin typeface="Arial"/>
                <a:cs typeface="Arial"/>
              </a:rPr>
              <a:t> the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application's</a:t>
            </a:r>
            <a:r>
              <a:rPr dirty="0" sz="1650" spc="-5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 spc="-10">
                <a:solidFill>
                  <a:srgbClr val="DFD5DE"/>
                </a:solidFill>
                <a:latin typeface="Arial"/>
                <a:cs typeface="Arial"/>
              </a:rPr>
              <a:t>logic.</a:t>
            </a:r>
            <a:endParaRPr sz="165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200446" y="2622413"/>
            <a:ext cx="4678045" cy="2072005"/>
          </a:xfrm>
          <a:prstGeom prst="rect">
            <a:avLst/>
          </a:prstGeom>
        </p:spPr>
        <p:txBody>
          <a:bodyPr wrap="square" lIns="0" tIns="151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  <a:tabLst>
                <a:tab pos="4216400" algn="l"/>
                <a:tab pos="4431665" algn="l"/>
              </a:tabLst>
            </a:pPr>
            <a:r>
              <a:rPr dirty="0" u="heavy" sz="1650" spc="-25">
                <a:solidFill>
                  <a:srgbClr val="DFD5DE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02</a:t>
            </a:r>
            <a:r>
              <a:rPr dirty="0" u="heavy" sz="1650">
                <a:solidFill>
                  <a:srgbClr val="DFD5DE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	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	</a:t>
            </a:r>
            <a:r>
              <a:rPr dirty="0" sz="1650" spc="-25">
                <a:solidFill>
                  <a:srgbClr val="DFD5DE"/>
                </a:solidFill>
                <a:latin typeface="Arial"/>
                <a:cs typeface="Arial"/>
              </a:rPr>
              <a:t>03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dirty="0" sz="2100">
                <a:solidFill>
                  <a:srgbClr val="DFD5DE"/>
                </a:solidFill>
                <a:latin typeface="Arial"/>
                <a:cs typeface="Arial"/>
              </a:rPr>
              <a:t>Streamlit</a:t>
            </a:r>
            <a:r>
              <a:rPr dirty="0" sz="2100" spc="-4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2100" spc="-10">
                <a:solidFill>
                  <a:srgbClr val="DFD5DE"/>
                </a:solidFill>
                <a:latin typeface="Arial"/>
                <a:cs typeface="Arial"/>
              </a:rPr>
              <a:t>(GUI)</a:t>
            </a:r>
            <a:endParaRPr sz="2100">
              <a:latin typeface="Arial"/>
              <a:cs typeface="Arial"/>
            </a:endParaRPr>
          </a:p>
          <a:p>
            <a:pPr marL="12700" marR="757555">
              <a:lnSpc>
                <a:spcPct val="136400"/>
              </a:lnSpc>
              <a:spcBef>
                <a:spcPts val="1030"/>
              </a:spcBef>
            </a:pP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Enables</a:t>
            </a:r>
            <a:r>
              <a:rPr dirty="0" sz="1650" spc="-1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rapid</a:t>
            </a:r>
            <a:r>
              <a:rPr dirty="0" sz="1650" spc="-1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development</a:t>
            </a:r>
            <a:r>
              <a:rPr dirty="0" sz="1650" spc="-1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of</a:t>
            </a:r>
            <a:r>
              <a:rPr dirty="0" sz="1650" spc="-1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our</a:t>
            </a:r>
            <a:r>
              <a:rPr dirty="0" sz="1650" spc="-1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 spc="-10">
                <a:solidFill>
                  <a:srgbClr val="DFD5DE"/>
                </a:solidFill>
                <a:latin typeface="Arial"/>
                <a:cs typeface="Arial"/>
              </a:rPr>
              <a:t>intuitive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and</a:t>
            </a:r>
            <a:r>
              <a:rPr dirty="0" sz="1650" spc="-2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responsive</a:t>
            </a:r>
            <a:r>
              <a:rPr dirty="0" sz="1650" spc="-2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graphical</a:t>
            </a:r>
            <a:r>
              <a:rPr dirty="0" sz="1650" spc="-2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user</a:t>
            </a:r>
            <a:r>
              <a:rPr dirty="0" sz="1650" spc="-2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 spc="-10">
                <a:solidFill>
                  <a:srgbClr val="DFD5DE"/>
                </a:solidFill>
                <a:latin typeface="Arial"/>
                <a:cs typeface="Arial"/>
              </a:rPr>
              <a:t>interface,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making</a:t>
            </a:r>
            <a:r>
              <a:rPr dirty="0" sz="1650" spc="-1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the</a:t>
            </a:r>
            <a:r>
              <a:rPr dirty="0" sz="1650" spc="-1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app</a:t>
            </a:r>
            <a:r>
              <a:rPr dirty="0" sz="1650" spc="-1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easy</a:t>
            </a:r>
            <a:r>
              <a:rPr dirty="0" sz="1650" spc="-1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to</a:t>
            </a:r>
            <a:r>
              <a:rPr dirty="0" sz="1650" spc="-1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interact</a:t>
            </a:r>
            <a:r>
              <a:rPr dirty="0" sz="1650" spc="-10">
                <a:solidFill>
                  <a:srgbClr val="DFD5DE"/>
                </a:solidFill>
                <a:latin typeface="Arial"/>
                <a:cs typeface="Arial"/>
              </a:rPr>
              <a:t> with.</a:t>
            </a:r>
            <a:endParaRPr sz="1650">
              <a:latin typeface="Arial"/>
              <a:cs typeface="Arial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32518" y="3043948"/>
            <a:ext cx="4203979" cy="30479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9619818" y="3189287"/>
            <a:ext cx="4204970" cy="1504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solidFill>
                  <a:srgbClr val="DFD5DE"/>
                </a:solidFill>
                <a:latin typeface="Arial"/>
                <a:cs typeface="Arial"/>
              </a:rPr>
              <a:t>pyttsx3 </a:t>
            </a:r>
            <a:r>
              <a:rPr dirty="0" sz="2100" spc="-10">
                <a:solidFill>
                  <a:srgbClr val="DFD5DE"/>
                </a:solidFill>
                <a:latin typeface="Arial"/>
                <a:cs typeface="Arial"/>
              </a:rPr>
              <a:t>(Text-to-Speech)</a:t>
            </a:r>
            <a:endParaRPr sz="2100">
              <a:latin typeface="Arial"/>
              <a:cs typeface="Arial"/>
            </a:endParaRPr>
          </a:p>
          <a:p>
            <a:pPr marL="12700" marR="5080">
              <a:lnSpc>
                <a:spcPct val="136400"/>
              </a:lnSpc>
              <a:spcBef>
                <a:spcPts val="1025"/>
              </a:spcBef>
            </a:pP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Powers the </a:t>
            </a:r>
            <a:r>
              <a:rPr dirty="0" sz="1650" spc="-10">
                <a:solidFill>
                  <a:srgbClr val="DFD5DE"/>
                </a:solidFill>
                <a:latin typeface="Arial"/>
                <a:cs typeface="Arial"/>
              </a:rPr>
              <a:t>text-to-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speech</a:t>
            </a:r>
            <a:r>
              <a:rPr dirty="0" sz="1650" spc="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 spc="-10">
                <a:solidFill>
                  <a:srgbClr val="DFD5DE"/>
                </a:solidFill>
                <a:latin typeface="Arial"/>
                <a:cs typeface="Arial"/>
              </a:rPr>
              <a:t>conversion,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ensuring</a:t>
            </a:r>
            <a:r>
              <a:rPr dirty="0" sz="1650" spc="-1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 spc="-10">
                <a:solidFill>
                  <a:srgbClr val="DFD5DE"/>
                </a:solidFill>
                <a:latin typeface="Arial"/>
                <a:cs typeface="Arial"/>
              </a:rPr>
              <a:t>high-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quality,</a:t>
            </a:r>
            <a:r>
              <a:rPr dirty="0" sz="1650" spc="-1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 spc="-10">
                <a:solidFill>
                  <a:srgbClr val="DFD5DE"/>
                </a:solidFill>
                <a:latin typeface="Arial"/>
                <a:cs typeface="Arial"/>
              </a:rPr>
              <a:t>natural-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sounding</a:t>
            </a:r>
            <a:r>
              <a:rPr dirty="0" sz="1650" spc="-1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 spc="-10">
                <a:solidFill>
                  <a:srgbClr val="DFD5DE"/>
                </a:solidFill>
                <a:latin typeface="Arial"/>
                <a:cs typeface="Arial"/>
              </a:rPr>
              <a:t>audio output.</a:t>
            </a:r>
            <a:endParaRPr sz="165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81089" y="5915456"/>
            <a:ext cx="6242685" cy="1162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solidFill>
                  <a:srgbClr val="DFD5DE"/>
                </a:solidFill>
                <a:latin typeface="Arial"/>
                <a:cs typeface="Arial"/>
              </a:rPr>
              <a:t>pdfplumber</a:t>
            </a:r>
            <a:r>
              <a:rPr dirty="0" sz="2100" spc="-2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DFD5DE"/>
                </a:solidFill>
                <a:latin typeface="Arial"/>
                <a:cs typeface="Arial"/>
              </a:rPr>
              <a:t>(PDF</a:t>
            </a:r>
            <a:r>
              <a:rPr dirty="0" sz="2100" spc="-2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2100" spc="-10">
                <a:solidFill>
                  <a:srgbClr val="DFD5DE"/>
                </a:solidFill>
                <a:latin typeface="Arial"/>
                <a:cs typeface="Arial"/>
              </a:rPr>
              <a:t>Extraction)</a:t>
            </a:r>
            <a:endParaRPr sz="2100">
              <a:latin typeface="Arial"/>
              <a:cs typeface="Arial"/>
            </a:endParaRPr>
          </a:p>
          <a:p>
            <a:pPr marL="12700" marR="5080">
              <a:lnSpc>
                <a:spcPct val="136400"/>
              </a:lnSpc>
              <a:spcBef>
                <a:spcPts val="1025"/>
              </a:spcBef>
            </a:pP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Handles</a:t>
            </a:r>
            <a:r>
              <a:rPr dirty="0" sz="1650" spc="-1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the</a:t>
            </a:r>
            <a:r>
              <a:rPr dirty="0" sz="1650" spc="-1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complex</a:t>
            </a:r>
            <a:r>
              <a:rPr dirty="0" sz="1650" spc="-1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task</a:t>
            </a:r>
            <a:r>
              <a:rPr dirty="0" sz="1650" spc="-1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of</a:t>
            </a:r>
            <a:r>
              <a:rPr dirty="0" sz="1650" spc="-1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accurately</a:t>
            </a:r>
            <a:r>
              <a:rPr dirty="0" sz="1650" spc="-1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extracting</a:t>
            </a:r>
            <a:r>
              <a:rPr dirty="0" sz="1650" spc="-1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text</a:t>
            </a:r>
            <a:r>
              <a:rPr dirty="0" sz="1650" spc="-1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from</a:t>
            </a:r>
            <a:r>
              <a:rPr dirty="0" sz="1650" spc="-10">
                <a:solidFill>
                  <a:srgbClr val="DFD5DE"/>
                </a:solidFill>
                <a:latin typeface="Arial"/>
                <a:cs typeface="Arial"/>
              </a:rPr>
              <a:t> various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PDF</a:t>
            </a:r>
            <a:r>
              <a:rPr dirty="0" sz="1650" spc="-4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formats,</a:t>
            </a:r>
            <a:r>
              <a:rPr dirty="0" sz="1650" spc="-4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ensuring</a:t>
            </a:r>
            <a:r>
              <a:rPr dirty="0" sz="1650" spc="-4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comprehensive</a:t>
            </a:r>
            <a:r>
              <a:rPr dirty="0" sz="1650" spc="-4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 spc="-10">
                <a:solidFill>
                  <a:srgbClr val="DFD5DE"/>
                </a:solidFill>
                <a:latin typeface="Arial"/>
                <a:cs typeface="Arial"/>
              </a:rPr>
              <a:t>coverage.</a:t>
            </a:r>
            <a:endParaRPr sz="165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81089" y="5487365"/>
            <a:ext cx="13068300" cy="276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26200" algn="l"/>
                <a:tab pos="6641465" algn="l"/>
                <a:tab pos="13054965" algn="l"/>
              </a:tabLst>
            </a:pPr>
            <a:r>
              <a:rPr dirty="0" u="heavy" sz="1650" spc="-25">
                <a:solidFill>
                  <a:srgbClr val="DFD5DE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04</a:t>
            </a:r>
            <a:r>
              <a:rPr dirty="0" u="heavy" sz="1650">
                <a:solidFill>
                  <a:srgbClr val="DFD5DE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	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	</a:t>
            </a:r>
            <a:r>
              <a:rPr dirty="0" u="heavy" sz="1650" spc="-25">
                <a:solidFill>
                  <a:srgbClr val="DFD5DE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05</a:t>
            </a:r>
            <a:r>
              <a:rPr dirty="0" u="heavy" sz="1650">
                <a:solidFill>
                  <a:srgbClr val="DFD5DE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	</a:t>
            </a:r>
            <a:endParaRPr sz="165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410132" y="5915456"/>
            <a:ext cx="6150610" cy="1162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solidFill>
                  <a:srgbClr val="DFD5DE"/>
                </a:solidFill>
                <a:latin typeface="Arial"/>
                <a:cs typeface="Arial"/>
              </a:rPr>
              <a:t>Tkinter</a:t>
            </a:r>
            <a:r>
              <a:rPr dirty="0" sz="2100" spc="-3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DFD5DE"/>
                </a:solidFill>
                <a:latin typeface="Arial"/>
                <a:cs typeface="Arial"/>
              </a:rPr>
              <a:t>(File</a:t>
            </a:r>
            <a:r>
              <a:rPr dirty="0" sz="2100" spc="-3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2100" spc="-10">
                <a:solidFill>
                  <a:srgbClr val="DFD5DE"/>
                </a:solidFill>
                <a:latin typeface="Arial"/>
                <a:cs typeface="Arial"/>
              </a:rPr>
              <a:t>Selection)</a:t>
            </a:r>
            <a:endParaRPr sz="2100">
              <a:latin typeface="Arial"/>
              <a:cs typeface="Arial"/>
            </a:endParaRPr>
          </a:p>
          <a:p>
            <a:pPr marL="12700" marR="5080">
              <a:lnSpc>
                <a:spcPct val="136400"/>
              </a:lnSpc>
              <a:spcBef>
                <a:spcPts val="1025"/>
              </a:spcBef>
            </a:pP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Provides</a:t>
            </a:r>
            <a:r>
              <a:rPr dirty="0" sz="1650" spc="-1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a</a:t>
            </a:r>
            <a:r>
              <a:rPr dirty="0" sz="1650" spc="-1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seamless</a:t>
            </a:r>
            <a:r>
              <a:rPr dirty="0" sz="1650" spc="-1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and</a:t>
            </a:r>
            <a:r>
              <a:rPr dirty="0" sz="1650" spc="-1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native</a:t>
            </a:r>
            <a:r>
              <a:rPr dirty="0" sz="1650" spc="-1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file</a:t>
            </a:r>
            <a:r>
              <a:rPr dirty="0" sz="1650" spc="-1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selection</a:t>
            </a:r>
            <a:r>
              <a:rPr dirty="0" sz="1650" spc="-1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dialogue</a:t>
            </a:r>
            <a:r>
              <a:rPr dirty="0" sz="1650" spc="-1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for</a:t>
            </a:r>
            <a:r>
              <a:rPr dirty="0" sz="1650" spc="-1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users</a:t>
            </a:r>
            <a:r>
              <a:rPr dirty="0" sz="1650" spc="-1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 spc="-25">
                <a:solidFill>
                  <a:srgbClr val="DFD5DE"/>
                </a:solidFill>
                <a:latin typeface="Arial"/>
                <a:cs typeface="Arial"/>
              </a:rPr>
              <a:t>to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easily</a:t>
            </a:r>
            <a:r>
              <a:rPr dirty="0" sz="1650" spc="-1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choose</a:t>
            </a:r>
            <a:r>
              <a:rPr dirty="0" sz="1650" spc="-1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their</a:t>
            </a:r>
            <a:r>
              <a:rPr dirty="0" sz="1650" spc="-10">
                <a:solidFill>
                  <a:srgbClr val="DFD5DE"/>
                </a:solidFill>
                <a:latin typeface="Arial"/>
                <a:cs typeface="Arial"/>
              </a:rPr>
              <a:t> documents.</a:t>
            </a:r>
            <a:endParaRPr sz="1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089" y="687103"/>
            <a:ext cx="8173084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35300" algn="l"/>
                <a:tab pos="6322060" algn="l"/>
              </a:tabLst>
            </a:pPr>
            <a:r>
              <a:rPr dirty="0" sz="4200" spc="-10"/>
              <a:t>Overcoming</a:t>
            </a:r>
            <a:r>
              <a:rPr dirty="0" sz="4200"/>
              <a:t>	</a:t>
            </a:r>
            <a:r>
              <a:rPr dirty="0" sz="4200" spc="-10"/>
              <a:t>Development</a:t>
            </a:r>
            <a:r>
              <a:rPr dirty="0" sz="4200"/>
              <a:t>	</a:t>
            </a:r>
            <a:r>
              <a:rPr dirty="0" sz="4200" spc="-10"/>
              <a:t>Hurdles</a:t>
            </a:r>
            <a:endParaRPr sz="4200"/>
          </a:p>
        </p:txBody>
      </p:sp>
      <p:sp>
        <p:nvSpPr>
          <p:cNvPr id="3" name="object 3" descr=""/>
          <p:cNvSpPr txBox="1"/>
          <p:nvPr/>
        </p:nvSpPr>
        <p:spPr>
          <a:xfrm>
            <a:off x="781089" y="1856676"/>
            <a:ext cx="12351385" cy="276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The</a:t>
            </a:r>
            <a:r>
              <a:rPr dirty="0" sz="1650" spc="-2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hackathon</a:t>
            </a:r>
            <a:r>
              <a:rPr dirty="0" sz="1650" spc="-2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environment</a:t>
            </a:r>
            <a:r>
              <a:rPr dirty="0" sz="1650" spc="-2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presented</a:t>
            </a:r>
            <a:r>
              <a:rPr dirty="0" sz="1650" spc="-2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unique</a:t>
            </a:r>
            <a:r>
              <a:rPr dirty="0" sz="1650" spc="-2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challenges,</a:t>
            </a:r>
            <a:r>
              <a:rPr dirty="0" sz="1650" spc="-2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but</a:t>
            </a:r>
            <a:r>
              <a:rPr dirty="0" sz="1650" spc="-2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our</a:t>
            </a:r>
            <a:r>
              <a:rPr dirty="0" sz="1650" spc="-2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team</a:t>
            </a:r>
            <a:r>
              <a:rPr dirty="0" sz="1650" spc="-2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successfully</a:t>
            </a:r>
            <a:r>
              <a:rPr dirty="0" sz="1650" spc="-2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navigated</a:t>
            </a:r>
            <a:r>
              <a:rPr dirty="0" sz="1650" spc="-2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them</a:t>
            </a:r>
            <a:r>
              <a:rPr dirty="0" sz="1650" spc="-2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to</a:t>
            </a:r>
            <a:r>
              <a:rPr dirty="0" sz="1650" spc="-2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deliver</a:t>
            </a:r>
            <a:r>
              <a:rPr dirty="0" sz="1650" spc="-2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a</a:t>
            </a:r>
            <a:r>
              <a:rPr dirty="0" sz="1650" spc="-2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functional</a:t>
            </a:r>
            <a:r>
              <a:rPr dirty="0" sz="1650" spc="-2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 spc="-10">
                <a:solidFill>
                  <a:srgbClr val="DFD5DE"/>
                </a:solidFill>
                <a:latin typeface="Arial"/>
                <a:cs typeface="Arial"/>
              </a:rPr>
              <a:t>prototype.</a:t>
            </a:r>
            <a:endParaRPr sz="165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81089" y="2927946"/>
            <a:ext cx="270510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solidFill>
                  <a:srgbClr val="96B8FF"/>
                </a:solidFill>
                <a:latin typeface="Arial"/>
                <a:cs typeface="Arial"/>
              </a:rPr>
              <a:t>PDF</a:t>
            </a:r>
            <a:r>
              <a:rPr dirty="0" sz="2100" spc="-35">
                <a:solidFill>
                  <a:srgbClr val="96B8FF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96B8FF"/>
                </a:solidFill>
                <a:latin typeface="Arial"/>
                <a:cs typeface="Arial"/>
              </a:rPr>
              <a:t>Format</a:t>
            </a:r>
            <a:r>
              <a:rPr dirty="0" sz="2100" spc="-35">
                <a:solidFill>
                  <a:srgbClr val="96B8FF"/>
                </a:solidFill>
                <a:latin typeface="Arial"/>
                <a:cs typeface="Arial"/>
              </a:rPr>
              <a:t> </a:t>
            </a:r>
            <a:r>
              <a:rPr dirty="0" sz="2100" spc="-10">
                <a:solidFill>
                  <a:srgbClr val="96B8FF"/>
                </a:solidFill>
                <a:latin typeface="Arial"/>
                <a:cs typeface="Arial"/>
              </a:rPr>
              <a:t>Variability</a:t>
            </a:r>
            <a:endParaRPr sz="21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81089" y="3464610"/>
            <a:ext cx="6142355" cy="1133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364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Dealing</a:t>
            </a:r>
            <a:r>
              <a:rPr dirty="0" sz="1650" spc="-2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with</a:t>
            </a:r>
            <a:r>
              <a:rPr dirty="0" sz="1650" spc="-2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diverse</a:t>
            </a:r>
            <a:r>
              <a:rPr dirty="0" sz="1650" spc="-2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PDF</a:t>
            </a:r>
            <a:r>
              <a:rPr dirty="0" sz="1650" spc="-2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structures</a:t>
            </a:r>
            <a:r>
              <a:rPr dirty="0" sz="1650" spc="-2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(scanned</a:t>
            </a:r>
            <a:r>
              <a:rPr dirty="0" sz="1650" spc="-2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images</a:t>
            </a:r>
            <a:r>
              <a:rPr dirty="0" sz="1650" spc="-2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vs.</a:t>
            </a:r>
            <a:r>
              <a:rPr dirty="0" sz="1650" spc="-2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 spc="-10">
                <a:solidFill>
                  <a:srgbClr val="DFD5DE"/>
                </a:solidFill>
                <a:latin typeface="Arial"/>
                <a:cs typeface="Arial"/>
              </a:rPr>
              <a:t>text-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based)</a:t>
            </a:r>
            <a:r>
              <a:rPr dirty="0" sz="1650" spc="-2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required</a:t>
            </a:r>
            <a:r>
              <a:rPr dirty="0" sz="1650" spc="-2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robust</a:t>
            </a:r>
            <a:r>
              <a:rPr dirty="0" sz="1650" spc="-2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extraction</a:t>
            </a:r>
            <a:r>
              <a:rPr dirty="0" sz="1650" spc="-2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 spc="-10">
                <a:solidFill>
                  <a:srgbClr val="DFD5DE"/>
                </a:solidFill>
                <a:latin typeface="Arial"/>
                <a:cs typeface="Arial"/>
              </a:rPr>
              <a:t>logic.</a:t>
            </a:r>
            <a:endParaRPr sz="165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340"/>
              </a:spcBef>
              <a:buChar char="•"/>
              <a:tabLst>
                <a:tab pos="354965" algn="l"/>
              </a:tabLst>
            </a:pP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Ensuring</a:t>
            </a:r>
            <a:r>
              <a:rPr dirty="0" sz="1650" spc="-2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accurate</a:t>
            </a:r>
            <a:r>
              <a:rPr dirty="0" sz="1650" spc="-2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text</a:t>
            </a:r>
            <a:r>
              <a:rPr dirty="0" sz="1650" spc="-2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parsing</a:t>
            </a:r>
            <a:r>
              <a:rPr dirty="0" sz="1650" spc="-2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across</a:t>
            </a:r>
            <a:r>
              <a:rPr dirty="0" sz="1650" spc="-2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different</a:t>
            </a:r>
            <a:r>
              <a:rPr dirty="0" sz="1650" spc="-2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 spc="-10">
                <a:solidFill>
                  <a:srgbClr val="DFD5DE"/>
                </a:solidFill>
                <a:latin typeface="Arial"/>
                <a:cs typeface="Arial"/>
              </a:rPr>
              <a:t>layouts.</a:t>
            </a:r>
            <a:endParaRPr sz="165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573009" y="2927946"/>
            <a:ext cx="421703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solidFill>
                  <a:srgbClr val="96B8FF"/>
                </a:solidFill>
                <a:latin typeface="Arial"/>
                <a:cs typeface="Arial"/>
              </a:rPr>
              <a:t>Balancing</a:t>
            </a:r>
            <a:r>
              <a:rPr dirty="0" sz="2100" spc="-35">
                <a:solidFill>
                  <a:srgbClr val="96B8FF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96B8FF"/>
                </a:solidFill>
                <a:latin typeface="Arial"/>
                <a:cs typeface="Arial"/>
              </a:rPr>
              <a:t>Simplicity</a:t>
            </a:r>
            <a:r>
              <a:rPr dirty="0" sz="2100" spc="-25">
                <a:solidFill>
                  <a:srgbClr val="96B8FF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96B8FF"/>
                </a:solidFill>
                <a:latin typeface="Arial"/>
                <a:cs typeface="Arial"/>
              </a:rPr>
              <a:t>&amp;</a:t>
            </a:r>
            <a:r>
              <a:rPr dirty="0" sz="2100" spc="-20">
                <a:solidFill>
                  <a:srgbClr val="96B8FF"/>
                </a:solidFill>
                <a:latin typeface="Arial"/>
                <a:cs typeface="Arial"/>
              </a:rPr>
              <a:t> </a:t>
            </a:r>
            <a:r>
              <a:rPr dirty="0" sz="2100" spc="-10">
                <a:solidFill>
                  <a:srgbClr val="96B8FF"/>
                </a:solidFill>
                <a:latin typeface="Arial"/>
                <a:cs typeface="Arial"/>
              </a:rPr>
              <a:t>Functionality</a:t>
            </a:r>
            <a:endParaRPr sz="21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573009" y="3464610"/>
            <a:ext cx="6176645" cy="1133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305435" indent="-342900">
              <a:lnSpc>
                <a:spcPct val="1364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Striking</a:t>
            </a:r>
            <a:r>
              <a:rPr dirty="0" sz="1650" spc="-2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the</a:t>
            </a:r>
            <a:r>
              <a:rPr dirty="0" sz="1650" spc="-1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right</a:t>
            </a:r>
            <a:r>
              <a:rPr dirty="0" sz="1650" spc="-1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balance</a:t>
            </a:r>
            <a:r>
              <a:rPr dirty="0" sz="1650" spc="-2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to</a:t>
            </a:r>
            <a:r>
              <a:rPr dirty="0" sz="1650" spc="-1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keep</a:t>
            </a:r>
            <a:r>
              <a:rPr dirty="0" sz="1650" spc="-1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the</a:t>
            </a:r>
            <a:r>
              <a:rPr dirty="0" sz="1650" spc="-2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user</a:t>
            </a:r>
            <a:r>
              <a:rPr dirty="0" sz="1650" spc="-1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interface</a:t>
            </a:r>
            <a:r>
              <a:rPr dirty="0" sz="1650" spc="-1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 spc="-10">
                <a:solidFill>
                  <a:srgbClr val="DFD5DE"/>
                </a:solidFill>
                <a:latin typeface="Arial"/>
                <a:cs typeface="Arial"/>
              </a:rPr>
              <a:t>minimal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while</a:t>
            </a:r>
            <a:r>
              <a:rPr dirty="0" sz="1650" spc="-2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delivering</a:t>
            </a:r>
            <a:r>
              <a:rPr dirty="0" sz="1650" spc="-2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core</a:t>
            </a:r>
            <a:r>
              <a:rPr dirty="0" sz="1650" spc="-2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features</a:t>
            </a:r>
            <a:r>
              <a:rPr dirty="0" sz="1650" spc="-2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 spc="-10">
                <a:solidFill>
                  <a:srgbClr val="DFD5DE"/>
                </a:solidFill>
                <a:latin typeface="Arial"/>
                <a:cs typeface="Arial"/>
              </a:rPr>
              <a:t>effectively.</a:t>
            </a:r>
            <a:endParaRPr sz="165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340"/>
              </a:spcBef>
              <a:buChar char="•"/>
              <a:tabLst>
                <a:tab pos="354965" algn="l"/>
              </a:tabLst>
            </a:pP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Resisting</a:t>
            </a:r>
            <a:r>
              <a:rPr dirty="0" sz="1650" spc="-2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feature</a:t>
            </a:r>
            <a:r>
              <a:rPr dirty="0" sz="1650" spc="-2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creep</a:t>
            </a:r>
            <a:r>
              <a:rPr dirty="0" sz="1650" spc="-1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to</a:t>
            </a:r>
            <a:r>
              <a:rPr dirty="0" sz="1650" spc="-2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maintain</a:t>
            </a:r>
            <a:r>
              <a:rPr dirty="0" sz="1650" spc="-1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a</a:t>
            </a:r>
            <a:r>
              <a:rPr dirty="0" sz="1650" spc="-2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focused</a:t>
            </a:r>
            <a:r>
              <a:rPr dirty="0" sz="1650" spc="-2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user</a:t>
            </a:r>
            <a:r>
              <a:rPr dirty="0" sz="1650" spc="-1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 spc="-10">
                <a:solidFill>
                  <a:srgbClr val="DFD5DE"/>
                </a:solidFill>
                <a:latin typeface="Arial"/>
                <a:cs typeface="Arial"/>
              </a:rPr>
              <a:t>experience.</a:t>
            </a:r>
            <a:endParaRPr sz="165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81089" y="5467667"/>
            <a:ext cx="229171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solidFill>
                  <a:srgbClr val="96B8FF"/>
                </a:solidFill>
                <a:latin typeface="Arial"/>
                <a:cs typeface="Arial"/>
              </a:rPr>
              <a:t>Environment</a:t>
            </a:r>
            <a:r>
              <a:rPr dirty="0" sz="2100" spc="-45">
                <a:solidFill>
                  <a:srgbClr val="96B8FF"/>
                </a:solidFill>
                <a:latin typeface="Arial"/>
                <a:cs typeface="Arial"/>
              </a:rPr>
              <a:t> </a:t>
            </a:r>
            <a:r>
              <a:rPr dirty="0" sz="2100" spc="-20">
                <a:solidFill>
                  <a:srgbClr val="96B8FF"/>
                </a:solidFill>
                <a:latin typeface="Arial"/>
                <a:cs typeface="Arial"/>
              </a:rPr>
              <a:t>Setup</a:t>
            </a:r>
            <a:endParaRPr sz="21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81089" y="6004331"/>
            <a:ext cx="6132830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364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Managing</a:t>
            </a:r>
            <a:r>
              <a:rPr dirty="0" sz="1650" spc="-3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dependencies</a:t>
            </a:r>
            <a:r>
              <a:rPr dirty="0" sz="1650" spc="-2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and</a:t>
            </a:r>
            <a:r>
              <a:rPr dirty="0" sz="1650" spc="-2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ensuring</a:t>
            </a:r>
            <a:r>
              <a:rPr dirty="0" sz="1650" spc="-2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seamless</a:t>
            </a:r>
            <a:r>
              <a:rPr dirty="0" sz="1650" spc="-2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integration</a:t>
            </a:r>
            <a:r>
              <a:rPr dirty="0" sz="1650" spc="-2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 spc="-25">
                <a:solidFill>
                  <a:srgbClr val="DFD5DE"/>
                </a:solidFill>
                <a:latin typeface="Arial"/>
                <a:cs typeface="Arial"/>
              </a:rPr>
              <a:t>of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TTS</a:t>
            </a:r>
            <a:r>
              <a:rPr dirty="0" sz="1650" spc="-2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engines</a:t>
            </a:r>
            <a:r>
              <a:rPr dirty="0" sz="1650" spc="-2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across</a:t>
            </a:r>
            <a:r>
              <a:rPr dirty="0" sz="1650" spc="-1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different</a:t>
            </a:r>
            <a:r>
              <a:rPr dirty="0" sz="1650" spc="-2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operating</a:t>
            </a:r>
            <a:r>
              <a:rPr dirty="0" sz="1650" spc="-1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 spc="-10">
                <a:solidFill>
                  <a:srgbClr val="DFD5DE"/>
                </a:solidFill>
                <a:latin typeface="Arial"/>
                <a:cs typeface="Arial"/>
              </a:rPr>
              <a:t>systems.</a:t>
            </a:r>
            <a:endParaRPr sz="165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81089" y="7205560"/>
            <a:ext cx="3788410" cy="276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</a:tabLst>
            </a:pP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Troubleshooting</a:t>
            </a:r>
            <a:r>
              <a:rPr dirty="0" sz="1650" spc="-6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compatibility</a:t>
            </a:r>
            <a:r>
              <a:rPr dirty="0" sz="1650" spc="-6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 spc="-10">
                <a:solidFill>
                  <a:srgbClr val="DFD5DE"/>
                </a:solidFill>
                <a:latin typeface="Arial"/>
                <a:cs typeface="Arial"/>
              </a:rPr>
              <a:t>issues.</a:t>
            </a:r>
            <a:endParaRPr sz="165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573009" y="5467667"/>
            <a:ext cx="338709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solidFill>
                  <a:srgbClr val="96B8FF"/>
                </a:solidFill>
                <a:latin typeface="Arial"/>
                <a:cs typeface="Arial"/>
              </a:rPr>
              <a:t>Hackathon</a:t>
            </a:r>
            <a:r>
              <a:rPr dirty="0" sz="2100" spc="-30">
                <a:solidFill>
                  <a:srgbClr val="96B8FF"/>
                </a:solidFill>
                <a:latin typeface="Arial"/>
                <a:cs typeface="Arial"/>
              </a:rPr>
              <a:t> </a:t>
            </a:r>
            <a:r>
              <a:rPr dirty="0" sz="2100">
                <a:solidFill>
                  <a:srgbClr val="96B8FF"/>
                </a:solidFill>
                <a:latin typeface="Arial"/>
                <a:cs typeface="Arial"/>
              </a:rPr>
              <a:t>Time</a:t>
            </a:r>
            <a:r>
              <a:rPr dirty="0" sz="2100" spc="-30">
                <a:solidFill>
                  <a:srgbClr val="96B8FF"/>
                </a:solidFill>
                <a:latin typeface="Arial"/>
                <a:cs typeface="Arial"/>
              </a:rPr>
              <a:t> </a:t>
            </a:r>
            <a:r>
              <a:rPr dirty="0" sz="2100" spc="-10">
                <a:solidFill>
                  <a:srgbClr val="96B8FF"/>
                </a:solidFill>
                <a:latin typeface="Arial"/>
                <a:cs typeface="Arial"/>
              </a:rPr>
              <a:t>Constraints</a:t>
            </a:r>
            <a:endParaRPr sz="21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7573009" y="6004331"/>
            <a:ext cx="5640705" cy="1133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364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Prioritising</a:t>
            </a:r>
            <a:r>
              <a:rPr dirty="0" sz="1650" spc="-2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critical</a:t>
            </a:r>
            <a:r>
              <a:rPr dirty="0" sz="1650" spc="-2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features</a:t>
            </a:r>
            <a:r>
              <a:rPr dirty="0" sz="1650" spc="-2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to</a:t>
            </a:r>
            <a:r>
              <a:rPr dirty="0" sz="1650" spc="-2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deliver</a:t>
            </a:r>
            <a:r>
              <a:rPr dirty="0" sz="1650" spc="-2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a</a:t>
            </a:r>
            <a:r>
              <a:rPr dirty="0" sz="1650" spc="-2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complete,</a:t>
            </a:r>
            <a:r>
              <a:rPr dirty="0" sz="1650" spc="-2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 spc="-10">
                <a:solidFill>
                  <a:srgbClr val="DFD5DE"/>
                </a:solidFill>
                <a:latin typeface="Arial"/>
                <a:cs typeface="Arial"/>
              </a:rPr>
              <a:t>working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product</a:t>
            </a:r>
            <a:r>
              <a:rPr dirty="0" sz="1650" spc="-2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within</a:t>
            </a:r>
            <a:r>
              <a:rPr dirty="0" sz="1650" spc="-2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a</a:t>
            </a:r>
            <a:r>
              <a:rPr dirty="0" sz="1650" spc="-2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compressed</a:t>
            </a:r>
            <a:r>
              <a:rPr dirty="0" sz="1650" spc="-2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 spc="-10">
                <a:solidFill>
                  <a:srgbClr val="DFD5DE"/>
                </a:solidFill>
                <a:latin typeface="Arial"/>
                <a:cs typeface="Arial"/>
              </a:rPr>
              <a:t>timeline.</a:t>
            </a:r>
            <a:endParaRPr sz="165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340"/>
              </a:spcBef>
              <a:buChar char="•"/>
              <a:tabLst>
                <a:tab pos="354965" algn="l"/>
              </a:tabLst>
            </a:pP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Iterating</a:t>
            </a:r>
            <a:r>
              <a:rPr dirty="0" sz="1650" spc="-2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rapidly</a:t>
            </a:r>
            <a:r>
              <a:rPr dirty="0" sz="1650" spc="-2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based</a:t>
            </a:r>
            <a:r>
              <a:rPr dirty="0" sz="1650" spc="-2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on</a:t>
            </a:r>
            <a:r>
              <a:rPr dirty="0" sz="1650" spc="-2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DFD5DE"/>
                </a:solidFill>
                <a:latin typeface="Arial"/>
                <a:cs typeface="Arial"/>
              </a:rPr>
              <a:t>immediate</a:t>
            </a:r>
            <a:r>
              <a:rPr dirty="0" sz="1650" spc="-1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650" spc="-10">
                <a:solidFill>
                  <a:srgbClr val="DFD5DE"/>
                </a:solidFill>
                <a:latin typeface="Arial"/>
                <a:cs typeface="Arial"/>
              </a:rPr>
              <a:t>feedback.</a:t>
            </a:r>
            <a:endParaRPr sz="1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089" y="701868"/>
            <a:ext cx="10765155" cy="7035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43000" algn="l"/>
                <a:tab pos="2651125" algn="l"/>
                <a:tab pos="4597400" algn="l"/>
                <a:tab pos="6386830" algn="l"/>
                <a:tab pos="8082915" algn="l"/>
                <a:tab pos="8899525" algn="l"/>
                <a:tab pos="9966960" algn="l"/>
              </a:tabLst>
            </a:pPr>
            <a:r>
              <a:rPr dirty="0" sz="4450" spc="-25"/>
              <a:t>The</a:t>
            </a:r>
            <a:r>
              <a:rPr dirty="0" sz="4450"/>
              <a:t>	</a:t>
            </a:r>
            <a:r>
              <a:rPr dirty="0" sz="4450" spc="-20"/>
              <a:t>Road</a:t>
            </a:r>
            <a:r>
              <a:rPr dirty="0" sz="4450"/>
              <a:t>	</a:t>
            </a:r>
            <a:r>
              <a:rPr dirty="0" sz="4450" spc="-10"/>
              <a:t>Ahead:</a:t>
            </a:r>
            <a:r>
              <a:rPr dirty="0" sz="4450"/>
              <a:t>	</a:t>
            </a:r>
            <a:r>
              <a:rPr dirty="0" sz="4450" spc="-10"/>
              <a:t>Future</a:t>
            </a:r>
            <a:r>
              <a:rPr dirty="0" sz="4450"/>
              <a:t>	</a:t>
            </a:r>
            <a:r>
              <a:rPr dirty="0" sz="4450" spc="-10"/>
              <a:t>Vision</a:t>
            </a:r>
            <a:r>
              <a:rPr dirty="0" sz="4450"/>
              <a:t>	</a:t>
            </a:r>
            <a:r>
              <a:rPr dirty="0" sz="4450" spc="-25"/>
              <a:t>for</a:t>
            </a:r>
            <a:r>
              <a:rPr dirty="0" sz="4450"/>
              <a:t>	</a:t>
            </a:r>
            <a:r>
              <a:rPr dirty="0" sz="4450" spc="-20"/>
              <a:t>Tell</a:t>
            </a:r>
            <a:r>
              <a:rPr dirty="0" sz="4450"/>
              <a:t>	</a:t>
            </a:r>
            <a:r>
              <a:rPr dirty="0" sz="4450" spc="-25"/>
              <a:t>Me</a:t>
            </a:r>
            <a:endParaRPr sz="4450"/>
          </a:p>
        </p:txBody>
      </p:sp>
      <p:sp>
        <p:nvSpPr>
          <p:cNvPr id="3" name="object 3" descr=""/>
          <p:cNvSpPr txBox="1"/>
          <p:nvPr/>
        </p:nvSpPr>
        <p:spPr>
          <a:xfrm>
            <a:off x="781089" y="1940102"/>
            <a:ext cx="10666095" cy="292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Our</a:t>
            </a:r>
            <a:r>
              <a:rPr dirty="0" sz="1750" spc="-4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 spc="-10">
                <a:solidFill>
                  <a:srgbClr val="DFD5DE"/>
                </a:solidFill>
                <a:latin typeface="Arial"/>
                <a:cs typeface="Arial"/>
              </a:rPr>
              <a:t>commitment</a:t>
            </a:r>
            <a:r>
              <a:rPr dirty="0" sz="1750" spc="-4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to</a:t>
            </a:r>
            <a:r>
              <a:rPr dirty="0" sz="1750" spc="-4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enhancing</a:t>
            </a:r>
            <a:r>
              <a:rPr dirty="0" sz="1750" spc="-4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 spc="-10">
                <a:solidFill>
                  <a:srgbClr val="DFD5DE"/>
                </a:solidFill>
                <a:latin typeface="Arial"/>
                <a:cs typeface="Arial"/>
              </a:rPr>
              <a:t>accessibility</a:t>
            </a:r>
            <a:r>
              <a:rPr dirty="0" sz="1750" spc="-4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and</a:t>
            </a:r>
            <a:r>
              <a:rPr dirty="0" sz="1750" spc="-4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 spc="-10">
                <a:solidFill>
                  <a:srgbClr val="DFD5DE"/>
                </a:solidFill>
                <a:latin typeface="Arial"/>
                <a:cs typeface="Arial"/>
              </a:rPr>
              <a:t>information</a:t>
            </a:r>
            <a:r>
              <a:rPr dirty="0" sz="1750" spc="-4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 spc="-10">
                <a:solidFill>
                  <a:srgbClr val="DFD5DE"/>
                </a:solidFill>
                <a:latin typeface="Arial"/>
                <a:cs typeface="Arial"/>
              </a:rPr>
              <a:t>consumption</a:t>
            </a:r>
            <a:r>
              <a:rPr dirty="0" sz="1750" spc="-4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extends</a:t>
            </a:r>
            <a:r>
              <a:rPr dirty="0" sz="1750" spc="-4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far</a:t>
            </a:r>
            <a:r>
              <a:rPr dirty="0" sz="1750" spc="-4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beyond</a:t>
            </a:r>
            <a:r>
              <a:rPr dirty="0" sz="1750" spc="-4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this</a:t>
            </a:r>
            <a:r>
              <a:rPr dirty="0" sz="1750" spc="-4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 spc="-10">
                <a:solidFill>
                  <a:srgbClr val="DFD5DE"/>
                </a:solidFill>
                <a:latin typeface="Arial"/>
                <a:cs typeface="Arial"/>
              </a:rPr>
              <a:t>hackathon.</a:t>
            </a:r>
            <a:endParaRPr sz="1750">
              <a:latin typeface="Arial"/>
              <a:cs typeface="Arial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778549" y="2465070"/>
            <a:ext cx="6438900" cy="2442210"/>
            <a:chOff x="778549" y="2465070"/>
            <a:chExt cx="6438900" cy="2442210"/>
          </a:xfrm>
        </p:grpSpPr>
        <p:sp>
          <p:nvSpPr>
            <p:cNvPr id="5" name="object 5" descr=""/>
            <p:cNvSpPr/>
            <p:nvPr/>
          </p:nvSpPr>
          <p:spPr>
            <a:xfrm>
              <a:off x="793789" y="2480309"/>
              <a:ext cx="6408420" cy="2411730"/>
            </a:xfrm>
            <a:custGeom>
              <a:avLst/>
              <a:gdLst/>
              <a:ahLst/>
              <a:cxnLst/>
              <a:rect l="l" t="t" r="r" b="b"/>
              <a:pathLst>
                <a:path w="6408420" h="2411729">
                  <a:moveTo>
                    <a:pt x="6373926" y="0"/>
                  </a:moveTo>
                  <a:lnTo>
                    <a:pt x="34022" y="0"/>
                  </a:lnTo>
                  <a:lnTo>
                    <a:pt x="20832" y="2690"/>
                  </a:lnTo>
                  <a:lnTo>
                    <a:pt x="10012" y="10010"/>
                  </a:lnTo>
                  <a:lnTo>
                    <a:pt x="2691" y="20831"/>
                  </a:lnTo>
                  <a:lnTo>
                    <a:pt x="0" y="34023"/>
                  </a:lnTo>
                  <a:lnTo>
                    <a:pt x="0" y="2377236"/>
                  </a:lnTo>
                  <a:lnTo>
                    <a:pt x="2691" y="2390421"/>
                  </a:lnTo>
                  <a:lnTo>
                    <a:pt x="10012" y="2401238"/>
                  </a:lnTo>
                  <a:lnTo>
                    <a:pt x="20832" y="2408556"/>
                  </a:lnTo>
                  <a:lnTo>
                    <a:pt x="34022" y="2411247"/>
                  </a:lnTo>
                  <a:lnTo>
                    <a:pt x="6373926" y="2411247"/>
                  </a:lnTo>
                  <a:lnTo>
                    <a:pt x="6387113" y="2408556"/>
                  </a:lnTo>
                  <a:lnTo>
                    <a:pt x="6397934" y="2401238"/>
                  </a:lnTo>
                  <a:lnTo>
                    <a:pt x="6405257" y="2390421"/>
                  </a:lnTo>
                  <a:lnTo>
                    <a:pt x="6407950" y="2377236"/>
                  </a:lnTo>
                  <a:lnTo>
                    <a:pt x="6407950" y="34023"/>
                  </a:lnTo>
                  <a:lnTo>
                    <a:pt x="6405257" y="20831"/>
                  </a:lnTo>
                  <a:lnTo>
                    <a:pt x="6397934" y="10010"/>
                  </a:lnTo>
                  <a:lnTo>
                    <a:pt x="6387113" y="2690"/>
                  </a:lnTo>
                  <a:lnTo>
                    <a:pt x="6373926" y="0"/>
                  </a:lnTo>
                  <a:close/>
                </a:path>
              </a:pathLst>
            </a:custGeom>
            <a:solidFill>
              <a:srgbClr val="06060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93789" y="2480309"/>
              <a:ext cx="6408420" cy="2411730"/>
            </a:xfrm>
            <a:custGeom>
              <a:avLst/>
              <a:gdLst/>
              <a:ahLst/>
              <a:cxnLst/>
              <a:rect l="l" t="t" r="r" b="b"/>
              <a:pathLst>
                <a:path w="6408420" h="2411729">
                  <a:moveTo>
                    <a:pt x="0" y="34023"/>
                  </a:moveTo>
                  <a:lnTo>
                    <a:pt x="2691" y="20831"/>
                  </a:lnTo>
                  <a:lnTo>
                    <a:pt x="10012" y="10010"/>
                  </a:lnTo>
                  <a:lnTo>
                    <a:pt x="20832" y="2690"/>
                  </a:lnTo>
                  <a:lnTo>
                    <a:pt x="34022" y="0"/>
                  </a:lnTo>
                  <a:lnTo>
                    <a:pt x="6373926" y="0"/>
                  </a:lnTo>
                  <a:lnTo>
                    <a:pt x="6387113" y="2690"/>
                  </a:lnTo>
                  <a:lnTo>
                    <a:pt x="6397934" y="10010"/>
                  </a:lnTo>
                  <a:lnTo>
                    <a:pt x="6405257" y="20831"/>
                  </a:lnTo>
                  <a:lnTo>
                    <a:pt x="6407950" y="34023"/>
                  </a:lnTo>
                  <a:lnTo>
                    <a:pt x="6407950" y="2377236"/>
                  </a:lnTo>
                  <a:lnTo>
                    <a:pt x="6405257" y="2390421"/>
                  </a:lnTo>
                  <a:lnTo>
                    <a:pt x="6397934" y="2401238"/>
                  </a:lnTo>
                  <a:lnTo>
                    <a:pt x="6387113" y="2408556"/>
                  </a:lnTo>
                  <a:lnTo>
                    <a:pt x="6373926" y="2411247"/>
                  </a:lnTo>
                  <a:lnTo>
                    <a:pt x="34022" y="2411247"/>
                  </a:lnTo>
                  <a:lnTo>
                    <a:pt x="20832" y="2408556"/>
                  </a:lnTo>
                  <a:lnTo>
                    <a:pt x="10012" y="2401238"/>
                  </a:lnTo>
                  <a:lnTo>
                    <a:pt x="2691" y="2390421"/>
                  </a:lnTo>
                  <a:lnTo>
                    <a:pt x="0" y="2377236"/>
                  </a:lnTo>
                  <a:lnTo>
                    <a:pt x="0" y="34023"/>
                  </a:lnTo>
                  <a:close/>
                </a:path>
              </a:pathLst>
            </a:custGeom>
            <a:ln w="30479">
              <a:solidFill>
                <a:srgbClr val="3E3E4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24269" y="2510789"/>
              <a:ext cx="6347460" cy="680720"/>
            </a:xfrm>
            <a:custGeom>
              <a:avLst/>
              <a:gdLst/>
              <a:ahLst/>
              <a:cxnLst/>
              <a:rect l="l" t="t" r="r" b="b"/>
              <a:pathLst>
                <a:path w="6347459" h="680719">
                  <a:moveTo>
                    <a:pt x="6346990" y="0"/>
                  </a:moveTo>
                  <a:lnTo>
                    <a:pt x="0" y="0"/>
                  </a:lnTo>
                  <a:lnTo>
                    <a:pt x="0" y="680440"/>
                  </a:lnTo>
                  <a:lnTo>
                    <a:pt x="6346990" y="680440"/>
                  </a:lnTo>
                  <a:lnTo>
                    <a:pt x="6346990" y="0"/>
                  </a:lnTo>
                  <a:close/>
                </a:path>
              </a:pathLst>
            </a:custGeom>
            <a:solidFill>
              <a:srgbClr val="25252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27614" y="2638310"/>
              <a:ext cx="340161" cy="425284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1038383" y="3413404"/>
            <a:ext cx="5124450" cy="1227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10">
                <a:solidFill>
                  <a:srgbClr val="DFD5DE"/>
                </a:solidFill>
                <a:latin typeface="Arial"/>
                <a:cs typeface="Arial"/>
              </a:rPr>
              <a:t>AI-</a:t>
            </a:r>
            <a:r>
              <a:rPr dirty="0" sz="2200">
                <a:solidFill>
                  <a:srgbClr val="DFD5DE"/>
                </a:solidFill>
                <a:latin typeface="Arial"/>
                <a:cs typeface="Arial"/>
              </a:rPr>
              <a:t>Powered</a:t>
            </a:r>
            <a:r>
              <a:rPr dirty="0" sz="2200" spc="-8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DFD5DE"/>
                </a:solidFill>
                <a:latin typeface="Arial"/>
                <a:cs typeface="Arial"/>
              </a:rPr>
              <a:t>Summarisation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135700"/>
              </a:lnSpc>
              <a:spcBef>
                <a:spcPts val="1120"/>
              </a:spcBef>
            </a:pP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Automatically</a:t>
            </a:r>
            <a:r>
              <a:rPr dirty="0" sz="1750" spc="-8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condense</a:t>
            </a:r>
            <a:r>
              <a:rPr dirty="0" sz="1750" spc="-8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lengthy</a:t>
            </a:r>
            <a:r>
              <a:rPr dirty="0" sz="1750" spc="-8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documents</a:t>
            </a:r>
            <a:r>
              <a:rPr dirty="0" sz="1750" spc="-8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into</a:t>
            </a:r>
            <a:r>
              <a:rPr dirty="0" sz="1750" spc="-8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 spc="-25">
                <a:solidFill>
                  <a:srgbClr val="DFD5DE"/>
                </a:solidFill>
                <a:latin typeface="Arial"/>
                <a:cs typeface="Arial"/>
              </a:rPr>
              <a:t>key </a:t>
            </a:r>
            <a:r>
              <a:rPr dirty="0" sz="1750" spc="-10">
                <a:solidFill>
                  <a:srgbClr val="DFD5DE"/>
                </a:solidFill>
                <a:latin typeface="Arial"/>
                <a:cs typeface="Arial"/>
              </a:rPr>
              <a:t>takeaways,</a:t>
            </a:r>
            <a:r>
              <a:rPr dirty="0" sz="1750" spc="-5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saving</a:t>
            </a:r>
            <a:r>
              <a:rPr dirty="0" sz="1750" spc="-5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even</a:t>
            </a:r>
            <a:r>
              <a:rPr dirty="0" sz="1750" spc="-5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more</a:t>
            </a:r>
            <a:r>
              <a:rPr dirty="0" sz="1750" spc="-5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 spc="-10">
                <a:solidFill>
                  <a:srgbClr val="DFD5DE"/>
                </a:solidFill>
                <a:latin typeface="Arial"/>
                <a:cs typeface="Arial"/>
              </a:rPr>
              <a:t>time.</a:t>
            </a:r>
            <a:endParaRPr sz="1750">
              <a:latin typeface="Arial"/>
              <a:cs typeface="Arial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7413307" y="2465070"/>
            <a:ext cx="6438900" cy="2442210"/>
            <a:chOff x="7413307" y="2465070"/>
            <a:chExt cx="6438900" cy="2442210"/>
          </a:xfrm>
        </p:grpSpPr>
        <p:sp>
          <p:nvSpPr>
            <p:cNvPr id="11" name="object 11" descr=""/>
            <p:cNvSpPr/>
            <p:nvPr/>
          </p:nvSpPr>
          <p:spPr>
            <a:xfrm>
              <a:off x="7428547" y="2480309"/>
              <a:ext cx="6408420" cy="2411730"/>
            </a:xfrm>
            <a:custGeom>
              <a:avLst/>
              <a:gdLst/>
              <a:ahLst/>
              <a:cxnLst/>
              <a:rect l="l" t="t" r="r" b="b"/>
              <a:pathLst>
                <a:path w="6408419" h="2411729">
                  <a:moveTo>
                    <a:pt x="6374041" y="0"/>
                  </a:moveTo>
                  <a:lnTo>
                    <a:pt x="34022" y="0"/>
                  </a:lnTo>
                  <a:lnTo>
                    <a:pt x="20832" y="2690"/>
                  </a:lnTo>
                  <a:lnTo>
                    <a:pt x="10012" y="10010"/>
                  </a:lnTo>
                  <a:lnTo>
                    <a:pt x="2691" y="20831"/>
                  </a:lnTo>
                  <a:lnTo>
                    <a:pt x="0" y="34023"/>
                  </a:lnTo>
                  <a:lnTo>
                    <a:pt x="0" y="2377236"/>
                  </a:lnTo>
                  <a:lnTo>
                    <a:pt x="2691" y="2390421"/>
                  </a:lnTo>
                  <a:lnTo>
                    <a:pt x="10012" y="2401238"/>
                  </a:lnTo>
                  <a:lnTo>
                    <a:pt x="20832" y="2408556"/>
                  </a:lnTo>
                  <a:lnTo>
                    <a:pt x="34022" y="2411247"/>
                  </a:lnTo>
                  <a:lnTo>
                    <a:pt x="6374041" y="2411247"/>
                  </a:lnTo>
                  <a:lnTo>
                    <a:pt x="6387233" y="2408556"/>
                  </a:lnTo>
                  <a:lnTo>
                    <a:pt x="6398053" y="2401238"/>
                  </a:lnTo>
                  <a:lnTo>
                    <a:pt x="6405373" y="2390421"/>
                  </a:lnTo>
                  <a:lnTo>
                    <a:pt x="6408064" y="2377236"/>
                  </a:lnTo>
                  <a:lnTo>
                    <a:pt x="6408064" y="34023"/>
                  </a:lnTo>
                  <a:lnTo>
                    <a:pt x="6405373" y="20831"/>
                  </a:lnTo>
                  <a:lnTo>
                    <a:pt x="6398053" y="10010"/>
                  </a:lnTo>
                  <a:lnTo>
                    <a:pt x="6387233" y="2690"/>
                  </a:lnTo>
                  <a:lnTo>
                    <a:pt x="6374041" y="0"/>
                  </a:lnTo>
                  <a:close/>
                </a:path>
              </a:pathLst>
            </a:custGeom>
            <a:solidFill>
              <a:srgbClr val="06060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7428547" y="2480309"/>
              <a:ext cx="6408420" cy="2411730"/>
            </a:xfrm>
            <a:custGeom>
              <a:avLst/>
              <a:gdLst/>
              <a:ahLst/>
              <a:cxnLst/>
              <a:rect l="l" t="t" r="r" b="b"/>
              <a:pathLst>
                <a:path w="6408419" h="2411729">
                  <a:moveTo>
                    <a:pt x="0" y="34023"/>
                  </a:moveTo>
                  <a:lnTo>
                    <a:pt x="2691" y="20831"/>
                  </a:lnTo>
                  <a:lnTo>
                    <a:pt x="10012" y="10010"/>
                  </a:lnTo>
                  <a:lnTo>
                    <a:pt x="20832" y="2690"/>
                  </a:lnTo>
                  <a:lnTo>
                    <a:pt x="34022" y="0"/>
                  </a:lnTo>
                  <a:lnTo>
                    <a:pt x="6374041" y="0"/>
                  </a:lnTo>
                  <a:lnTo>
                    <a:pt x="6387233" y="2690"/>
                  </a:lnTo>
                  <a:lnTo>
                    <a:pt x="6398053" y="10010"/>
                  </a:lnTo>
                  <a:lnTo>
                    <a:pt x="6405373" y="20831"/>
                  </a:lnTo>
                  <a:lnTo>
                    <a:pt x="6408064" y="34023"/>
                  </a:lnTo>
                  <a:lnTo>
                    <a:pt x="6408064" y="2377236"/>
                  </a:lnTo>
                  <a:lnTo>
                    <a:pt x="6405373" y="2390421"/>
                  </a:lnTo>
                  <a:lnTo>
                    <a:pt x="6398053" y="2401238"/>
                  </a:lnTo>
                  <a:lnTo>
                    <a:pt x="6387233" y="2408556"/>
                  </a:lnTo>
                  <a:lnTo>
                    <a:pt x="6374041" y="2411247"/>
                  </a:lnTo>
                  <a:lnTo>
                    <a:pt x="34022" y="2411247"/>
                  </a:lnTo>
                  <a:lnTo>
                    <a:pt x="20832" y="2408556"/>
                  </a:lnTo>
                  <a:lnTo>
                    <a:pt x="10012" y="2401238"/>
                  </a:lnTo>
                  <a:lnTo>
                    <a:pt x="2691" y="2390421"/>
                  </a:lnTo>
                  <a:lnTo>
                    <a:pt x="0" y="2377236"/>
                  </a:lnTo>
                  <a:lnTo>
                    <a:pt x="0" y="34023"/>
                  </a:lnTo>
                  <a:close/>
                </a:path>
              </a:pathLst>
            </a:custGeom>
            <a:ln w="30479">
              <a:solidFill>
                <a:srgbClr val="3E3E4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7459027" y="2510789"/>
              <a:ext cx="6347460" cy="680720"/>
            </a:xfrm>
            <a:custGeom>
              <a:avLst/>
              <a:gdLst/>
              <a:ahLst/>
              <a:cxnLst/>
              <a:rect l="l" t="t" r="r" b="b"/>
              <a:pathLst>
                <a:path w="6347459" h="680719">
                  <a:moveTo>
                    <a:pt x="6347104" y="0"/>
                  </a:moveTo>
                  <a:lnTo>
                    <a:pt x="0" y="0"/>
                  </a:lnTo>
                  <a:lnTo>
                    <a:pt x="0" y="680440"/>
                  </a:lnTo>
                  <a:lnTo>
                    <a:pt x="6347104" y="680440"/>
                  </a:lnTo>
                  <a:lnTo>
                    <a:pt x="6347104" y="0"/>
                  </a:lnTo>
                  <a:close/>
                </a:path>
              </a:pathLst>
            </a:custGeom>
            <a:solidFill>
              <a:srgbClr val="25252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62501" y="2638310"/>
              <a:ext cx="340161" cy="425284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/>
          <p:nvPr/>
        </p:nvSpPr>
        <p:spPr>
          <a:xfrm>
            <a:off x="7673137" y="3413404"/>
            <a:ext cx="5681345" cy="1227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10">
                <a:solidFill>
                  <a:srgbClr val="DFD5DE"/>
                </a:solidFill>
                <a:latin typeface="Arial"/>
                <a:cs typeface="Arial"/>
              </a:rPr>
              <a:t>Multilingual</a:t>
            </a:r>
            <a:r>
              <a:rPr dirty="0" sz="2200" spc="-4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DFD5DE"/>
                </a:solidFill>
                <a:latin typeface="Arial"/>
                <a:cs typeface="Arial"/>
              </a:rPr>
              <a:t>Translation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135700"/>
              </a:lnSpc>
              <a:spcBef>
                <a:spcPts val="1120"/>
              </a:spcBef>
            </a:pP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Break</a:t>
            </a:r>
            <a:r>
              <a:rPr dirty="0" sz="1750" spc="-7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down</a:t>
            </a:r>
            <a:r>
              <a:rPr dirty="0" sz="1750" spc="-7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language</a:t>
            </a:r>
            <a:r>
              <a:rPr dirty="0" sz="1750" spc="-6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barriers</a:t>
            </a:r>
            <a:r>
              <a:rPr dirty="0" sz="1750" spc="-7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with</a:t>
            </a:r>
            <a:r>
              <a:rPr dirty="0" sz="1750" spc="-6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instant</a:t>
            </a:r>
            <a:r>
              <a:rPr dirty="0" sz="1750" spc="-7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translation</a:t>
            </a:r>
            <a:r>
              <a:rPr dirty="0" sz="1750" spc="-6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 spc="-25">
                <a:solidFill>
                  <a:srgbClr val="DFD5DE"/>
                </a:solidFill>
                <a:latin typeface="Arial"/>
                <a:cs typeface="Arial"/>
              </a:rPr>
              <a:t>and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spoken</a:t>
            </a:r>
            <a:r>
              <a:rPr dirty="0" sz="1750" spc="-6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output</a:t>
            </a:r>
            <a:r>
              <a:rPr dirty="0" sz="1750" spc="-6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for</a:t>
            </a:r>
            <a:r>
              <a:rPr dirty="0" sz="1750" spc="-6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global</a:t>
            </a:r>
            <a:r>
              <a:rPr dirty="0" sz="1750" spc="-6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 spc="-10">
                <a:solidFill>
                  <a:srgbClr val="DFD5DE"/>
                </a:solidFill>
                <a:latin typeface="Arial"/>
                <a:cs typeface="Arial"/>
              </a:rPr>
              <a:t>content.</a:t>
            </a:r>
            <a:endParaRPr sz="1750">
              <a:latin typeface="Arial"/>
              <a:cs typeface="Arial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778549" y="5103139"/>
            <a:ext cx="6438900" cy="2442210"/>
            <a:chOff x="778549" y="5103139"/>
            <a:chExt cx="6438900" cy="2442210"/>
          </a:xfrm>
        </p:grpSpPr>
        <p:sp>
          <p:nvSpPr>
            <p:cNvPr id="17" name="object 17" descr=""/>
            <p:cNvSpPr/>
            <p:nvPr/>
          </p:nvSpPr>
          <p:spPr>
            <a:xfrm>
              <a:off x="793789" y="5118379"/>
              <a:ext cx="6408420" cy="2411730"/>
            </a:xfrm>
            <a:custGeom>
              <a:avLst/>
              <a:gdLst/>
              <a:ahLst/>
              <a:cxnLst/>
              <a:rect l="l" t="t" r="r" b="b"/>
              <a:pathLst>
                <a:path w="6408420" h="2411729">
                  <a:moveTo>
                    <a:pt x="6373926" y="0"/>
                  </a:moveTo>
                  <a:lnTo>
                    <a:pt x="34022" y="0"/>
                  </a:lnTo>
                  <a:lnTo>
                    <a:pt x="20832" y="2690"/>
                  </a:lnTo>
                  <a:lnTo>
                    <a:pt x="10012" y="10010"/>
                  </a:lnTo>
                  <a:lnTo>
                    <a:pt x="2691" y="20831"/>
                  </a:lnTo>
                  <a:lnTo>
                    <a:pt x="0" y="34023"/>
                  </a:lnTo>
                  <a:lnTo>
                    <a:pt x="0" y="2377236"/>
                  </a:lnTo>
                  <a:lnTo>
                    <a:pt x="2691" y="2390421"/>
                  </a:lnTo>
                  <a:lnTo>
                    <a:pt x="10012" y="2401238"/>
                  </a:lnTo>
                  <a:lnTo>
                    <a:pt x="20832" y="2408556"/>
                  </a:lnTo>
                  <a:lnTo>
                    <a:pt x="34022" y="2411247"/>
                  </a:lnTo>
                  <a:lnTo>
                    <a:pt x="6373926" y="2411247"/>
                  </a:lnTo>
                  <a:lnTo>
                    <a:pt x="6387113" y="2408556"/>
                  </a:lnTo>
                  <a:lnTo>
                    <a:pt x="6397934" y="2401238"/>
                  </a:lnTo>
                  <a:lnTo>
                    <a:pt x="6405257" y="2390421"/>
                  </a:lnTo>
                  <a:lnTo>
                    <a:pt x="6407950" y="2377236"/>
                  </a:lnTo>
                  <a:lnTo>
                    <a:pt x="6407950" y="34023"/>
                  </a:lnTo>
                  <a:lnTo>
                    <a:pt x="6405257" y="20831"/>
                  </a:lnTo>
                  <a:lnTo>
                    <a:pt x="6397934" y="10010"/>
                  </a:lnTo>
                  <a:lnTo>
                    <a:pt x="6387113" y="2690"/>
                  </a:lnTo>
                  <a:lnTo>
                    <a:pt x="6373926" y="0"/>
                  </a:lnTo>
                  <a:close/>
                </a:path>
              </a:pathLst>
            </a:custGeom>
            <a:solidFill>
              <a:srgbClr val="06060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793789" y="5118379"/>
              <a:ext cx="6408420" cy="2411730"/>
            </a:xfrm>
            <a:custGeom>
              <a:avLst/>
              <a:gdLst/>
              <a:ahLst/>
              <a:cxnLst/>
              <a:rect l="l" t="t" r="r" b="b"/>
              <a:pathLst>
                <a:path w="6408420" h="2411729">
                  <a:moveTo>
                    <a:pt x="0" y="34023"/>
                  </a:moveTo>
                  <a:lnTo>
                    <a:pt x="2691" y="20831"/>
                  </a:lnTo>
                  <a:lnTo>
                    <a:pt x="10012" y="10010"/>
                  </a:lnTo>
                  <a:lnTo>
                    <a:pt x="20832" y="2690"/>
                  </a:lnTo>
                  <a:lnTo>
                    <a:pt x="34022" y="0"/>
                  </a:lnTo>
                  <a:lnTo>
                    <a:pt x="6373926" y="0"/>
                  </a:lnTo>
                  <a:lnTo>
                    <a:pt x="6387113" y="2690"/>
                  </a:lnTo>
                  <a:lnTo>
                    <a:pt x="6397934" y="10010"/>
                  </a:lnTo>
                  <a:lnTo>
                    <a:pt x="6405257" y="20831"/>
                  </a:lnTo>
                  <a:lnTo>
                    <a:pt x="6407950" y="34023"/>
                  </a:lnTo>
                  <a:lnTo>
                    <a:pt x="6407950" y="2377236"/>
                  </a:lnTo>
                  <a:lnTo>
                    <a:pt x="6405257" y="2390421"/>
                  </a:lnTo>
                  <a:lnTo>
                    <a:pt x="6397934" y="2401238"/>
                  </a:lnTo>
                  <a:lnTo>
                    <a:pt x="6387113" y="2408556"/>
                  </a:lnTo>
                  <a:lnTo>
                    <a:pt x="6373926" y="2411247"/>
                  </a:lnTo>
                  <a:lnTo>
                    <a:pt x="34022" y="2411247"/>
                  </a:lnTo>
                  <a:lnTo>
                    <a:pt x="20832" y="2408556"/>
                  </a:lnTo>
                  <a:lnTo>
                    <a:pt x="10012" y="2401238"/>
                  </a:lnTo>
                  <a:lnTo>
                    <a:pt x="2691" y="2390421"/>
                  </a:lnTo>
                  <a:lnTo>
                    <a:pt x="0" y="2377236"/>
                  </a:lnTo>
                  <a:lnTo>
                    <a:pt x="0" y="34023"/>
                  </a:lnTo>
                  <a:close/>
                </a:path>
              </a:pathLst>
            </a:custGeom>
            <a:ln w="30479">
              <a:solidFill>
                <a:srgbClr val="3E3E4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824269" y="5148859"/>
              <a:ext cx="6347460" cy="680720"/>
            </a:xfrm>
            <a:custGeom>
              <a:avLst/>
              <a:gdLst/>
              <a:ahLst/>
              <a:cxnLst/>
              <a:rect l="l" t="t" r="r" b="b"/>
              <a:pathLst>
                <a:path w="6347459" h="680720">
                  <a:moveTo>
                    <a:pt x="6346990" y="0"/>
                  </a:moveTo>
                  <a:lnTo>
                    <a:pt x="0" y="0"/>
                  </a:lnTo>
                  <a:lnTo>
                    <a:pt x="0" y="680440"/>
                  </a:lnTo>
                  <a:lnTo>
                    <a:pt x="6346990" y="680440"/>
                  </a:lnTo>
                  <a:lnTo>
                    <a:pt x="6346990" y="0"/>
                  </a:lnTo>
                  <a:close/>
                </a:path>
              </a:pathLst>
            </a:custGeom>
            <a:solidFill>
              <a:srgbClr val="25252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27614" y="5276380"/>
              <a:ext cx="340161" cy="425284"/>
            </a:xfrm>
            <a:prstGeom prst="rect">
              <a:avLst/>
            </a:prstGeom>
          </p:spPr>
        </p:pic>
      </p:grpSp>
      <p:sp>
        <p:nvSpPr>
          <p:cNvPr id="21" name="object 21" descr=""/>
          <p:cNvSpPr txBox="1"/>
          <p:nvPr/>
        </p:nvSpPr>
        <p:spPr>
          <a:xfrm>
            <a:off x="1038383" y="6051474"/>
            <a:ext cx="5212080" cy="1227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DFD5DE"/>
                </a:solidFill>
                <a:latin typeface="Arial"/>
                <a:cs typeface="Arial"/>
              </a:rPr>
              <a:t>Mobile</a:t>
            </a:r>
            <a:r>
              <a:rPr dirty="0" sz="2200" spc="-6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DFD5DE"/>
                </a:solidFill>
                <a:latin typeface="Arial"/>
                <a:cs typeface="Arial"/>
              </a:rPr>
              <a:t>App</a:t>
            </a:r>
            <a:r>
              <a:rPr dirty="0" sz="2200" spc="-6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DFD5DE"/>
                </a:solidFill>
                <a:latin typeface="Arial"/>
                <a:cs typeface="Arial"/>
              </a:rPr>
              <a:t>Version</a:t>
            </a:r>
            <a:endParaRPr sz="2200">
              <a:latin typeface="Arial"/>
              <a:cs typeface="Arial"/>
            </a:endParaRPr>
          </a:p>
          <a:p>
            <a:pPr marL="12700" marR="5080" indent="-635">
              <a:lnSpc>
                <a:spcPct val="135700"/>
              </a:lnSpc>
              <a:spcBef>
                <a:spcPts val="1120"/>
              </a:spcBef>
            </a:pP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Bring</a:t>
            </a:r>
            <a:r>
              <a:rPr dirty="0" sz="1750" spc="-4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96B8FF"/>
                </a:solidFill>
                <a:latin typeface="Arial"/>
                <a:cs typeface="Arial"/>
              </a:rPr>
              <a:t>Tell</a:t>
            </a:r>
            <a:r>
              <a:rPr dirty="0" sz="1750" spc="-35">
                <a:solidFill>
                  <a:srgbClr val="96B8FF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96B8FF"/>
                </a:solidFill>
                <a:latin typeface="Arial"/>
                <a:cs typeface="Arial"/>
              </a:rPr>
              <a:t>Me</a:t>
            </a:r>
            <a:r>
              <a:rPr dirty="0" sz="1750" spc="-35">
                <a:solidFill>
                  <a:srgbClr val="96B8FF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to</a:t>
            </a:r>
            <a:r>
              <a:rPr dirty="0" sz="1750" spc="-3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iOS</a:t>
            </a:r>
            <a:r>
              <a:rPr dirty="0" sz="1750" spc="-3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and</a:t>
            </a:r>
            <a:r>
              <a:rPr dirty="0" sz="1750" spc="-3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Android,</a:t>
            </a:r>
            <a:r>
              <a:rPr dirty="0" sz="1750" spc="-3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allowing</a:t>
            </a:r>
            <a:r>
              <a:rPr dirty="0" sz="1750" spc="-3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 spc="-20">
                <a:solidFill>
                  <a:srgbClr val="DFD5DE"/>
                </a:solidFill>
                <a:latin typeface="Arial"/>
                <a:cs typeface="Arial"/>
              </a:rPr>
              <a:t>on-the-</a:t>
            </a:r>
            <a:r>
              <a:rPr dirty="0" sz="1750" spc="-25">
                <a:solidFill>
                  <a:srgbClr val="DFD5DE"/>
                </a:solidFill>
                <a:latin typeface="Arial"/>
                <a:cs typeface="Arial"/>
              </a:rPr>
              <a:t>go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listening</a:t>
            </a:r>
            <a:r>
              <a:rPr dirty="0" sz="1750" spc="-6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and</a:t>
            </a:r>
            <a:r>
              <a:rPr dirty="0" sz="1750" spc="-6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 spc="-10">
                <a:solidFill>
                  <a:srgbClr val="DFD5DE"/>
                </a:solidFill>
                <a:latin typeface="Arial"/>
                <a:cs typeface="Arial"/>
              </a:rPr>
              <a:t>learning.</a:t>
            </a:r>
            <a:endParaRPr sz="1750">
              <a:latin typeface="Arial"/>
              <a:cs typeface="Arial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7413307" y="5103139"/>
            <a:ext cx="6438900" cy="2442210"/>
            <a:chOff x="7413307" y="5103139"/>
            <a:chExt cx="6438900" cy="2442210"/>
          </a:xfrm>
        </p:grpSpPr>
        <p:sp>
          <p:nvSpPr>
            <p:cNvPr id="23" name="object 23" descr=""/>
            <p:cNvSpPr/>
            <p:nvPr/>
          </p:nvSpPr>
          <p:spPr>
            <a:xfrm>
              <a:off x="7428547" y="5118379"/>
              <a:ext cx="6408420" cy="2411730"/>
            </a:xfrm>
            <a:custGeom>
              <a:avLst/>
              <a:gdLst/>
              <a:ahLst/>
              <a:cxnLst/>
              <a:rect l="l" t="t" r="r" b="b"/>
              <a:pathLst>
                <a:path w="6408419" h="2411729">
                  <a:moveTo>
                    <a:pt x="6374041" y="0"/>
                  </a:moveTo>
                  <a:lnTo>
                    <a:pt x="34022" y="0"/>
                  </a:lnTo>
                  <a:lnTo>
                    <a:pt x="20832" y="2690"/>
                  </a:lnTo>
                  <a:lnTo>
                    <a:pt x="10012" y="10010"/>
                  </a:lnTo>
                  <a:lnTo>
                    <a:pt x="2691" y="20831"/>
                  </a:lnTo>
                  <a:lnTo>
                    <a:pt x="0" y="34023"/>
                  </a:lnTo>
                  <a:lnTo>
                    <a:pt x="0" y="2377236"/>
                  </a:lnTo>
                  <a:lnTo>
                    <a:pt x="2691" y="2390421"/>
                  </a:lnTo>
                  <a:lnTo>
                    <a:pt x="10012" y="2401238"/>
                  </a:lnTo>
                  <a:lnTo>
                    <a:pt x="20832" y="2408556"/>
                  </a:lnTo>
                  <a:lnTo>
                    <a:pt x="34022" y="2411247"/>
                  </a:lnTo>
                  <a:lnTo>
                    <a:pt x="6374041" y="2411247"/>
                  </a:lnTo>
                  <a:lnTo>
                    <a:pt x="6387233" y="2408556"/>
                  </a:lnTo>
                  <a:lnTo>
                    <a:pt x="6398053" y="2401238"/>
                  </a:lnTo>
                  <a:lnTo>
                    <a:pt x="6405373" y="2390421"/>
                  </a:lnTo>
                  <a:lnTo>
                    <a:pt x="6408064" y="2377236"/>
                  </a:lnTo>
                  <a:lnTo>
                    <a:pt x="6408064" y="34023"/>
                  </a:lnTo>
                  <a:lnTo>
                    <a:pt x="6405373" y="20831"/>
                  </a:lnTo>
                  <a:lnTo>
                    <a:pt x="6398053" y="10010"/>
                  </a:lnTo>
                  <a:lnTo>
                    <a:pt x="6387233" y="2690"/>
                  </a:lnTo>
                  <a:lnTo>
                    <a:pt x="6374041" y="0"/>
                  </a:lnTo>
                  <a:close/>
                </a:path>
              </a:pathLst>
            </a:custGeom>
            <a:solidFill>
              <a:srgbClr val="06060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7428547" y="5118379"/>
              <a:ext cx="6408420" cy="2411730"/>
            </a:xfrm>
            <a:custGeom>
              <a:avLst/>
              <a:gdLst/>
              <a:ahLst/>
              <a:cxnLst/>
              <a:rect l="l" t="t" r="r" b="b"/>
              <a:pathLst>
                <a:path w="6408419" h="2411729">
                  <a:moveTo>
                    <a:pt x="0" y="34023"/>
                  </a:moveTo>
                  <a:lnTo>
                    <a:pt x="2691" y="20831"/>
                  </a:lnTo>
                  <a:lnTo>
                    <a:pt x="10012" y="10010"/>
                  </a:lnTo>
                  <a:lnTo>
                    <a:pt x="20832" y="2690"/>
                  </a:lnTo>
                  <a:lnTo>
                    <a:pt x="34022" y="0"/>
                  </a:lnTo>
                  <a:lnTo>
                    <a:pt x="6374041" y="0"/>
                  </a:lnTo>
                  <a:lnTo>
                    <a:pt x="6387233" y="2690"/>
                  </a:lnTo>
                  <a:lnTo>
                    <a:pt x="6398053" y="10010"/>
                  </a:lnTo>
                  <a:lnTo>
                    <a:pt x="6405373" y="20831"/>
                  </a:lnTo>
                  <a:lnTo>
                    <a:pt x="6408064" y="34023"/>
                  </a:lnTo>
                  <a:lnTo>
                    <a:pt x="6408064" y="2377236"/>
                  </a:lnTo>
                  <a:lnTo>
                    <a:pt x="6405373" y="2390421"/>
                  </a:lnTo>
                  <a:lnTo>
                    <a:pt x="6398053" y="2401238"/>
                  </a:lnTo>
                  <a:lnTo>
                    <a:pt x="6387233" y="2408556"/>
                  </a:lnTo>
                  <a:lnTo>
                    <a:pt x="6374041" y="2411247"/>
                  </a:lnTo>
                  <a:lnTo>
                    <a:pt x="34022" y="2411247"/>
                  </a:lnTo>
                  <a:lnTo>
                    <a:pt x="20832" y="2408556"/>
                  </a:lnTo>
                  <a:lnTo>
                    <a:pt x="10012" y="2401238"/>
                  </a:lnTo>
                  <a:lnTo>
                    <a:pt x="2691" y="2390421"/>
                  </a:lnTo>
                  <a:lnTo>
                    <a:pt x="0" y="2377236"/>
                  </a:lnTo>
                  <a:lnTo>
                    <a:pt x="0" y="34023"/>
                  </a:lnTo>
                  <a:close/>
                </a:path>
              </a:pathLst>
            </a:custGeom>
            <a:ln w="30479">
              <a:solidFill>
                <a:srgbClr val="3E3E4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7459027" y="5148859"/>
              <a:ext cx="6347460" cy="680720"/>
            </a:xfrm>
            <a:custGeom>
              <a:avLst/>
              <a:gdLst/>
              <a:ahLst/>
              <a:cxnLst/>
              <a:rect l="l" t="t" r="r" b="b"/>
              <a:pathLst>
                <a:path w="6347459" h="680720">
                  <a:moveTo>
                    <a:pt x="6347104" y="0"/>
                  </a:moveTo>
                  <a:lnTo>
                    <a:pt x="0" y="0"/>
                  </a:lnTo>
                  <a:lnTo>
                    <a:pt x="0" y="680440"/>
                  </a:lnTo>
                  <a:lnTo>
                    <a:pt x="6347104" y="680440"/>
                  </a:lnTo>
                  <a:lnTo>
                    <a:pt x="6347104" y="0"/>
                  </a:lnTo>
                  <a:close/>
                </a:path>
              </a:pathLst>
            </a:custGeom>
            <a:solidFill>
              <a:srgbClr val="25252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62501" y="5276380"/>
              <a:ext cx="340161" cy="425284"/>
            </a:xfrm>
            <a:prstGeom prst="rect">
              <a:avLst/>
            </a:prstGeom>
          </p:spPr>
        </p:pic>
      </p:grpSp>
      <p:sp>
        <p:nvSpPr>
          <p:cNvPr id="27" name="object 27" descr=""/>
          <p:cNvSpPr txBox="1"/>
          <p:nvPr/>
        </p:nvSpPr>
        <p:spPr>
          <a:xfrm>
            <a:off x="7673137" y="6051474"/>
            <a:ext cx="4988560" cy="1227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DFD5DE"/>
                </a:solidFill>
                <a:latin typeface="Arial"/>
                <a:cs typeface="Arial"/>
              </a:rPr>
              <a:t>Cloud</a:t>
            </a:r>
            <a:r>
              <a:rPr dirty="0" sz="2200" spc="-8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DFD5DE"/>
                </a:solidFill>
                <a:latin typeface="Arial"/>
                <a:cs typeface="Arial"/>
              </a:rPr>
              <a:t>Storage</a:t>
            </a:r>
            <a:r>
              <a:rPr dirty="0" sz="2200" spc="-8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DFD5DE"/>
                </a:solidFill>
                <a:latin typeface="Arial"/>
                <a:cs typeface="Arial"/>
              </a:rPr>
              <a:t>Integration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135700"/>
              </a:lnSpc>
              <a:spcBef>
                <a:spcPts val="1120"/>
              </a:spcBef>
            </a:pP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Seamlessly</a:t>
            </a:r>
            <a:r>
              <a:rPr dirty="0" sz="1750" spc="-7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access</a:t>
            </a:r>
            <a:r>
              <a:rPr dirty="0" sz="1750" spc="-7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documents</a:t>
            </a:r>
            <a:r>
              <a:rPr dirty="0" sz="1750" spc="-7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from</a:t>
            </a:r>
            <a:r>
              <a:rPr dirty="0" sz="1750" spc="-7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Google</a:t>
            </a:r>
            <a:r>
              <a:rPr dirty="0" sz="1750" spc="-7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 spc="-10">
                <a:solidFill>
                  <a:srgbClr val="DFD5DE"/>
                </a:solidFill>
                <a:latin typeface="Arial"/>
                <a:cs typeface="Arial"/>
              </a:rPr>
              <a:t>Drive,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OneDrive,</a:t>
            </a:r>
            <a:r>
              <a:rPr dirty="0" sz="1750" spc="-6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and</a:t>
            </a:r>
            <a:r>
              <a:rPr dirty="0" sz="1750" spc="-6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other</a:t>
            </a:r>
            <a:r>
              <a:rPr dirty="0" sz="1750" spc="-6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>
                <a:solidFill>
                  <a:srgbClr val="DFD5DE"/>
                </a:solidFill>
                <a:latin typeface="Arial"/>
                <a:cs typeface="Arial"/>
              </a:rPr>
              <a:t>cloud</a:t>
            </a:r>
            <a:r>
              <a:rPr dirty="0" sz="1750" spc="-6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50" spc="-10">
                <a:solidFill>
                  <a:srgbClr val="DFD5DE"/>
                </a:solidFill>
                <a:latin typeface="Arial"/>
                <a:cs typeface="Arial"/>
              </a:rPr>
              <a:t>services.</a:t>
            </a:r>
            <a:endParaRPr sz="1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5400"/>
              </a:lnSpc>
              <a:tabLst>
                <a:tab pos="1560195" algn="l"/>
                <a:tab pos="1800860" algn="l"/>
                <a:tab pos="2317115" algn="l"/>
                <a:tab pos="4105275" algn="l"/>
              </a:tabLst>
            </a:pPr>
            <a:r>
              <a:rPr dirty="0" spc="-10"/>
              <a:t>Impact</a:t>
            </a:r>
            <a:r>
              <a:rPr dirty="0"/>
              <a:t>	</a:t>
            </a:r>
            <a:r>
              <a:rPr dirty="0" spc="-50"/>
              <a:t>&amp;</a:t>
            </a:r>
            <a:r>
              <a:rPr dirty="0"/>
              <a:t>	</a:t>
            </a:r>
            <a:r>
              <a:rPr dirty="0" spc="-10"/>
              <a:t>Vision:</a:t>
            </a:r>
            <a:r>
              <a:rPr dirty="0"/>
              <a:t>	</a:t>
            </a:r>
            <a:r>
              <a:rPr dirty="0" spc="-10"/>
              <a:t>Empowering Every</a:t>
            </a:r>
            <a:r>
              <a:rPr dirty="0"/>
              <a:t>	</a:t>
            </a:r>
            <a:r>
              <a:rPr dirty="0" spc="-10"/>
              <a:t>Listener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6255309" y="2821419"/>
            <a:ext cx="7606665" cy="4289425"/>
          </a:xfrm>
          <a:custGeom>
            <a:avLst/>
            <a:gdLst/>
            <a:ahLst/>
            <a:cxnLst/>
            <a:rect l="l" t="t" r="r" b="b"/>
            <a:pathLst>
              <a:path w="7606665" h="4289425">
                <a:moveTo>
                  <a:pt x="7606195" y="32943"/>
                </a:moveTo>
                <a:lnTo>
                  <a:pt x="7603579" y="20180"/>
                </a:lnTo>
                <a:lnTo>
                  <a:pt x="7596492" y="9702"/>
                </a:lnTo>
                <a:lnTo>
                  <a:pt x="7586015" y="2616"/>
                </a:lnTo>
                <a:lnTo>
                  <a:pt x="7573251" y="0"/>
                </a:lnTo>
                <a:lnTo>
                  <a:pt x="3770147" y="0"/>
                </a:lnTo>
                <a:lnTo>
                  <a:pt x="32931" y="0"/>
                </a:lnTo>
                <a:lnTo>
                  <a:pt x="20167" y="2616"/>
                </a:lnTo>
                <a:lnTo>
                  <a:pt x="9690" y="9702"/>
                </a:lnTo>
                <a:lnTo>
                  <a:pt x="2603" y="20180"/>
                </a:lnTo>
                <a:lnTo>
                  <a:pt x="0" y="32943"/>
                </a:lnTo>
                <a:lnTo>
                  <a:pt x="0" y="2638818"/>
                </a:lnTo>
                <a:lnTo>
                  <a:pt x="0" y="4256163"/>
                </a:lnTo>
                <a:lnTo>
                  <a:pt x="2603" y="4268940"/>
                </a:lnTo>
                <a:lnTo>
                  <a:pt x="9690" y="4279417"/>
                </a:lnTo>
                <a:lnTo>
                  <a:pt x="20167" y="4286504"/>
                </a:lnTo>
                <a:lnTo>
                  <a:pt x="32931" y="4289107"/>
                </a:lnTo>
                <a:lnTo>
                  <a:pt x="7573251" y="4289107"/>
                </a:lnTo>
                <a:lnTo>
                  <a:pt x="7586015" y="4286504"/>
                </a:lnTo>
                <a:lnTo>
                  <a:pt x="7596492" y="4279417"/>
                </a:lnTo>
                <a:lnTo>
                  <a:pt x="7603579" y="4268940"/>
                </a:lnTo>
                <a:lnTo>
                  <a:pt x="7606195" y="4256163"/>
                </a:lnTo>
                <a:lnTo>
                  <a:pt x="7606195" y="32943"/>
                </a:lnTo>
                <a:close/>
              </a:path>
            </a:pathLst>
          </a:custGeom>
          <a:solidFill>
            <a:srgbClr val="25252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6462280" y="3037852"/>
            <a:ext cx="3382645" cy="18840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50">
                <a:solidFill>
                  <a:srgbClr val="DFD5DE"/>
                </a:solidFill>
                <a:latin typeface="Arial"/>
                <a:cs typeface="Arial"/>
              </a:rPr>
              <a:t>Time</a:t>
            </a:r>
            <a:r>
              <a:rPr dirty="0" sz="2150" spc="-10">
                <a:solidFill>
                  <a:srgbClr val="DFD5DE"/>
                </a:solidFill>
                <a:latin typeface="Arial"/>
                <a:cs typeface="Arial"/>
              </a:rPr>
              <a:t> Efficiency</a:t>
            </a:r>
            <a:endParaRPr sz="2150">
              <a:latin typeface="Arial"/>
              <a:cs typeface="Arial"/>
            </a:endParaRPr>
          </a:p>
          <a:p>
            <a:pPr marL="12700" marR="5080">
              <a:lnSpc>
                <a:spcPct val="134800"/>
              </a:lnSpc>
              <a:spcBef>
                <a:spcPts val="1050"/>
              </a:spcBef>
            </a:pPr>
            <a:r>
              <a:rPr dirty="0" sz="1700">
                <a:solidFill>
                  <a:srgbClr val="DFD5DE"/>
                </a:solidFill>
                <a:latin typeface="Arial"/>
                <a:cs typeface="Arial"/>
              </a:rPr>
              <a:t>Significantly</a:t>
            </a:r>
            <a:r>
              <a:rPr dirty="0" sz="1700" spc="-7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DFD5DE"/>
                </a:solidFill>
                <a:latin typeface="Arial"/>
                <a:cs typeface="Arial"/>
              </a:rPr>
              <a:t>reduce</a:t>
            </a:r>
            <a:r>
              <a:rPr dirty="0" sz="1700" spc="-7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DFD5DE"/>
                </a:solidFill>
                <a:latin typeface="Arial"/>
                <a:cs typeface="Arial"/>
              </a:rPr>
              <a:t>time</a:t>
            </a:r>
            <a:r>
              <a:rPr dirty="0" sz="1700" spc="-6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DFD5DE"/>
                </a:solidFill>
                <a:latin typeface="Arial"/>
                <a:cs typeface="Arial"/>
              </a:rPr>
              <a:t>spent</a:t>
            </a:r>
            <a:r>
              <a:rPr dirty="0" sz="1700" spc="-7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00" spc="-25">
                <a:solidFill>
                  <a:srgbClr val="DFD5DE"/>
                </a:solidFill>
                <a:latin typeface="Arial"/>
                <a:cs typeface="Arial"/>
              </a:rPr>
              <a:t>on </a:t>
            </a:r>
            <a:r>
              <a:rPr dirty="0" sz="1700">
                <a:solidFill>
                  <a:srgbClr val="DFD5DE"/>
                </a:solidFill>
                <a:latin typeface="Arial"/>
                <a:cs typeface="Arial"/>
              </a:rPr>
              <a:t>reading</a:t>
            </a:r>
            <a:r>
              <a:rPr dirty="0" sz="1700" spc="-7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DFD5DE"/>
                </a:solidFill>
                <a:latin typeface="Arial"/>
                <a:cs typeface="Arial"/>
              </a:rPr>
              <a:t>for</a:t>
            </a:r>
            <a:r>
              <a:rPr dirty="0" sz="1700" spc="-7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DFD5DE"/>
                </a:solidFill>
                <a:latin typeface="Arial"/>
                <a:cs typeface="Arial"/>
              </a:rPr>
              <a:t>students,</a:t>
            </a:r>
            <a:r>
              <a:rPr dirty="0" sz="1700" spc="-7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00" spc="-10">
                <a:solidFill>
                  <a:srgbClr val="DFD5DE"/>
                </a:solidFill>
                <a:latin typeface="Arial"/>
                <a:cs typeface="Arial"/>
              </a:rPr>
              <a:t>professionals, </a:t>
            </a:r>
            <a:r>
              <a:rPr dirty="0" sz="1700">
                <a:solidFill>
                  <a:srgbClr val="DFD5DE"/>
                </a:solidFill>
                <a:latin typeface="Arial"/>
                <a:cs typeface="Arial"/>
              </a:rPr>
              <a:t>and</a:t>
            </a:r>
            <a:r>
              <a:rPr dirty="0" sz="1700" spc="-4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00" spc="-10">
                <a:solidFill>
                  <a:srgbClr val="DFD5DE"/>
                </a:solidFill>
                <a:latin typeface="Arial"/>
                <a:cs typeface="Arial"/>
              </a:rPr>
              <a:t>researchers,</a:t>
            </a:r>
            <a:r>
              <a:rPr dirty="0" sz="1700" spc="-4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DFD5DE"/>
                </a:solidFill>
                <a:latin typeface="Arial"/>
                <a:cs typeface="Arial"/>
              </a:rPr>
              <a:t>freeing</a:t>
            </a:r>
            <a:r>
              <a:rPr dirty="0" sz="1700" spc="-4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DFD5DE"/>
                </a:solidFill>
                <a:latin typeface="Arial"/>
                <a:cs typeface="Arial"/>
              </a:rPr>
              <a:t>up</a:t>
            </a:r>
            <a:r>
              <a:rPr dirty="0" sz="1700" spc="-4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00" spc="-10">
                <a:solidFill>
                  <a:srgbClr val="DFD5DE"/>
                </a:solidFill>
                <a:latin typeface="Arial"/>
                <a:cs typeface="Arial"/>
              </a:rPr>
              <a:t>hours </a:t>
            </a:r>
            <a:r>
              <a:rPr dirty="0" sz="1700">
                <a:solidFill>
                  <a:srgbClr val="DFD5DE"/>
                </a:solidFill>
                <a:latin typeface="Arial"/>
                <a:cs typeface="Arial"/>
              </a:rPr>
              <a:t>for</a:t>
            </a:r>
            <a:r>
              <a:rPr dirty="0" sz="1700" spc="-3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DFD5DE"/>
                </a:solidFill>
                <a:latin typeface="Arial"/>
                <a:cs typeface="Arial"/>
              </a:rPr>
              <a:t>deeper</a:t>
            </a:r>
            <a:r>
              <a:rPr dirty="0" sz="1700" spc="-3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DFD5DE"/>
                </a:solidFill>
                <a:latin typeface="Arial"/>
                <a:cs typeface="Arial"/>
              </a:rPr>
              <a:t>work</a:t>
            </a:r>
            <a:r>
              <a:rPr dirty="0" sz="1700" spc="-2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DFD5DE"/>
                </a:solidFill>
                <a:latin typeface="Arial"/>
                <a:cs typeface="Arial"/>
              </a:rPr>
              <a:t>and</a:t>
            </a:r>
            <a:r>
              <a:rPr dirty="0" sz="1700" spc="-3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00" spc="-10">
                <a:solidFill>
                  <a:srgbClr val="DFD5DE"/>
                </a:solidFill>
                <a:latin typeface="Arial"/>
                <a:cs typeface="Arial"/>
              </a:rPr>
              <a:t>creativity.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10058400" y="2821419"/>
            <a:ext cx="3803650" cy="2672080"/>
            <a:chOff x="10058400" y="2821419"/>
            <a:chExt cx="3803650" cy="2672080"/>
          </a:xfrm>
        </p:grpSpPr>
        <p:sp>
          <p:nvSpPr>
            <p:cNvPr id="7" name="object 7" descr=""/>
            <p:cNvSpPr/>
            <p:nvPr/>
          </p:nvSpPr>
          <p:spPr>
            <a:xfrm>
              <a:off x="10058400" y="2821419"/>
              <a:ext cx="3803650" cy="2672080"/>
            </a:xfrm>
            <a:custGeom>
              <a:avLst/>
              <a:gdLst/>
              <a:ahLst/>
              <a:cxnLst/>
              <a:rect l="l" t="t" r="r" b="b"/>
              <a:pathLst>
                <a:path w="3803650" h="2672079">
                  <a:moveTo>
                    <a:pt x="3803091" y="0"/>
                  </a:moveTo>
                  <a:lnTo>
                    <a:pt x="0" y="0"/>
                  </a:lnTo>
                  <a:lnTo>
                    <a:pt x="0" y="2671762"/>
                  </a:lnTo>
                  <a:lnTo>
                    <a:pt x="3803091" y="2671762"/>
                  </a:lnTo>
                  <a:lnTo>
                    <a:pt x="3803091" y="0"/>
                  </a:lnTo>
                  <a:close/>
                </a:path>
              </a:pathLst>
            </a:custGeom>
            <a:solidFill>
              <a:srgbClr val="2525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0058400" y="2821419"/>
              <a:ext cx="30480" cy="2672080"/>
            </a:xfrm>
            <a:custGeom>
              <a:avLst/>
              <a:gdLst/>
              <a:ahLst/>
              <a:cxnLst/>
              <a:rect l="l" t="t" r="r" b="b"/>
              <a:pathLst>
                <a:path w="30479" h="2672079">
                  <a:moveTo>
                    <a:pt x="23600" y="0"/>
                  </a:moveTo>
                  <a:lnTo>
                    <a:pt x="6879" y="0"/>
                  </a:lnTo>
                  <a:lnTo>
                    <a:pt x="0" y="6883"/>
                  </a:lnTo>
                  <a:lnTo>
                    <a:pt x="0" y="15240"/>
                  </a:lnTo>
                  <a:lnTo>
                    <a:pt x="0" y="2664879"/>
                  </a:lnTo>
                  <a:lnTo>
                    <a:pt x="6879" y="2671762"/>
                  </a:lnTo>
                  <a:lnTo>
                    <a:pt x="23600" y="2671762"/>
                  </a:lnTo>
                  <a:lnTo>
                    <a:pt x="30479" y="2664879"/>
                  </a:lnTo>
                  <a:lnTo>
                    <a:pt x="30479" y="6883"/>
                  </a:lnTo>
                  <a:lnTo>
                    <a:pt x="23600" y="0"/>
                  </a:lnTo>
                  <a:close/>
                </a:path>
              </a:pathLst>
            </a:custGeom>
            <a:solidFill>
              <a:srgbClr val="3E3E4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10265371" y="3037852"/>
            <a:ext cx="3337560" cy="18840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50">
                <a:solidFill>
                  <a:srgbClr val="DFD5DE"/>
                </a:solidFill>
                <a:latin typeface="Arial"/>
                <a:cs typeface="Arial"/>
              </a:rPr>
              <a:t>Enhanced</a:t>
            </a:r>
            <a:r>
              <a:rPr dirty="0" sz="2150" spc="-13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2150" spc="-10">
                <a:solidFill>
                  <a:srgbClr val="DFD5DE"/>
                </a:solidFill>
                <a:latin typeface="Arial"/>
                <a:cs typeface="Arial"/>
              </a:rPr>
              <a:t>Accessibility</a:t>
            </a:r>
            <a:endParaRPr sz="2150">
              <a:latin typeface="Arial"/>
              <a:cs typeface="Arial"/>
            </a:endParaRPr>
          </a:p>
          <a:p>
            <a:pPr marL="12700" marR="5080">
              <a:lnSpc>
                <a:spcPct val="134800"/>
              </a:lnSpc>
              <a:spcBef>
                <a:spcPts val="1050"/>
              </a:spcBef>
            </a:pPr>
            <a:r>
              <a:rPr dirty="0" sz="1700">
                <a:solidFill>
                  <a:srgbClr val="DFD5DE"/>
                </a:solidFill>
                <a:latin typeface="Arial"/>
                <a:cs typeface="Arial"/>
              </a:rPr>
              <a:t>Break</a:t>
            </a:r>
            <a:r>
              <a:rPr dirty="0" sz="1700" spc="-3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DFD5DE"/>
                </a:solidFill>
                <a:latin typeface="Arial"/>
                <a:cs typeface="Arial"/>
              </a:rPr>
              <a:t>down</a:t>
            </a:r>
            <a:r>
              <a:rPr dirty="0" sz="1700" spc="-3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DFD5DE"/>
                </a:solidFill>
                <a:latin typeface="Arial"/>
                <a:cs typeface="Arial"/>
              </a:rPr>
              <a:t>barriers</a:t>
            </a:r>
            <a:r>
              <a:rPr dirty="0" sz="1700" spc="-3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DFD5DE"/>
                </a:solidFill>
                <a:latin typeface="Arial"/>
                <a:cs typeface="Arial"/>
              </a:rPr>
              <a:t>for</a:t>
            </a:r>
            <a:r>
              <a:rPr dirty="0" sz="1700" spc="-3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00" spc="-10">
                <a:solidFill>
                  <a:srgbClr val="DFD5DE"/>
                </a:solidFill>
                <a:latin typeface="Arial"/>
                <a:cs typeface="Arial"/>
              </a:rPr>
              <a:t>individuals </a:t>
            </a:r>
            <a:r>
              <a:rPr dirty="0" sz="1700">
                <a:solidFill>
                  <a:srgbClr val="DFD5DE"/>
                </a:solidFill>
                <a:latin typeface="Arial"/>
                <a:cs typeface="Arial"/>
              </a:rPr>
              <a:t>with</a:t>
            </a:r>
            <a:r>
              <a:rPr dirty="0" sz="1700" spc="-7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DFD5DE"/>
                </a:solidFill>
                <a:latin typeface="Arial"/>
                <a:cs typeface="Arial"/>
              </a:rPr>
              <a:t>reading</a:t>
            </a:r>
            <a:r>
              <a:rPr dirty="0" sz="1700" spc="-6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DFD5DE"/>
                </a:solidFill>
                <a:latin typeface="Arial"/>
                <a:cs typeface="Arial"/>
              </a:rPr>
              <a:t>disabilities</a:t>
            </a:r>
            <a:r>
              <a:rPr dirty="0" sz="1700" spc="-6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DFD5DE"/>
                </a:solidFill>
                <a:latin typeface="Arial"/>
                <a:cs typeface="Arial"/>
              </a:rPr>
              <a:t>and</a:t>
            </a:r>
            <a:r>
              <a:rPr dirty="0" sz="1700" spc="-6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00" spc="-10">
                <a:solidFill>
                  <a:srgbClr val="DFD5DE"/>
                </a:solidFill>
                <a:latin typeface="Arial"/>
                <a:cs typeface="Arial"/>
              </a:rPr>
              <a:t>those </a:t>
            </a:r>
            <a:r>
              <a:rPr dirty="0" sz="1700">
                <a:solidFill>
                  <a:srgbClr val="DFD5DE"/>
                </a:solidFill>
                <a:latin typeface="Arial"/>
                <a:cs typeface="Arial"/>
              </a:rPr>
              <a:t>who</a:t>
            </a:r>
            <a:r>
              <a:rPr dirty="0" sz="1700" spc="-6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DFD5DE"/>
                </a:solidFill>
                <a:latin typeface="Arial"/>
                <a:cs typeface="Arial"/>
              </a:rPr>
              <a:t>learn</a:t>
            </a:r>
            <a:r>
              <a:rPr dirty="0" sz="1700" spc="-5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DFD5DE"/>
                </a:solidFill>
                <a:latin typeface="Arial"/>
                <a:cs typeface="Arial"/>
              </a:rPr>
              <a:t>best</a:t>
            </a:r>
            <a:r>
              <a:rPr dirty="0" sz="1700" spc="-6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DFD5DE"/>
                </a:solidFill>
                <a:latin typeface="Arial"/>
                <a:cs typeface="Arial"/>
              </a:rPr>
              <a:t>auditorily,</a:t>
            </a:r>
            <a:r>
              <a:rPr dirty="0" sz="1700" spc="-5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00" spc="-10">
                <a:solidFill>
                  <a:srgbClr val="DFD5DE"/>
                </a:solidFill>
                <a:latin typeface="Arial"/>
                <a:cs typeface="Arial"/>
              </a:rPr>
              <a:t>fostering </a:t>
            </a:r>
            <a:r>
              <a:rPr dirty="0" sz="1700">
                <a:solidFill>
                  <a:srgbClr val="DFD5DE"/>
                </a:solidFill>
                <a:latin typeface="Arial"/>
                <a:cs typeface="Arial"/>
              </a:rPr>
              <a:t>true</a:t>
            </a:r>
            <a:r>
              <a:rPr dirty="0" sz="1700" spc="-4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00" spc="-10">
                <a:solidFill>
                  <a:srgbClr val="DFD5DE"/>
                </a:solidFill>
                <a:latin typeface="Arial"/>
                <a:cs typeface="Arial"/>
              </a:rPr>
              <a:t>inclusivity.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6255308" y="5493181"/>
            <a:ext cx="7606665" cy="1617345"/>
            <a:chOff x="6255308" y="5493181"/>
            <a:chExt cx="7606665" cy="1617345"/>
          </a:xfrm>
        </p:grpSpPr>
        <p:sp>
          <p:nvSpPr>
            <p:cNvPr id="11" name="object 11" descr=""/>
            <p:cNvSpPr/>
            <p:nvPr/>
          </p:nvSpPr>
          <p:spPr>
            <a:xfrm>
              <a:off x="6255308" y="5493181"/>
              <a:ext cx="7606665" cy="1617345"/>
            </a:xfrm>
            <a:custGeom>
              <a:avLst/>
              <a:gdLst/>
              <a:ahLst/>
              <a:cxnLst/>
              <a:rect l="l" t="t" r="r" b="b"/>
              <a:pathLst>
                <a:path w="7606665" h="1617345">
                  <a:moveTo>
                    <a:pt x="7606195" y="0"/>
                  </a:moveTo>
                  <a:lnTo>
                    <a:pt x="0" y="0"/>
                  </a:lnTo>
                  <a:lnTo>
                    <a:pt x="0" y="1617345"/>
                  </a:lnTo>
                  <a:lnTo>
                    <a:pt x="7606195" y="1617345"/>
                  </a:lnTo>
                  <a:lnTo>
                    <a:pt x="7606195" y="0"/>
                  </a:lnTo>
                  <a:close/>
                </a:path>
              </a:pathLst>
            </a:custGeom>
            <a:solidFill>
              <a:srgbClr val="2525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255308" y="5493181"/>
              <a:ext cx="7606665" cy="30480"/>
            </a:xfrm>
            <a:custGeom>
              <a:avLst/>
              <a:gdLst/>
              <a:ahLst/>
              <a:cxnLst/>
              <a:rect l="l" t="t" r="r" b="b"/>
              <a:pathLst>
                <a:path w="7606665" h="30479">
                  <a:moveTo>
                    <a:pt x="7599311" y="0"/>
                  </a:moveTo>
                  <a:lnTo>
                    <a:pt x="6879" y="0"/>
                  </a:lnTo>
                  <a:lnTo>
                    <a:pt x="0" y="6883"/>
                  </a:lnTo>
                  <a:lnTo>
                    <a:pt x="0" y="15240"/>
                  </a:lnTo>
                  <a:lnTo>
                    <a:pt x="0" y="23596"/>
                  </a:lnTo>
                  <a:lnTo>
                    <a:pt x="6879" y="30479"/>
                  </a:lnTo>
                  <a:lnTo>
                    <a:pt x="7599311" y="30479"/>
                  </a:lnTo>
                  <a:lnTo>
                    <a:pt x="7606195" y="23596"/>
                  </a:lnTo>
                  <a:lnTo>
                    <a:pt x="7606195" y="6883"/>
                  </a:lnTo>
                  <a:lnTo>
                    <a:pt x="7599311" y="0"/>
                  </a:lnTo>
                  <a:close/>
                </a:path>
              </a:pathLst>
            </a:custGeom>
            <a:solidFill>
              <a:srgbClr val="3E3E4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6462280" y="5709615"/>
            <a:ext cx="7030084" cy="11855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50">
                <a:solidFill>
                  <a:srgbClr val="DFD5DE"/>
                </a:solidFill>
                <a:latin typeface="Arial"/>
                <a:cs typeface="Arial"/>
              </a:rPr>
              <a:t>Information</a:t>
            </a:r>
            <a:r>
              <a:rPr dirty="0" sz="2150" spc="-14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2150" spc="-10">
                <a:solidFill>
                  <a:srgbClr val="DFD5DE"/>
                </a:solidFill>
                <a:latin typeface="Arial"/>
                <a:cs typeface="Arial"/>
              </a:rPr>
              <a:t>Democratisation</a:t>
            </a:r>
            <a:endParaRPr sz="2150">
              <a:latin typeface="Arial"/>
              <a:cs typeface="Arial"/>
            </a:endParaRPr>
          </a:p>
          <a:p>
            <a:pPr marL="12700" marR="5080">
              <a:lnSpc>
                <a:spcPct val="134800"/>
              </a:lnSpc>
              <a:spcBef>
                <a:spcPts val="1050"/>
              </a:spcBef>
            </a:pPr>
            <a:r>
              <a:rPr dirty="0" sz="1700">
                <a:solidFill>
                  <a:srgbClr val="DFD5DE"/>
                </a:solidFill>
                <a:latin typeface="Arial"/>
                <a:cs typeface="Arial"/>
              </a:rPr>
              <a:t>Empower</a:t>
            </a:r>
            <a:r>
              <a:rPr dirty="0" sz="1700" spc="-6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DFD5DE"/>
                </a:solidFill>
                <a:latin typeface="Arial"/>
                <a:cs typeface="Arial"/>
              </a:rPr>
              <a:t>anyone,</a:t>
            </a:r>
            <a:r>
              <a:rPr dirty="0" sz="1700" spc="-6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DFD5DE"/>
                </a:solidFill>
                <a:latin typeface="Arial"/>
                <a:cs typeface="Arial"/>
              </a:rPr>
              <a:t>anywhere,</a:t>
            </a:r>
            <a:r>
              <a:rPr dirty="0" sz="1700" spc="-6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DFD5DE"/>
                </a:solidFill>
                <a:latin typeface="Arial"/>
                <a:cs typeface="Arial"/>
              </a:rPr>
              <a:t>to</a:t>
            </a:r>
            <a:r>
              <a:rPr dirty="0" sz="1700" spc="-6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DFD5DE"/>
                </a:solidFill>
                <a:latin typeface="Arial"/>
                <a:cs typeface="Arial"/>
              </a:rPr>
              <a:t>consume</a:t>
            </a:r>
            <a:r>
              <a:rPr dirty="0" sz="1700" spc="-6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00" spc="-10">
                <a:solidFill>
                  <a:srgbClr val="DFD5DE"/>
                </a:solidFill>
                <a:latin typeface="Arial"/>
                <a:cs typeface="Arial"/>
              </a:rPr>
              <a:t>information</a:t>
            </a:r>
            <a:r>
              <a:rPr dirty="0" sz="1700" spc="-6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DFD5DE"/>
                </a:solidFill>
                <a:latin typeface="Arial"/>
                <a:cs typeface="Arial"/>
              </a:rPr>
              <a:t>by</a:t>
            </a:r>
            <a:r>
              <a:rPr dirty="0" sz="1700" spc="-6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DFD5DE"/>
                </a:solidFill>
                <a:latin typeface="Arial"/>
                <a:cs typeface="Arial"/>
              </a:rPr>
              <a:t>allowing</a:t>
            </a:r>
            <a:r>
              <a:rPr dirty="0" sz="1700" spc="-6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DFD5DE"/>
                </a:solidFill>
                <a:latin typeface="Arial"/>
                <a:cs typeface="Arial"/>
              </a:rPr>
              <a:t>them</a:t>
            </a:r>
            <a:r>
              <a:rPr dirty="0" sz="1700" spc="-6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00" spc="-25">
                <a:solidFill>
                  <a:srgbClr val="DFD5DE"/>
                </a:solidFill>
                <a:latin typeface="Arial"/>
                <a:cs typeface="Arial"/>
              </a:rPr>
              <a:t>to </a:t>
            </a:r>
            <a:r>
              <a:rPr dirty="0" sz="1700">
                <a:solidFill>
                  <a:srgbClr val="96B8FF"/>
                </a:solidFill>
                <a:latin typeface="Arial"/>
                <a:cs typeface="Arial"/>
              </a:rPr>
              <a:t>listen</a:t>
            </a:r>
            <a:r>
              <a:rPr dirty="0" sz="1700" spc="-45">
                <a:solidFill>
                  <a:srgbClr val="96B8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96B8FF"/>
                </a:solidFill>
                <a:latin typeface="Arial"/>
                <a:cs typeface="Arial"/>
              </a:rPr>
              <a:t>instead</a:t>
            </a:r>
            <a:r>
              <a:rPr dirty="0" sz="1700" spc="-45">
                <a:solidFill>
                  <a:srgbClr val="96B8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96B8FF"/>
                </a:solidFill>
                <a:latin typeface="Arial"/>
                <a:cs typeface="Arial"/>
              </a:rPr>
              <a:t>of</a:t>
            </a:r>
            <a:r>
              <a:rPr dirty="0" sz="1700" spc="-40">
                <a:solidFill>
                  <a:srgbClr val="96B8FF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96B8FF"/>
                </a:solidFill>
                <a:latin typeface="Arial"/>
                <a:cs typeface="Arial"/>
              </a:rPr>
              <a:t>read</a:t>
            </a:r>
            <a:r>
              <a:rPr dirty="0" sz="1700">
                <a:solidFill>
                  <a:srgbClr val="DFD5DE"/>
                </a:solidFill>
                <a:latin typeface="Arial"/>
                <a:cs typeface="Arial"/>
              </a:rPr>
              <a:t>,</a:t>
            </a:r>
            <a:r>
              <a:rPr dirty="0" sz="1700" spc="-4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DFD5DE"/>
                </a:solidFill>
                <a:latin typeface="Arial"/>
                <a:cs typeface="Arial"/>
              </a:rPr>
              <a:t>making</a:t>
            </a:r>
            <a:r>
              <a:rPr dirty="0" sz="1700" spc="-4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00" spc="-10">
                <a:solidFill>
                  <a:srgbClr val="DFD5DE"/>
                </a:solidFill>
                <a:latin typeface="Arial"/>
                <a:cs typeface="Arial"/>
              </a:rPr>
              <a:t>knowledge</a:t>
            </a:r>
            <a:r>
              <a:rPr dirty="0" sz="1700" spc="-45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00">
                <a:solidFill>
                  <a:srgbClr val="DFD5DE"/>
                </a:solidFill>
                <a:latin typeface="Arial"/>
                <a:cs typeface="Arial"/>
              </a:rPr>
              <a:t>truly</a:t>
            </a:r>
            <a:r>
              <a:rPr dirty="0" sz="1700" spc="-40">
                <a:solidFill>
                  <a:srgbClr val="DFD5DE"/>
                </a:solidFill>
                <a:latin typeface="Arial"/>
                <a:cs typeface="Arial"/>
              </a:rPr>
              <a:t> </a:t>
            </a:r>
            <a:r>
              <a:rPr dirty="0" sz="1700" spc="-10">
                <a:solidFill>
                  <a:srgbClr val="DFD5DE"/>
                </a:solidFill>
                <a:latin typeface="Arial"/>
                <a:cs typeface="Arial"/>
              </a:rPr>
              <a:t>universal.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2025-08-30T08:13:58Z</dcterms:created>
  <dcterms:modified xsi:type="dcterms:W3CDTF">2025-08-30T08:13:58Z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2025-08-30T00:00:00Z</vt:filetime>
  </property>
  <property fmtid="{D5CDD505-2E9C-101B-9397-08002B2CF9AE}" pid="3" name="LastSaved">
    <vt:filetime>2025-08-30T00:00:00Z</vt:filetime>
  </property>
  <property fmtid="{D5CDD505-2E9C-101B-9397-08002B2CF9AE}" pid="4" name="Producer">
    <vt:lpwstr>3-Heights(TM) PDF Security Shell 4.8.25.2 (http://www.pdf-tools.com)</vt:lpwstr>
  </property>
</Properties>
</file>