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FCED1-B5C0-4FBC-BCD3-0567D2B9A7E5}" type="datetimeFigureOut">
              <a:rPr lang="en-IN" smtClean="0"/>
              <a:t>21-08-2021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2FA6DE1-865C-4F74-BB86-C3E4A8B651A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400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FCED1-B5C0-4FBC-BCD3-0567D2B9A7E5}"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6DE1-865C-4F74-BB86-C3E4A8B651A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645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FCED1-B5C0-4FBC-BCD3-0567D2B9A7E5}"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6DE1-865C-4F74-BB86-C3E4A8B651A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92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FCED1-B5C0-4FBC-BCD3-0567D2B9A7E5}"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6DE1-865C-4F74-BB86-C3E4A8B651A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634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FCED1-B5C0-4FBC-BCD3-0567D2B9A7E5}"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6DE1-865C-4F74-BB86-C3E4A8B651A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684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FCED1-B5C0-4FBC-BCD3-0567D2B9A7E5}"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A6DE1-865C-4F74-BB86-C3E4A8B651A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35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FCED1-B5C0-4FBC-BCD3-0567D2B9A7E5}" type="datetimeFigureOut">
              <a:rPr lang="en-IN" smtClean="0"/>
              <a:t>21-08-2021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FA6DE1-865C-4F74-BB86-C3E4A8B651A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61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FCED1-B5C0-4FBC-BCD3-0567D2B9A7E5}" type="datetimeFigureOut">
              <a:rPr lang="en-IN" smtClean="0"/>
              <a:t>21-08-2021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FA6DE1-865C-4F74-BB86-C3E4A8B651A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185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FCED1-B5C0-4FBC-BCD3-0567D2B9A7E5}" type="datetimeFigureOut">
              <a:rPr lang="en-IN" smtClean="0"/>
              <a:t>21-08-2021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FA6DE1-865C-4F74-BB86-C3E4A8B651A5}" type="slidenum">
              <a:rPr lang="en-IN" smtClean="0"/>
              <a:t>‹#›</a:t>
            </a:fld>
            <a:endParaRPr lang="en-IN"/>
          </a:p>
        </p:txBody>
      </p:sp>
    </p:spTree>
    <p:extLst>
      <p:ext uri="{BB962C8B-B14F-4D97-AF65-F5344CB8AC3E}">
        <p14:creationId xmlns:p14="http://schemas.microsoft.com/office/powerpoint/2010/main" val="13309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FCED1-B5C0-4FBC-BCD3-0567D2B9A7E5}"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A6DE1-865C-4F74-BB86-C3E4A8B651A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59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FEFCED1-B5C0-4FBC-BCD3-0567D2B9A7E5}" type="datetimeFigureOut">
              <a:rPr lang="en-IN" smtClean="0"/>
              <a:t>21-08-2021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2FA6DE1-865C-4F74-BB86-C3E4A8B651A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9012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FEFCED1-B5C0-4FBC-BCD3-0567D2B9A7E5}" type="datetimeFigureOut">
              <a:rPr lang="en-IN" smtClean="0"/>
              <a:t>21-08-2021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2FA6DE1-865C-4F74-BB86-C3E4A8B651A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94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7502-37C7-4D94-8334-27F7D6911758}"/>
              </a:ext>
            </a:extLst>
          </p:cNvPr>
          <p:cNvSpPr>
            <a:spLocks noGrp="1"/>
          </p:cNvSpPr>
          <p:nvPr>
            <p:ph type="ctrTitle"/>
          </p:nvPr>
        </p:nvSpPr>
        <p:spPr/>
        <p:txBody>
          <a:bodyPr>
            <a:normAutofit/>
          </a:bodyPr>
          <a:lstStyle/>
          <a:p>
            <a:r>
              <a:rPr lang="en-US" sz="4000" dirty="0">
                <a:solidFill>
                  <a:schemeClr val="accent2">
                    <a:lumMod val="50000"/>
                  </a:schemeClr>
                </a:solidFill>
              </a:rPr>
              <a:t>CSEP Project – Voting Machine</a:t>
            </a:r>
            <a:endParaRPr lang="en-IN" sz="4000" dirty="0">
              <a:solidFill>
                <a:schemeClr val="accent2">
                  <a:lumMod val="50000"/>
                </a:schemeClr>
              </a:solidFill>
            </a:endParaRPr>
          </a:p>
        </p:txBody>
      </p:sp>
      <p:sp>
        <p:nvSpPr>
          <p:cNvPr id="3" name="Subtitle 2">
            <a:extLst>
              <a:ext uri="{FF2B5EF4-FFF2-40B4-BE49-F238E27FC236}">
                <a16:creationId xmlns:a16="http://schemas.microsoft.com/office/drawing/2014/main" id="{4DD6F01F-76E6-4B76-AF76-B3737C4AF7EC}"/>
              </a:ext>
            </a:extLst>
          </p:cNvPr>
          <p:cNvSpPr>
            <a:spLocks noGrp="1"/>
          </p:cNvSpPr>
          <p:nvPr>
            <p:ph type="subTitle" idx="1"/>
          </p:nvPr>
        </p:nvSpPr>
        <p:spPr/>
        <p:txBody>
          <a:bodyPr/>
          <a:lstStyle/>
          <a:p>
            <a:r>
              <a:rPr lang="en-US" dirty="0"/>
              <a:t>An introduction to my project on Voting machine  with  an interesting GUI and Database Feature.</a:t>
            </a:r>
            <a:endParaRPr lang="en-IN" dirty="0"/>
          </a:p>
        </p:txBody>
      </p:sp>
    </p:spTree>
    <p:extLst>
      <p:ext uri="{BB962C8B-B14F-4D97-AF65-F5344CB8AC3E}">
        <p14:creationId xmlns:p14="http://schemas.microsoft.com/office/powerpoint/2010/main" val="343217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654D8A-848F-4072-B9FB-7177BEF20B33}"/>
              </a:ext>
            </a:extLst>
          </p:cNvPr>
          <p:cNvSpPr>
            <a:spLocks noGrp="1"/>
          </p:cNvSpPr>
          <p:nvPr>
            <p:ph type="body" sz="half" idx="2"/>
          </p:nvPr>
        </p:nvSpPr>
        <p:spPr>
          <a:xfrm>
            <a:off x="7792205" y="295182"/>
            <a:ext cx="4399795" cy="5794900"/>
          </a:xfrm>
        </p:spPr>
        <p:txBody>
          <a:bodyPr>
            <a:normAutofit lnSpcReduction="10000"/>
          </a:bodyPr>
          <a:lstStyle/>
          <a:p>
            <a:r>
              <a:rPr lang="en-US" dirty="0"/>
              <a:t>If the passcode entered is correct, both the previous windows close and the Final window – Results of the voting round appear.</a:t>
            </a:r>
          </a:p>
          <a:p>
            <a:r>
              <a:rPr lang="en-US" dirty="0"/>
              <a:t>This screen is created by the “Results. mlapp” file from the main folder after being granted necessary arguments by the VotingMachine.mlapp’s GUI. </a:t>
            </a:r>
          </a:p>
          <a:p>
            <a:r>
              <a:rPr lang="en-US" dirty="0"/>
              <a:t>This window contains –</a:t>
            </a:r>
          </a:p>
          <a:p>
            <a:pPr marL="285750" indent="-285750">
              <a:buFont typeface="Arial" panose="020B0604020202020204" pitchFamily="34" charset="0"/>
              <a:buChar char="•"/>
            </a:pPr>
            <a:r>
              <a:rPr lang="en-US" dirty="0"/>
              <a:t>Credentials of candidates and his party as in Voting window</a:t>
            </a:r>
          </a:p>
          <a:p>
            <a:pPr marL="285750" indent="-285750">
              <a:buFont typeface="Arial" panose="020B0604020202020204" pitchFamily="34" charset="0"/>
              <a:buChar char="•"/>
            </a:pPr>
            <a:r>
              <a:rPr lang="en-US" dirty="0"/>
              <a:t>Votes received by each candidate</a:t>
            </a:r>
          </a:p>
          <a:p>
            <a:pPr marL="285750" indent="-285750">
              <a:buFont typeface="Arial" panose="020B0604020202020204" pitchFamily="34" charset="0"/>
              <a:buChar char="•"/>
            </a:pPr>
            <a:r>
              <a:rPr lang="en-US" dirty="0"/>
              <a:t>Percentage of total votes gained by each candidate</a:t>
            </a:r>
          </a:p>
          <a:p>
            <a:pPr marL="285750" indent="-285750">
              <a:buFont typeface="Arial" panose="020B0604020202020204" pitchFamily="34" charset="0"/>
              <a:buChar char="•"/>
            </a:pPr>
            <a:r>
              <a:rPr lang="en-US" dirty="0"/>
              <a:t>Total votes casted in the election</a:t>
            </a:r>
          </a:p>
          <a:p>
            <a:endParaRPr lang="en-US" dirty="0"/>
          </a:p>
          <a:p>
            <a:r>
              <a:rPr lang="en-US" dirty="0"/>
              <a:t>Note that if a Candidate gains “more than 50%” of the total votes, his credentials become bold as he has won the election.</a:t>
            </a:r>
          </a:p>
        </p:txBody>
      </p:sp>
      <p:pic>
        <p:nvPicPr>
          <p:cNvPr id="6" name="Picture 5">
            <a:extLst>
              <a:ext uri="{FF2B5EF4-FFF2-40B4-BE49-F238E27FC236}">
                <a16:creationId xmlns:a16="http://schemas.microsoft.com/office/drawing/2014/main" id="{EE5D04C7-71FA-48DF-92EE-6E9BB55FB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19" y="295182"/>
            <a:ext cx="7387088" cy="6267635"/>
          </a:xfrm>
          <a:prstGeom prst="rect">
            <a:avLst/>
          </a:prstGeom>
        </p:spPr>
      </p:pic>
    </p:spTree>
    <p:extLst>
      <p:ext uri="{BB962C8B-B14F-4D97-AF65-F5344CB8AC3E}">
        <p14:creationId xmlns:p14="http://schemas.microsoft.com/office/powerpoint/2010/main" val="1782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1D2C842-511F-4681-AB21-E9A0F6E21949}"/>
              </a:ext>
            </a:extLst>
          </p:cNvPr>
          <p:cNvSpPr>
            <a:spLocks noGrp="1"/>
          </p:cNvSpPr>
          <p:nvPr>
            <p:ph type="body" sz="half" idx="2"/>
          </p:nvPr>
        </p:nvSpPr>
        <p:spPr>
          <a:xfrm>
            <a:off x="8236088" y="2572305"/>
            <a:ext cx="3686622" cy="2603377"/>
          </a:xfrm>
        </p:spPr>
        <p:txBody>
          <a:bodyPr/>
          <a:lstStyle/>
          <a:p>
            <a:r>
              <a:rPr lang="en-US" dirty="0"/>
              <a:t>In this case, since no one has gained more than 50% of votes, none of the candidate’s credentials has become bold</a:t>
            </a:r>
            <a:endParaRPr lang="en-IN" dirty="0"/>
          </a:p>
        </p:txBody>
      </p:sp>
      <p:pic>
        <p:nvPicPr>
          <p:cNvPr id="6" name="Picture 5">
            <a:extLst>
              <a:ext uri="{FF2B5EF4-FFF2-40B4-BE49-F238E27FC236}">
                <a16:creationId xmlns:a16="http://schemas.microsoft.com/office/drawing/2014/main" id="{8E77DA6D-B614-4CE1-BF05-32E0D7845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10" y="166456"/>
            <a:ext cx="7704726" cy="6525087"/>
          </a:xfrm>
          <a:prstGeom prst="rect">
            <a:avLst/>
          </a:prstGeom>
        </p:spPr>
      </p:pic>
    </p:spTree>
    <p:extLst>
      <p:ext uri="{BB962C8B-B14F-4D97-AF65-F5344CB8AC3E}">
        <p14:creationId xmlns:p14="http://schemas.microsoft.com/office/powerpoint/2010/main" val="282599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F90A74-D9EA-44B8-A96D-56E40F2F2DEB}"/>
              </a:ext>
            </a:extLst>
          </p:cNvPr>
          <p:cNvSpPr>
            <a:spLocks noGrp="1"/>
          </p:cNvSpPr>
          <p:nvPr>
            <p:ph type="body" sz="half" idx="2"/>
          </p:nvPr>
        </p:nvSpPr>
        <p:spPr>
          <a:xfrm>
            <a:off x="6783816" y="255233"/>
            <a:ext cx="4546039" cy="2784717"/>
          </a:xfrm>
        </p:spPr>
        <p:txBody>
          <a:bodyPr/>
          <a:lstStyle/>
          <a:p>
            <a:r>
              <a:rPr lang="en-US" dirty="0"/>
              <a:t>In the case of fewer than 9 Candidates in the Election file, the fields remain blank and the logo is replaced by an X mark image.</a:t>
            </a:r>
          </a:p>
          <a:p>
            <a:r>
              <a:rPr lang="en-US" dirty="0"/>
              <a:t>The visibility state of vote buttons in front of the fields is turned off so that vote can’t be casted to that field.</a:t>
            </a:r>
            <a:endParaRPr lang="en-IN" dirty="0"/>
          </a:p>
        </p:txBody>
      </p:sp>
      <p:pic>
        <p:nvPicPr>
          <p:cNvPr id="6" name="Picture 5">
            <a:extLst>
              <a:ext uri="{FF2B5EF4-FFF2-40B4-BE49-F238E27FC236}">
                <a16:creationId xmlns:a16="http://schemas.microsoft.com/office/drawing/2014/main" id="{1CBEBD88-2C37-49C6-A78D-CC85A3D14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76" y="255233"/>
            <a:ext cx="6315247" cy="6347534"/>
          </a:xfrm>
          <a:prstGeom prst="rect">
            <a:avLst/>
          </a:prstGeom>
        </p:spPr>
      </p:pic>
      <p:pic>
        <p:nvPicPr>
          <p:cNvPr id="8" name="Picture 7">
            <a:extLst>
              <a:ext uri="{FF2B5EF4-FFF2-40B4-BE49-F238E27FC236}">
                <a16:creationId xmlns:a16="http://schemas.microsoft.com/office/drawing/2014/main" id="{F040B021-84C0-4BA3-BED3-35799E1B5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816" y="3280184"/>
            <a:ext cx="4546039" cy="3322583"/>
          </a:xfrm>
          <a:prstGeom prst="rect">
            <a:avLst/>
          </a:prstGeom>
        </p:spPr>
      </p:pic>
    </p:spTree>
    <p:extLst>
      <p:ext uri="{BB962C8B-B14F-4D97-AF65-F5344CB8AC3E}">
        <p14:creationId xmlns:p14="http://schemas.microsoft.com/office/powerpoint/2010/main" val="358581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FE90032-DD85-4A79-A746-F9E284326243}"/>
              </a:ext>
            </a:extLst>
          </p:cNvPr>
          <p:cNvSpPr>
            <a:spLocks noGrp="1"/>
          </p:cNvSpPr>
          <p:nvPr>
            <p:ph type="body" sz="half" idx="2"/>
          </p:nvPr>
        </p:nvSpPr>
        <p:spPr>
          <a:xfrm>
            <a:off x="8324866" y="2912529"/>
            <a:ext cx="3473557" cy="2248181"/>
          </a:xfrm>
        </p:spPr>
        <p:txBody>
          <a:bodyPr/>
          <a:lstStyle/>
          <a:p>
            <a:r>
              <a:rPr lang="en-US" dirty="0"/>
              <a:t>Similar changes can be seen being reflected on the results window too.</a:t>
            </a:r>
            <a:endParaRPr lang="en-IN" dirty="0"/>
          </a:p>
        </p:txBody>
      </p:sp>
      <p:pic>
        <p:nvPicPr>
          <p:cNvPr id="6" name="Picture 5">
            <a:extLst>
              <a:ext uri="{FF2B5EF4-FFF2-40B4-BE49-F238E27FC236}">
                <a16:creationId xmlns:a16="http://schemas.microsoft.com/office/drawing/2014/main" id="{557FED5A-C469-474D-9F89-4CC77DC52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73" y="231472"/>
            <a:ext cx="7658790" cy="6462944"/>
          </a:xfrm>
          <a:prstGeom prst="rect">
            <a:avLst/>
          </a:prstGeom>
        </p:spPr>
      </p:pic>
    </p:spTree>
    <p:extLst>
      <p:ext uri="{BB962C8B-B14F-4D97-AF65-F5344CB8AC3E}">
        <p14:creationId xmlns:p14="http://schemas.microsoft.com/office/powerpoint/2010/main" val="14462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80A7-F1C1-442A-B19E-7A15598A8BEF}"/>
              </a:ext>
            </a:extLst>
          </p:cNvPr>
          <p:cNvSpPr>
            <a:spLocks noGrp="1"/>
          </p:cNvSpPr>
          <p:nvPr>
            <p:ph type="title" idx="4294967295"/>
          </p:nvPr>
        </p:nvSpPr>
        <p:spPr>
          <a:xfrm>
            <a:off x="1293812" y="218197"/>
            <a:ext cx="9604375" cy="1049337"/>
          </a:xfrm>
        </p:spPr>
        <p:txBody>
          <a:bodyPr/>
          <a:lstStyle/>
          <a:p>
            <a:pPr algn="ctr"/>
            <a:r>
              <a:rPr lang="en-US" dirty="0"/>
              <a:t>Analysis</a:t>
            </a:r>
            <a:endParaRPr lang="en-IN" dirty="0"/>
          </a:p>
        </p:txBody>
      </p:sp>
      <p:sp>
        <p:nvSpPr>
          <p:cNvPr id="10" name="Content Placeholder 9">
            <a:extLst>
              <a:ext uri="{FF2B5EF4-FFF2-40B4-BE49-F238E27FC236}">
                <a16:creationId xmlns:a16="http://schemas.microsoft.com/office/drawing/2014/main" id="{5969AD00-5286-4925-8041-46F7E74B28D4}"/>
              </a:ext>
            </a:extLst>
          </p:cNvPr>
          <p:cNvSpPr>
            <a:spLocks noGrp="1"/>
          </p:cNvSpPr>
          <p:nvPr>
            <p:ph idx="4294967295"/>
          </p:nvPr>
        </p:nvSpPr>
        <p:spPr>
          <a:xfrm>
            <a:off x="1293811" y="742865"/>
            <a:ext cx="9604375" cy="5565698"/>
          </a:xfrm>
        </p:spPr>
        <p:txBody>
          <a:bodyPr/>
          <a:lstStyle/>
          <a:p>
            <a:r>
              <a:rPr lang="en-US" dirty="0"/>
              <a:t>With only some slight addition in the program, the maximum number of candidates can be increased, but if it exceeds a certain limit,(20-25), a series of such machines can be connected to create a Large scale voting machine. The code of it will require changes in the results page and another simple run screen which will run the required number of “VotingMachine.mlapp” programs so as to fit the requirement and can be achieved with some modifications in the code.</a:t>
            </a:r>
          </a:p>
          <a:p>
            <a:r>
              <a:rPr lang="en-US" dirty="0"/>
              <a:t>This machine can conduct numerous elections each time just by changing the Election.xlsx file and adding party logos which is a very good advantage of it.</a:t>
            </a:r>
          </a:p>
          <a:p>
            <a:r>
              <a:rPr lang="en-IN" dirty="0"/>
              <a:t>Proper steps have been taken everywhere to prevent any malpractice during the voting round and can be made more secure by storing the admin passcode in a physical device or such.</a:t>
            </a:r>
          </a:p>
          <a:p>
            <a:r>
              <a:rPr lang="en-IN" dirty="0"/>
              <a:t>If required, the results of the election can be stored in the Excel file very easily but to prevent data leak in important elections, this hasn’t been done.</a:t>
            </a:r>
          </a:p>
        </p:txBody>
      </p:sp>
    </p:spTree>
    <p:extLst>
      <p:ext uri="{BB962C8B-B14F-4D97-AF65-F5344CB8AC3E}">
        <p14:creationId xmlns:p14="http://schemas.microsoft.com/office/powerpoint/2010/main" val="131242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A0AD-61C4-43F6-974D-C8B6F906835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7844449-D9C6-4078-8A25-9D49024E4E49}"/>
              </a:ext>
            </a:extLst>
          </p:cNvPr>
          <p:cNvSpPr>
            <a:spLocks noGrp="1"/>
          </p:cNvSpPr>
          <p:nvPr>
            <p:ph type="subTitle" idx="1"/>
          </p:nvPr>
        </p:nvSpPr>
        <p:spPr>
          <a:xfrm>
            <a:off x="782048" y="4188975"/>
            <a:ext cx="10840963" cy="977621"/>
          </a:xfrm>
        </p:spPr>
        <p:txBody>
          <a:bodyPr>
            <a:normAutofit fontScale="92500" lnSpcReduction="20000"/>
          </a:bodyPr>
          <a:lstStyle/>
          <a:p>
            <a:r>
              <a:rPr lang="en-US" cap="none" dirty="0"/>
              <a:t>The main folder contains 3 MATLAB app files for the GUI and Processing and a folder named Databases to provide data for the app files. Only the VotingMachine.mlapp file has to be run since it’s the main file and gives arguments to others to display certain screens. The other two can’t run on their own due to lack of Arguments.</a:t>
            </a:r>
            <a:endParaRPr lang="en-IN" cap="none" dirty="0"/>
          </a:p>
        </p:txBody>
      </p:sp>
      <p:pic>
        <p:nvPicPr>
          <p:cNvPr id="5" name="Picture 4">
            <a:extLst>
              <a:ext uri="{FF2B5EF4-FFF2-40B4-BE49-F238E27FC236}">
                <a16:creationId xmlns:a16="http://schemas.microsoft.com/office/drawing/2014/main" id="{ED41C98A-4E86-455A-82D5-630BBC664A78}"/>
              </a:ext>
            </a:extLst>
          </p:cNvPr>
          <p:cNvPicPr>
            <a:picLocks noChangeAspect="1"/>
          </p:cNvPicPr>
          <p:nvPr/>
        </p:nvPicPr>
        <p:blipFill rotWithShape="1">
          <a:blip r:embed="rId2">
            <a:extLst>
              <a:ext uri="{28A0092B-C50C-407E-A947-70E740481C1C}">
                <a14:useLocalDpi xmlns:a14="http://schemas.microsoft.com/office/drawing/2010/main" val="0"/>
              </a:ext>
            </a:extLst>
          </a:blip>
          <a:srcRect b="21560"/>
          <a:stretch/>
        </p:blipFill>
        <p:spPr>
          <a:xfrm>
            <a:off x="782048" y="488859"/>
            <a:ext cx="10840963" cy="3168307"/>
          </a:xfrm>
          <a:prstGeom prst="rect">
            <a:avLst/>
          </a:prstGeom>
        </p:spPr>
      </p:pic>
    </p:spTree>
    <p:extLst>
      <p:ext uri="{BB962C8B-B14F-4D97-AF65-F5344CB8AC3E}">
        <p14:creationId xmlns:p14="http://schemas.microsoft.com/office/powerpoint/2010/main" val="352954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7C97-ABC4-4D4C-99F8-D5C8D5B50903}"/>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18C3AA8-E74C-4732-9576-549497F1913A}"/>
              </a:ext>
            </a:extLst>
          </p:cNvPr>
          <p:cNvSpPr>
            <a:spLocks noGrp="1"/>
          </p:cNvSpPr>
          <p:nvPr>
            <p:ph type="body" idx="1"/>
          </p:nvPr>
        </p:nvSpPr>
        <p:spPr>
          <a:xfrm>
            <a:off x="1357801" y="4551313"/>
            <a:ext cx="9233257" cy="1012929"/>
          </a:xfrm>
        </p:spPr>
        <p:txBody>
          <a:bodyPr>
            <a:normAutofit fontScale="92500" lnSpcReduction="10000"/>
          </a:bodyPr>
          <a:lstStyle/>
          <a:p>
            <a:r>
              <a:rPr lang="en-US" dirty="0"/>
              <a:t>The Databases Folder contains an Excel file which will serve as a main database and some .jpg files for Party logos. These jpg files must have exactly the same name as the name of the party to which a candidate belongs. </a:t>
            </a:r>
            <a:endParaRPr lang="en-IN" dirty="0"/>
          </a:p>
        </p:txBody>
      </p:sp>
      <p:pic>
        <p:nvPicPr>
          <p:cNvPr id="5" name="Picture 4">
            <a:extLst>
              <a:ext uri="{FF2B5EF4-FFF2-40B4-BE49-F238E27FC236}">
                <a16:creationId xmlns:a16="http://schemas.microsoft.com/office/drawing/2014/main" id="{D5999EAC-7FC5-4A74-B4DC-7D1CFBED3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802" y="289585"/>
            <a:ext cx="9233258" cy="3808112"/>
          </a:xfrm>
          <a:prstGeom prst="rect">
            <a:avLst/>
          </a:prstGeom>
        </p:spPr>
      </p:pic>
    </p:spTree>
    <p:extLst>
      <p:ext uri="{BB962C8B-B14F-4D97-AF65-F5344CB8AC3E}">
        <p14:creationId xmlns:p14="http://schemas.microsoft.com/office/powerpoint/2010/main" val="132078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60ABE-E4C3-466A-B21C-EE2802D07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40" y="518706"/>
            <a:ext cx="6897063" cy="5820587"/>
          </a:xfrm>
          <a:prstGeom prst="rect">
            <a:avLst/>
          </a:prstGeom>
        </p:spPr>
      </p:pic>
      <p:sp>
        <p:nvSpPr>
          <p:cNvPr id="5" name="Content Placeholder 4">
            <a:extLst>
              <a:ext uri="{FF2B5EF4-FFF2-40B4-BE49-F238E27FC236}">
                <a16:creationId xmlns:a16="http://schemas.microsoft.com/office/drawing/2014/main" id="{9F2C6430-06E6-46F0-87D6-9864F56145C6}"/>
              </a:ext>
            </a:extLst>
          </p:cNvPr>
          <p:cNvSpPr>
            <a:spLocks noGrp="1"/>
          </p:cNvSpPr>
          <p:nvPr>
            <p:ph idx="1"/>
          </p:nvPr>
        </p:nvSpPr>
        <p:spPr>
          <a:xfrm>
            <a:off x="7625918" y="518706"/>
            <a:ext cx="4335788" cy="5820587"/>
          </a:xfrm>
        </p:spPr>
        <p:txBody>
          <a:bodyPr/>
          <a:lstStyle/>
          <a:p>
            <a:pPr marL="0" indent="0">
              <a:buNone/>
            </a:pPr>
            <a:r>
              <a:rPr lang="en-US" dirty="0"/>
              <a:t>The excel file, named as Election.xlsx, contains data in the format as shown. Other candidate details can be added in next columns since it will not affect the functioning of the Voting Machine.</a:t>
            </a:r>
          </a:p>
          <a:p>
            <a:pPr marL="0" indent="0">
              <a:buNone/>
            </a:pPr>
            <a:r>
              <a:rPr lang="en-US" dirty="0"/>
              <a:t>The app takes maximum 9 candidates and their party name which are to be entered from  A2:B10 . Further discussion on case with more no. of candidates is in last slide.</a:t>
            </a:r>
            <a:endParaRPr lang="en-IN" dirty="0"/>
          </a:p>
        </p:txBody>
      </p:sp>
    </p:spTree>
    <p:extLst>
      <p:ext uri="{BB962C8B-B14F-4D97-AF65-F5344CB8AC3E}">
        <p14:creationId xmlns:p14="http://schemas.microsoft.com/office/powerpoint/2010/main" val="161969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B89CAFA-BEB2-411C-B5E4-BEAD3DA4E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22" y="152956"/>
            <a:ext cx="6505852" cy="6552087"/>
          </a:xfrm>
        </p:spPr>
      </p:pic>
      <p:sp>
        <p:nvSpPr>
          <p:cNvPr id="8" name="Text Placeholder 7">
            <a:extLst>
              <a:ext uri="{FF2B5EF4-FFF2-40B4-BE49-F238E27FC236}">
                <a16:creationId xmlns:a16="http://schemas.microsoft.com/office/drawing/2014/main" id="{AD5B1A16-EEC0-42D3-A363-42E6E6307080}"/>
              </a:ext>
            </a:extLst>
          </p:cNvPr>
          <p:cNvSpPr>
            <a:spLocks noGrp="1"/>
          </p:cNvSpPr>
          <p:nvPr>
            <p:ph type="body" sz="half" idx="2"/>
          </p:nvPr>
        </p:nvSpPr>
        <p:spPr>
          <a:xfrm>
            <a:off x="6709130" y="2036"/>
            <a:ext cx="5386548" cy="6516305"/>
          </a:xfrm>
        </p:spPr>
        <p:txBody>
          <a:bodyPr/>
          <a:lstStyle/>
          <a:p>
            <a:r>
              <a:rPr lang="en-US" dirty="0"/>
              <a:t>On opening the “VotingMachine.mlapp” file in the main folder, the GUI of the 1</a:t>
            </a:r>
            <a:r>
              <a:rPr lang="en-US" baseline="30000" dirty="0"/>
              <a:t>st</a:t>
            </a:r>
            <a:r>
              <a:rPr lang="en-US" dirty="0"/>
              <a:t> screen of the app opens in the following format showing the following details and options –</a:t>
            </a:r>
          </a:p>
          <a:p>
            <a:pPr marL="285750" indent="-285750">
              <a:buFont typeface="Arial" panose="020B0604020202020204" pitchFamily="34" charset="0"/>
              <a:buChar char="•"/>
            </a:pPr>
            <a:r>
              <a:rPr lang="en-US" dirty="0"/>
              <a:t>Candidate names in non editable text boxes as read from the Election.xlsx file</a:t>
            </a:r>
          </a:p>
          <a:p>
            <a:pPr marL="285750" indent="-285750">
              <a:buFont typeface="Arial" panose="020B0604020202020204" pitchFamily="34" charset="0"/>
              <a:buChar char="•"/>
            </a:pPr>
            <a:r>
              <a:rPr lang="en-US" dirty="0"/>
              <a:t>Candidate’s party name in non editable text boxes as read from the Election.xlsx file</a:t>
            </a:r>
          </a:p>
          <a:p>
            <a:pPr marL="285750" indent="-285750">
              <a:buFont typeface="Arial" panose="020B0604020202020204" pitchFamily="34" charset="0"/>
              <a:buChar char="•"/>
            </a:pPr>
            <a:r>
              <a:rPr lang="en-US" dirty="0"/>
              <a:t>Party’s logo</a:t>
            </a:r>
          </a:p>
          <a:p>
            <a:pPr marL="285750" indent="-285750">
              <a:buFont typeface="Arial" panose="020B0604020202020204" pitchFamily="34" charset="0"/>
              <a:buChar char="•"/>
            </a:pPr>
            <a:r>
              <a:rPr lang="en-US" dirty="0"/>
              <a:t>A NOTA option by default.</a:t>
            </a:r>
          </a:p>
          <a:p>
            <a:pPr marL="285750" indent="-285750">
              <a:buFont typeface="Arial" panose="020B0604020202020204" pitchFamily="34" charset="0"/>
              <a:buChar char="•"/>
            </a:pPr>
            <a:r>
              <a:rPr lang="en-US" dirty="0"/>
              <a:t>Crimson(off) lamps in front of each candidate’s party logo for feedback to the user</a:t>
            </a:r>
          </a:p>
          <a:p>
            <a:pPr marL="285750" indent="-285750">
              <a:buFont typeface="Arial" panose="020B0604020202020204" pitchFamily="34" charset="0"/>
              <a:buChar char="•"/>
            </a:pPr>
            <a:r>
              <a:rPr lang="en-US" dirty="0"/>
              <a:t>Vote buttons in front of each candidate’s party logo which can be pressed (clicked) to cast vote to that candidate</a:t>
            </a:r>
          </a:p>
          <a:p>
            <a:pPr marL="285750" indent="-285750">
              <a:buFont typeface="Arial" panose="020B0604020202020204" pitchFamily="34" charset="0"/>
              <a:buChar char="•"/>
            </a:pPr>
            <a:r>
              <a:rPr lang="en-US" dirty="0"/>
              <a:t>A voting state lamp to show whether the user can vote at the current time or not</a:t>
            </a:r>
          </a:p>
          <a:p>
            <a:pPr marL="285750" indent="-285750">
              <a:buFont typeface="Arial" panose="020B0604020202020204" pitchFamily="34" charset="0"/>
              <a:buChar char="•"/>
            </a:pPr>
            <a:r>
              <a:rPr lang="en-US" dirty="0"/>
              <a:t>A results button to end the voting and view the results. (Can only be done by the administrator)</a:t>
            </a:r>
            <a:endParaRPr lang="en-IN" dirty="0"/>
          </a:p>
        </p:txBody>
      </p:sp>
    </p:spTree>
    <p:extLst>
      <p:ext uri="{BB962C8B-B14F-4D97-AF65-F5344CB8AC3E}">
        <p14:creationId xmlns:p14="http://schemas.microsoft.com/office/powerpoint/2010/main" val="56694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AB5AB9-D8EE-4031-B3A3-BAD88219357A}"/>
              </a:ext>
            </a:extLst>
          </p:cNvPr>
          <p:cNvSpPr>
            <a:spLocks noGrp="1"/>
          </p:cNvSpPr>
          <p:nvPr>
            <p:ph type="body" sz="half" idx="2"/>
          </p:nvPr>
        </p:nvSpPr>
        <p:spPr>
          <a:xfrm>
            <a:off x="7492753" y="2190566"/>
            <a:ext cx="4296793" cy="4545366"/>
          </a:xfrm>
        </p:spPr>
        <p:txBody>
          <a:bodyPr/>
          <a:lstStyle/>
          <a:p>
            <a:r>
              <a:rPr lang="en-US" dirty="0"/>
              <a:t>As soon as any of the vote buttons is pressed, the user hears a feedback sound and the lamp color of the candidate he voted turns green for one second to show the user who he has voted.</a:t>
            </a:r>
          </a:p>
          <a:p>
            <a:r>
              <a:rPr lang="en-IN" dirty="0"/>
              <a:t>All the other buttons become disabled and the voting state of the app turns off.</a:t>
            </a:r>
          </a:p>
        </p:txBody>
      </p:sp>
      <p:pic>
        <p:nvPicPr>
          <p:cNvPr id="6" name="Picture 5">
            <a:extLst>
              <a:ext uri="{FF2B5EF4-FFF2-40B4-BE49-F238E27FC236}">
                <a16:creationId xmlns:a16="http://schemas.microsoft.com/office/drawing/2014/main" id="{EA0C99B3-9848-47BC-ABC0-FD3F9BE65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54" y="122068"/>
            <a:ext cx="6627362" cy="6613864"/>
          </a:xfrm>
          <a:prstGeom prst="rect">
            <a:avLst/>
          </a:prstGeom>
        </p:spPr>
      </p:pic>
    </p:spTree>
    <p:extLst>
      <p:ext uri="{BB962C8B-B14F-4D97-AF65-F5344CB8AC3E}">
        <p14:creationId xmlns:p14="http://schemas.microsoft.com/office/powerpoint/2010/main" val="377658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C2623A-6127-425C-A7FC-BB0F1C0266D8}"/>
              </a:ext>
            </a:extLst>
          </p:cNvPr>
          <p:cNvSpPr>
            <a:spLocks noGrp="1"/>
          </p:cNvSpPr>
          <p:nvPr>
            <p:ph type="body" sz="half" idx="2"/>
          </p:nvPr>
        </p:nvSpPr>
        <p:spPr>
          <a:xfrm>
            <a:off x="7188524" y="390617"/>
            <a:ext cx="4467857" cy="6036815"/>
          </a:xfrm>
        </p:spPr>
        <p:txBody>
          <a:bodyPr>
            <a:normAutofit/>
          </a:bodyPr>
          <a:lstStyle/>
          <a:p>
            <a:r>
              <a:rPr lang="en-US" dirty="0"/>
              <a:t>For the next 4 seconds, the buttons remain disabled and voting state lamp remains off and the last voter’s feedback also goes off to ensure the secrecy of his vote.</a:t>
            </a:r>
          </a:p>
          <a:p>
            <a:r>
              <a:rPr lang="en-US" dirty="0"/>
              <a:t>This steep has been taken to ensure that no voter can consecutively vote a single party many times.</a:t>
            </a:r>
          </a:p>
          <a:p>
            <a:r>
              <a:rPr lang="en-IN" dirty="0"/>
              <a:t>During this total 5 seconds time, the voter can move out of the voting room and next voter can come to the machine and wait for his turn.</a:t>
            </a:r>
          </a:p>
          <a:p>
            <a:r>
              <a:rPr lang="en-IN" dirty="0"/>
              <a:t>This wait is modifiable and depending upon the process, it can be stretched or shortened with a single value change in the code of the app.</a:t>
            </a:r>
          </a:p>
          <a:p>
            <a:endParaRPr lang="en-IN" dirty="0"/>
          </a:p>
          <a:p>
            <a:r>
              <a:rPr lang="en-IN" dirty="0"/>
              <a:t>After this, the app returns to its original state as in slide 5 so the next voter can cast his vote.</a:t>
            </a:r>
          </a:p>
        </p:txBody>
      </p:sp>
      <p:pic>
        <p:nvPicPr>
          <p:cNvPr id="6" name="Picture 5">
            <a:extLst>
              <a:ext uri="{FF2B5EF4-FFF2-40B4-BE49-F238E27FC236}">
                <a16:creationId xmlns:a16="http://schemas.microsoft.com/office/drawing/2014/main" id="{39364303-3CE1-41EE-94B4-95F3F5C2F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46" y="170895"/>
            <a:ext cx="6416877" cy="6516210"/>
          </a:xfrm>
          <a:prstGeom prst="rect">
            <a:avLst/>
          </a:prstGeom>
        </p:spPr>
      </p:pic>
    </p:spTree>
    <p:extLst>
      <p:ext uri="{BB962C8B-B14F-4D97-AF65-F5344CB8AC3E}">
        <p14:creationId xmlns:p14="http://schemas.microsoft.com/office/powerpoint/2010/main" val="80611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B97DE1-B8E2-468F-8CDA-D76F10A207C9}"/>
              </a:ext>
            </a:extLst>
          </p:cNvPr>
          <p:cNvSpPr>
            <a:spLocks noGrp="1"/>
          </p:cNvSpPr>
          <p:nvPr>
            <p:ph type="body" sz="half" idx="2"/>
          </p:nvPr>
        </p:nvSpPr>
        <p:spPr>
          <a:xfrm>
            <a:off x="6915706" y="621436"/>
            <a:ext cx="4714042" cy="6454066"/>
          </a:xfrm>
        </p:spPr>
        <p:txBody>
          <a:bodyPr/>
          <a:lstStyle/>
          <a:p>
            <a:r>
              <a:rPr lang="en-US" dirty="0"/>
              <a:t>Upon completion of the voting round, the results button can be pressed and a screen appears asking for the Admin Passcode to ensure the safety of Votes and prevent results leak by a normal voter.</a:t>
            </a:r>
          </a:p>
          <a:p>
            <a:endParaRPr lang="en-US" dirty="0"/>
          </a:p>
          <a:p>
            <a:r>
              <a:rPr lang="en-US" dirty="0"/>
              <a:t>The admin has to enter the passcode in the Editable field provided and click the enter button to prove that he is the admin.</a:t>
            </a:r>
          </a:p>
          <a:p>
            <a:r>
              <a:rPr lang="en-US" dirty="0"/>
              <a:t>This screen is created by the “adminpasscode.mlapp” file from the main folder after being granted necessary arguments by the VotingMachine.mlapp’s GUI. </a:t>
            </a:r>
          </a:p>
          <a:p>
            <a:endParaRPr lang="en-US" dirty="0"/>
          </a:p>
          <a:p>
            <a:r>
              <a:rPr lang="en-US" dirty="0"/>
              <a:t>During this, every other button remains disabled and voting state off.</a:t>
            </a:r>
            <a:endParaRPr lang="en-IN" dirty="0"/>
          </a:p>
        </p:txBody>
      </p:sp>
      <p:pic>
        <p:nvPicPr>
          <p:cNvPr id="6" name="Picture 5">
            <a:extLst>
              <a:ext uri="{FF2B5EF4-FFF2-40B4-BE49-F238E27FC236}">
                <a16:creationId xmlns:a16="http://schemas.microsoft.com/office/drawing/2014/main" id="{557D6969-6C46-4081-B457-256D5F441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4" y="124287"/>
            <a:ext cx="6414592" cy="6454066"/>
          </a:xfrm>
          <a:prstGeom prst="rect">
            <a:avLst/>
          </a:prstGeom>
        </p:spPr>
      </p:pic>
    </p:spTree>
    <p:extLst>
      <p:ext uri="{BB962C8B-B14F-4D97-AF65-F5344CB8AC3E}">
        <p14:creationId xmlns:p14="http://schemas.microsoft.com/office/powerpoint/2010/main" val="26377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DB44BAF-5C43-4439-8917-166C88FD07CD}"/>
              </a:ext>
            </a:extLst>
          </p:cNvPr>
          <p:cNvSpPr>
            <a:spLocks noGrp="1"/>
          </p:cNvSpPr>
          <p:nvPr>
            <p:ph type="body" sz="half" idx="2"/>
          </p:nvPr>
        </p:nvSpPr>
        <p:spPr>
          <a:xfrm>
            <a:off x="7170767" y="1279036"/>
            <a:ext cx="4192650" cy="4012055"/>
          </a:xfrm>
        </p:spPr>
        <p:txBody>
          <a:bodyPr/>
          <a:lstStyle/>
          <a:p>
            <a:r>
              <a:rPr lang="en-US" dirty="0"/>
              <a:t>If the password entered is wrong, a message box showing the same error appears with a system beep sound.</a:t>
            </a:r>
          </a:p>
          <a:p>
            <a:endParaRPr lang="en-US" dirty="0"/>
          </a:p>
          <a:p>
            <a:r>
              <a:rPr lang="en-US" dirty="0"/>
              <a:t>All other components return to their original state as in slide 5.</a:t>
            </a:r>
          </a:p>
          <a:p>
            <a:endParaRPr lang="en-US" dirty="0"/>
          </a:p>
          <a:p>
            <a:r>
              <a:rPr lang="en-IN" dirty="0"/>
              <a:t>In case the user closes the “Enter Admin passcode” window directly, all components return to their original state as in slide 5.</a:t>
            </a:r>
            <a:endParaRPr lang="en-US" dirty="0"/>
          </a:p>
        </p:txBody>
      </p:sp>
      <p:pic>
        <p:nvPicPr>
          <p:cNvPr id="6" name="Picture 5">
            <a:extLst>
              <a:ext uri="{FF2B5EF4-FFF2-40B4-BE49-F238E27FC236}">
                <a16:creationId xmlns:a16="http://schemas.microsoft.com/office/drawing/2014/main" id="{6EB0FCF9-BB81-423D-890B-D5B8B90C5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07" y="255233"/>
            <a:ext cx="6315411" cy="6347534"/>
          </a:xfrm>
          <a:prstGeom prst="rect">
            <a:avLst/>
          </a:prstGeom>
        </p:spPr>
      </p:pic>
    </p:spTree>
    <p:extLst>
      <p:ext uri="{BB962C8B-B14F-4D97-AF65-F5344CB8AC3E}">
        <p14:creationId xmlns:p14="http://schemas.microsoft.com/office/powerpoint/2010/main" val="20653054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106</TotalTime>
  <Words>1090</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CSEP Project – Voting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CSEP Project – Voting Machine</dc:title>
  <dc:creator>Shardendu Chaubey</dc:creator>
  <cp:lastModifiedBy>Shardendu Chaubey</cp:lastModifiedBy>
  <cp:revision>4</cp:revision>
  <dcterms:created xsi:type="dcterms:W3CDTF">2021-08-21T08:44:48Z</dcterms:created>
  <dcterms:modified xsi:type="dcterms:W3CDTF">2021-08-21T10:31:31Z</dcterms:modified>
</cp:coreProperties>
</file>