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d010902095015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d010902095015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89542003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89542003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7df723bf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7df723bf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7df723bf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7df723bf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7df723bf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7df723bf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53a6c8c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53a6c8c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7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.png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1.xml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1.xml" /><Relationship Id="rId5" Type="http://schemas.openxmlformats.org/officeDocument/2006/relationships/image" Target="../media/image11.png" /><Relationship Id="rId4" Type="http://schemas.openxmlformats.org/officeDocument/2006/relationships/image" Target="../media/image10.pn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 /><Relationship Id="rId3" Type="http://schemas.openxmlformats.org/officeDocument/2006/relationships/image" Target="../media/image12.png" /><Relationship Id="rId7" Type="http://schemas.openxmlformats.org/officeDocument/2006/relationships/image" Target="../media/image1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1.xml" /><Relationship Id="rId6" Type="http://schemas.openxmlformats.org/officeDocument/2006/relationships/image" Target="../media/image15.png" /><Relationship Id="rId5" Type="http://schemas.openxmlformats.org/officeDocument/2006/relationships/image" Target="../media/image14.png" /><Relationship Id="rId4" Type="http://schemas.openxmlformats.org/officeDocument/2006/relationships/image" Target="../media/image13.png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alesforceSFDC/Apex/tree/master/Apex%20Triggers" TargetMode="External" /><Relationship Id="rId3" Type="http://schemas.openxmlformats.org/officeDocument/2006/relationships/hyperlink" Target="https://trailhead.salesforce.com/content/learn/modules/apex_triggers/apex_triggers_intro" TargetMode="External" /><Relationship Id="rId7" Type="http://schemas.openxmlformats.org/officeDocument/2006/relationships/hyperlink" Target="https://www.youtube.com/watch?v=bllHYNGiJC4" TargetMode="External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veonconsulting.com/apex-trigger-in-salesforce/" TargetMode="External" /><Relationship Id="rId5" Type="http://schemas.openxmlformats.org/officeDocument/2006/relationships/hyperlink" Target="https://www.salesforcetutorial.com/salesforce-apex-trigger-examples/" TargetMode="External" /><Relationship Id="rId10" Type="http://schemas.openxmlformats.org/officeDocument/2006/relationships/hyperlink" Target="https://www.panaya.com/blog/salesforce/apex-trigger/" TargetMode="External" /><Relationship Id="rId4" Type="http://schemas.openxmlformats.org/officeDocument/2006/relationships/hyperlink" Target="https://developer.salesforce.com/docs/atlas.en-us.224.0.apexcode.meta/apexcode/apex_triggers.htm" TargetMode="External" /><Relationship Id="rId9" Type="http://schemas.openxmlformats.org/officeDocument/2006/relationships/hyperlink" Target="https://www.apexhours.com/demystifying-apex-triggers/" TargetMode="Externa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900" y="-12175"/>
            <a:ext cx="91440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Salesforce Trigger 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75" y="1948900"/>
            <a:ext cx="1369125" cy="7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1575" y="605300"/>
            <a:ext cx="2264449" cy="160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>
            <a:stCxn id="60" idx="3"/>
            <a:endCxn id="61" idx="1"/>
          </p:cNvCxnSpPr>
          <p:nvPr/>
        </p:nvCxnSpPr>
        <p:spPr>
          <a:xfrm rot="10800000" flipH="1">
            <a:off x="1580100" y="1408362"/>
            <a:ext cx="961500" cy="9279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4"/>
          <p:cNvSpPr txBox="1"/>
          <p:nvPr/>
        </p:nvSpPr>
        <p:spPr>
          <a:xfrm>
            <a:off x="2636150" y="2336250"/>
            <a:ext cx="2648100" cy="492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 performs an operation( create, update or delete) record(s) in salesforce org</a:t>
            </a:r>
            <a:endParaRPr sz="10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3500" y="1052350"/>
            <a:ext cx="1776500" cy="177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>
            <a:stCxn id="61" idx="3"/>
            <a:endCxn id="64" idx="1"/>
          </p:cNvCxnSpPr>
          <p:nvPr/>
        </p:nvCxnSpPr>
        <p:spPr>
          <a:xfrm>
            <a:off x="4806024" y="1408300"/>
            <a:ext cx="2057400" cy="5322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4"/>
          <p:cNvSpPr txBox="1"/>
          <p:nvPr/>
        </p:nvSpPr>
        <p:spPr>
          <a:xfrm>
            <a:off x="136900" y="652150"/>
            <a:ext cx="25236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Default DB flow - No Trigger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951750" y="2940700"/>
            <a:ext cx="1647600" cy="492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 gets committed in the database</a:t>
            </a:r>
            <a:endParaRPr sz="1000"/>
          </a:p>
        </p:txBody>
      </p:sp>
      <p:sp>
        <p:nvSpPr>
          <p:cNvPr id="68" name="Google Shape;68;p14"/>
          <p:cNvSpPr txBox="1"/>
          <p:nvPr/>
        </p:nvSpPr>
        <p:spPr>
          <a:xfrm>
            <a:off x="78350" y="3351225"/>
            <a:ext cx="27747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Default DB Flow - With Trigger</a:t>
            </a:r>
            <a:endParaRPr>
              <a:solidFill>
                <a:srgbClr val="6AA84F"/>
              </a:solidFill>
            </a:endParaRPr>
          </a:p>
        </p:txBody>
      </p:sp>
      <p:cxnSp>
        <p:nvCxnSpPr>
          <p:cNvPr id="69" name="Google Shape;69;p14"/>
          <p:cNvCxnSpPr>
            <a:stCxn id="60" idx="3"/>
            <a:endCxn id="63" idx="2"/>
          </p:cNvCxnSpPr>
          <p:nvPr/>
        </p:nvCxnSpPr>
        <p:spPr>
          <a:xfrm>
            <a:off x="1580100" y="2336262"/>
            <a:ext cx="2380200" cy="492600"/>
          </a:xfrm>
          <a:prstGeom prst="curvedConnector4">
            <a:avLst>
              <a:gd name="adj1" fmla="val 22184"/>
              <a:gd name="adj2" fmla="val 148338"/>
            </a:avLst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4175" y="2953800"/>
            <a:ext cx="839540" cy="1259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>
            <a:stCxn id="63" idx="2"/>
            <a:endCxn id="70" idx="1"/>
          </p:cNvCxnSpPr>
          <p:nvPr/>
        </p:nvCxnSpPr>
        <p:spPr>
          <a:xfrm rot="-5400000" flipH="1">
            <a:off x="3774950" y="3014100"/>
            <a:ext cx="754500" cy="384000"/>
          </a:xfrm>
          <a:prstGeom prst="curvedConnector2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4"/>
          <p:cNvSpPr txBox="1"/>
          <p:nvPr/>
        </p:nvSpPr>
        <p:spPr>
          <a:xfrm>
            <a:off x="4127950" y="4257700"/>
            <a:ext cx="1424400" cy="3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A84F"/>
                </a:solidFill>
              </a:rPr>
              <a:t>TRIGGER </a:t>
            </a:r>
            <a:endParaRPr sz="1000" b="1">
              <a:solidFill>
                <a:srgbClr val="6AA84F"/>
              </a:solidFill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7">
            <a:alphaModFix/>
          </a:blip>
          <a:srcRect l="14129" t="10089" r="16981" b="15885"/>
          <a:stretch/>
        </p:blipFill>
        <p:spPr>
          <a:xfrm>
            <a:off x="5826450" y="3545149"/>
            <a:ext cx="1125300" cy="1305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4"/>
          <p:cNvCxnSpPr>
            <a:stCxn id="70" idx="3"/>
            <a:endCxn id="73" idx="1"/>
          </p:cNvCxnSpPr>
          <p:nvPr/>
        </p:nvCxnSpPr>
        <p:spPr>
          <a:xfrm>
            <a:off x="5183715" y="3583450"/>
            <a:ext cx="642600" cy="614700"/>
          </a:xfrm>
          <a:prstGeom prst="curvedConnector3">
            <a:avLst>
              <a:gd name="adj1" fmla="val 50011"/>
            </a:avLst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>
            <a:stCxn id="73" idx="3"/>
            <a:endCxn id="67" idx="3"/>
          </p:cNvCxnSpPr>
          <p:nvPr/>
        </p:nvCxnSpPr>
        <p:spPr>
          <a:xfrm rot="10800000" flipH="1">
            <a:off x="6951750" y="3187136"/>
            <a:ext cx="1647600" cy="1011000"/>
          </a:xfrm>
          <a:prstGeom prst="curvedConnector3">
            <a:avLst>
              <a:gd name="adj1" fmla="val 114453"/>
            </a:avLst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/>
          <p:nvPr/>
        </p:nvSpPr>
        <p:spPr>
          <a:xfrm>
            <a:off x="5552350" y="4851125"/>
            <a:ext cx="1424400" cy="3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A84F"/>
                </a:solidFill>
              </a:rPr>
              <a:t>TRIGGER LOGIC </a:t>
            </a:r>
            <a:endParaRPr sz="1000" b="1"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 idx="4294967295"/>
          </p:nvPr>
        </p:nvSpPr>
        <p:spPr>
          <a:xfrm>
            <a:off x="6900" y="-12175"/>
            <a:ext cx="91440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999"/>
              <a:buFont typeface="Arial"/>
              <a:buNone/>
            </a:pPr>
            <a:r>
              <a:rPr lang="en"/>
              <a:t>What is a Trigger</a:t>
            </a:r>
            <a:endParaRPr sz="146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 idx="4294967295"/>
          </p:nvPr>
        </p:nvSpPr>
        <p:spPr>
          <a:xfrm>
            <a:off x="6900" y="4917600"/>
            <a:ext cx="9144000" cy="225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Courtesy:womencodeheroes</a:t>
            </a:r>
            <a:endParaRPr sz="8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2925"/>
            <a:ext cx="79438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500" y="1653800"/>
            <a:ext cx="403860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7975" y="1523138"/>
            <a:ext cx="1799789" cy="30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 idx="4294967295"/>
          </p:nvPr>
        </p:nvSpPr>
        <p:spPr>
          <a:xfrm>
            <a:off x="6900" y="-12175"/>
            <a:ext cx="91440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999"/>
              <a:buFont typeface="Arial"/>
              <a:buNone/>
            </a:pPr>
            <a:r>
              <a:rPr lang="en"/>
              <a:t>Types </a:t>
            </a:r>
            <a:endParaRPr sz="146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4294967295"/>
          </p:nvPr>
        </p:nvSpPr>
        <p:spPr>
          <a:xfrm>
            <a:off x="6900" y="4917600"/>
            <a:ext cx="9144000" cy="225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Courtesy:womencodeheroes</a:t>
            </a:r>
            <a:endParaRPr sz="800"/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l="1019"/>
          <a:stretch/>
        </p:blipFill>
        <p:spPr>
          <a:xfrm>
            <a:off x="1396375" y="692825"/>
            <a:ext cx="56659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263" y="1196600"/>
            <a:ext cx="79914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5825" y="2158625"/>
            <a:ext cx="2093611" cy="26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 idx="4294967295"/>
          </p:nvPr>
        </p:nvSpPr>
        <p:spPr>
          <a:xfrm>
            <a:off x="6900" y="-12175"/>
            <a:ext cx="91440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999"/>
              <a:buFont typeface="Arial"/>
              <a:buNone/>
            </a:pPr>
            <a:r>
              <a:rPr lang="en"/>
              <a:t>How does it execute</a:t>
            </a:r>
            <a:endParaRPr sz="146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title" idx="4294967295"/>
          </p:nvPr>
        </p:nvSpPr>
        <p:spPr>
          <a:xfrm>
            <a:off x="6900" y="4917600"/>
            <a:ext cx="9144000" cy="225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Courtesy:womencodeheroes</a:t>
            </a:r>
            <a:endParaRPr sz="800"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75" y="672713"/>
            <a:ext cx="3329738" cy="40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450" y="672725"/>
            <a:ext cx="56289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9550" y="1463525"/>
            <a:ext cx="50863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8600" y="2395800"/>
            <a:ext cx="50482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64350" y="3129225"/>
            <a:ext cx="46291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03750" y="3510224"/>
            <a:ext cx="1004600" cy="12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110775" y="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For Further Reading</a:t>
            </a:r>
            <a:endParaRPr sz="2400"/>
          </a:p>
        </p:txBody>
      </p:sp>
      <p:sp>
        <p:nvSpPr>
          <p:cNvPr id="112" name="Google Shape;112;p18"/>
          <p:cNvSpPr txBox="1"/>
          <p:nvPr/>
        </p:nvSpPr>
        <p:spPr>
          <a:xfrm>
            <a:off x="237225" y="540425"/>
            <a:ext cx="8267700" cy="51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Trailhead: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https://trailhead.salesforce.com/content/learn/modules/apex_triggers/apex_triggers_intro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Developer guide: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https://developer.salesforce.com/docs/atlas.en-us.224.0.apexcode.meta/apexcode/apex_triggers.htm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Triggers simple examples: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https://www.salesforcetutorial.com/salesforce-apex-trigger-examples/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Example to show how account record can be updated from contact trigger: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https://www.veonconsulting.com/apex-trigger-in-salesforce/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Video Tutorial :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https://www.youtube.com/watch?v=bllHYNGiJC4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Code reference: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https://github.com/SalesforceSFDC/Apex/tree/master/Apex%20Triggers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Little advanced - Refer this once you are comfortable with basics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https://www.apexhours.com/demystifying-apex-triggers/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Best practices reference: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0"/>
              </a:rPr>
              <a:t>https://www.panaya.com/blog/salesforce/apex-trigger/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4819-D7B3-3C4D-BB79-6912C8BE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1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63CBCF-C528-ED40-B443-37593C762B92}"/>
              </a:ext>
            </a:extLst>
          </p:cNvPr>
          <p:cNvSpPr txBox="1"/>
          <p:nvPr/>
        </p:nvSpPr>
        <p:spPr>
          <a:xfrm>
            <a:off x="163286" y="142088"/>
            <a:ext cx="91440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trigger ContactAccountCheckTrigger on Contact (before insert, before delete, before update) {</a:t>
            </a:r>
            <a:endParaRPr lang="en-IN" sz="4000" b="0" i="0" u="none" strike="noStrike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// Run this trigger only when delete operation is initiated by the system or user</a:t>
            </a:r>
            <a:endParaRPr lang="en-IN" sz="4000" b="0" i="0" u="none" strike="noStrike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if(Trigger.isDelete) // Boolean (true only if its a delete operation</a:t>
            </a:r>
            <a:endParaRPr lang="en-IN" sz="4000" b="0" i="0" u="none" strike="noStrike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{</a:t>
            </a:r>
            <a:endParaRPr lang="en-IN" sz="4000" b="0" i="0" u="none" strike="noStrike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System.debug('I am being called during delete operation’);</a:t>
            </a:r>
            <a:endParaRPr lang="en-IN" sz="4000" b="0" i="0" u="none" strike="noStrike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System.debug('Trigger.isInsert=::' + Trigger.isInsert);</a:t>
            </a:r>
            <a:endParaRPr lang="en-IN" sz="4000" b="0" i="0" u="none" strike="noStrike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System.debug('Trigger.isDelete=::' + Trigger.isDelete);</a:t>
            </a:r>
            <a:endParaRPr lang="en-IN" sz="4000" b="0" i="0" u="none" strike="noStrike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System.debug('Printing trigger.old value:: ' + Trigger.old);</a:t>
            </a:r>
            <a:endParaRPr lang="en-IN" sz="4000" b="0" i="0" u="none" strike="noStrike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System.debug('Printing trigger.new value:: ' + Trigger.new);</a:t>
            </a:r>
            <a:endParaRPr lang="en-IN" sz="4000" b="0" i="0" u="none" strike="noStrike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</a:t>
            </a: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800">
                <a:latin typeface="Arial" panose="020B0604020202020204" pitchFamily="34" charset="0"/>
              </a:rPr>
              <a:t>        </a:t>
            </a: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for(Contact contoDelete : </a:t>
            </a:r>
            <a:r>
              <a:rPr lang="en-IN" sz="800" b="0" i="0" u="none" strike="noStrike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Trigger</a:t>
            </a: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.old) // get contact details </a:t>
            </a:r>
            <a:endParaRPr lang="en-IN" sz="4000" b="0" i="0" u="none" strike="noStrike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{</a:t>
            </a:r>
            <a:endParaRPr lang="en-IN" sz="4000" b="0" i="0" u="none" strike="noStrike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System.debug('Printing Account ID associated to the contact=::' + contoDelete.AccountId);</a:t>
            </a:r>
            <a:endParaRPr lang="en-IN" sz="4000" b="0" i="0" u="none" strike="noStrike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if(contoDelete.AccountId !=null) //see if contact account is empty or has value</a:t>
            </a:r>
            <a:endParaRPr lang="en-IN" sz="4000" b="0" i="0" u="none" strike="noStrike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800">
                <a:latin typeface="Arial" panose="020B0604020202020204" pitchFamily="34" charset="0"/>
              </a:rPr>
              <a:t>.                   </a:t>
            </a: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{</a:t>
            </a:r>
            <a:endParaRPr lang="en-IN" sz="4000" b="0" i="0" u="none" strike="noStrike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           contoDelete.</a:t>
            </a:r>
            <a:r>
              <a:rPr lang="en-IN" sz="800" b="0" i="0" u="none" strike="noStrike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addError</a:t>
            </a: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('Contact has a valid accounttied to so delete is</a:t>
            </a: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800">
                <a:latin typeface="Arial" panose="020B0604020202020204" pitchFamily="34" charset="0"/>
              </a:rPr>
              <a:t>.                           </a:t>
            </a: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not possible !!! Talk to account owner please !!!’);</a:t>
            </a:r>
            <a:endParaRPr lang="en-IN" sz="4000" b="0" i="0" u="none" strike="noStrike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800">
                <a:latin typeface="Arial" panose="020B0604020202020204" pitchFamily="34" charset="0"/>
              </a:rPr>
              <a:t>.                     </a:t>
            </a: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IN" sz="4000" b="0" i="0" u="none" strike="noStrike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}</a:t>
            </a:r>
            <a:endParaRPr lang="en-IN" sz="4000" b="0" i="0" u="none" strike="noStrike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IN" sz="4000" b="0" i="0" u="none" strike="noStrike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if(Trigger.isInsert)</a:t>
            </a:r>
            <a:endParaRPr lang="en-IN" sz="4000" b="0" i="0" u="none" strike="noStrike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{</a:t>
            </a:r>
            <a:endParaRPr lang="en-IN" sz="4000" b="0" i="0" u="none" strike="noStrike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// Do something you want to do when a record is being inserted </a:t>
            </a:r>
            <a:endParaRPr lang="en-IN" sz="4000" b="0" i="0" u="none" strike="noStrike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IN" sz="4000" b="0" i="0" u="none" strike="noStrike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if(Trigger.isUpdate)</a:t>
            </a:r>
            <a:endParaRPr lang="en-IN" sz="4000" b="0" i="0" u="none" strike="noStrike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{</a:t>
            </a:r>
            <a:endParaRPr lang="en-IN" sz="4000" b="0" i="0" u="none" strike="noStrike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// Do something you want to do when a record is being updated </a:t>
            </a:r>
            <a:endParaRPr lang="en-IN" sz="4000" b="0" i="0" u="none" strike="noStrike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IN" sz="4000" b="0" i="0" u="none" strike="noStrike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IN" sz="4000" b="0" i="0" u="none" strike="noStrike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2417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Trigger</vt:lpstr>
      <vt:lpstr>Salesforce Trigger </vt:lpstr>
      <vt:lpstr>What is a Trigger </vt:lpstr>
      <vt:lpstr>Types  </vt:lpstr>
      <vt:lpstr>How does it execute </vt:lpstr>
      <vt:lpstr>For Further Reading</vt:lpstr>
      <vt:lpstr>Sample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</dc:title>
  <cp:lastModifiedBy>Rajesh Prabhu Balakrishnan</cp:lastModifiedBy>
  <cp:revision>2</cp:revision>
  <dcterms:modified xsi:type="dcterms:W3CDTF">2022-02-01T04:49:01Z</dcterms:modified>
</cp:coreProperties>
</file>