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5"/>
  </p:notesMasterIdLst>
  <p:handoutMasterIdLst>
    <p:handoutMasterId r:id="rId46"/>
  </p:handoutMasterIdLst>
  <p:sldIdLst>
    <p:sldId id="1719" r:id="rId5"/>
    <p:sldId id="1720" r:id="rId6"/>
    <p:sldId id="1722" r:id="rId7"/>
    <p:sldId id="1773" r:id="rId8"/>
    <p:sldId id="1776" r:id="rId9"/>
    <p:sldId id="1777" r:id="rId10"/>
    <p:sldId id="1775" r:id="rId11"/>
    <p:sldId id="1774" r:id="rId12"/>
    <p:sldId id="1779" r:id="rId13"/>
    <p:sldId id="1778" r:id="rId14"/>
    <p:sldId id="1780" r:id="rId15"/>
    <p:sldId id="1781" r:id="rId16"/>
    <p:sldId id="1782" r:id="rId17"/>
    <p:sldId id="1783" r:id="rId18"/>
    <p:sldId id="1784" r:id="rId19"/>
    <p:sldId id="1785" r:id="rId20"/>
    <p:sldId id="1787" r:id="rId21"/>
    <p:sldId id="1786" r:id="rId22"/>
    <p:sldId id="1725" r:id="rId23"/>
    <p:sldId id="1726" r:id="rId24"/>
    <p:sldId id="1789" r:id="rId25"/>
    <p:sldId id="1757" r:id="rId26"/>
    <p:sldId id="1788" r:id="rId27"/>
    <p:sldId id="1758" r:id="rId28"/>
    <p:sldId id="1790" r:id="rId29"/>
    <p:sldId id="1760" r:id="rId30"/>
    <p:sldId id="1791" r:id="rId31"/>
    <p:sldId id="1792" r:id="rId32"/>
    <p:sldId id="1763" r:id="rId33"/>
    <p:sldId id="1764" r:id="rId34"/>
    <p:sldId id="1734" r:id="rId35"/>
    <p:sldId id="1735" r:id="rId36"/>
    <p:sldId id="1793" r:id="rId37"/>
    <p:sldId id="1794" r:id="rId38"/>
    <p:sldId id="1795" r:id="rId39"/>
    <p:sldId id="1796" r:id="rId40"/>
    <p:sldId id="1797" r:id="rId41"/>
    <p:sldId id="1798" r:id="rId42"/>
    <p:sldId id="1745" r:id="rId43"/>
    <p:sldId id="1746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983EC3A-EEC1-3045-A95B-A4A06F23444E}">
          <p14:sldIdLst>
            <p14:sldId id="1719"/>
          </p14:sldIdLst>
        </p14:section>
        <p14:section name="01" id="{C4B82C74-D0CC-424F-BE68-F8B877A55AFD}">
          <p14:sldIdLst>
            <p14:sldId id="1720"/>
            <p14:sldId id="1722"/>
            <p14:sldId id="1773"/>
            <p14:sldId id="1776"/>
            <p14:sldId id="1777"/>
            <p14:sldId id="1775"/>
            <p14:sldId id="1774"/>
            <p14:sldId id="1779"/>
            <p14:sldId id="1778"/>
            <p14:sldId id="1780"/>
            <p14:sldId id="1781"/>
            <p14:sldId id="1782"/>
            <p14:sldId id="1783"/>
            <p14:sldId id="1784"/>
            <p14:sldId id="1785"/>
            <p14:sldId id="1787"/>
            <p14:sldId id="1786"/>
            <p14:sldId id="1725"/>
          </p14:sldIdLst>
        </p14:section>
        <p14:section name="02" id="{60A50965-2C33-9741-A2E0-F67995362672}">
          <p14:sldIdLst>
            <p14:sldId id="1726"/>
            <p14:sldId id="1789"/>
            <p14:sldId id="1757"/>
            <p14:sldId id="1788"/>
            <p14:sldId id="1758"/>
            <p14:sldId id="1790"/>
            <p14:sldId id="1760"/>
            <p14:sldId id="1791"/>
            <p14:sldId id="1792"/>
            <p14:sldId id="1763"/>
            <p14:sldId id="1764"/>
            <p14:sldId id="1734"/>
          </p14:sldIdLst>
        </p14:section>
        <p14:section name="03" id="{DB421895-CB08-1942-8EEA-0B451E091160}">
          <p14:sldIdLst>
            <p14:sldId id="1735"/>
            <p14:sldId id="1793"/>
            <p14:sldId id="1794"/>
            <p14:sldId id="1795"/>
            <p14:sldId id="1796"/>
            <p14:sldId id="1797"/>
            <p14:sldId id="1798"/>
            <p14:sldId id="1745"/>
          </p14:sldIdLst>
        </p14:section>
        <p14:section name="outro" id="{6198F652-4601-3843-84BB-C726B55262B1}">
          <p14:sldIdLst>
            <p14:sldId id="174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115C"/>
    <a:srgbClr val="0745A1"/>
    <a:srgbClr val="134B5E"/>
    <a:srgbClr val="343B93"/>
    <a:srgbClr val="7AFB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8269"/>
    <p:restoredTop sz="96327"/>
  </p:normalViewPr>
  <p:slideViewPr>
    <p:cSldViewPr snapToGrid="0" snapToObjects="1">
      <p:cViewPr varScale="1">
        <p:scale>
          <a:sx n="146" d="100"/>
          <a:sy n="146" d="100"/>
        </p:scale>
        <p:origin x="176" y="16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73746B-3B96-D54B-AE0C-3E81B0E5F8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A9AF06-4327-DF43-BE60-54EDB34259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D67128-0ED3-F84C-AB75-26956BD6F773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77DEE5-6FBE-9D4C-A474-E62CED5413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0C005-6BFD-BE44-9D50-CBFB52F5C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4DA3A-C8CF-DF4F-9DE4-897427894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02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5F564-29A8-0243-B41B-CCCF740F82F1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640C9-DFC2-0345-ADF3-C1176AC99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57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&lt;blank&gt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AD84F-4448-E244-BFB0-68B1AB336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3EEA01-F3DD-1B46-91DF-147CA87DE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73465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66052CA-4558-7444-AA9D-350A0672B1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6294441" y="5354"/>
            <a:ext cx="12182481" cy="68526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781EA7-3C82-BA49-9649-D5198392C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28132"/>
            <a:ext cx="3932237" cy="1642757"/>
          </a:xfrm>
        </p:spPr>
        <p:txBody>
          <a:bodyPr anchor="b">
            <a:normAutofit/>
          </a:bodyPr>
          <a:lstStyle>
            <a:lvl1pPr>
              <a:defRPr sz="27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B55D1-E076-3F48-B4D5-0772CFE48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962" y="292237"/>
            <a:ext cx="5602292" cy="6155880"/>
          </a:xfrm>
        </p:spPr>
        <p:txBody>
          <a:bodyPr/>
          <a:lstStyle>
            <a:lvl1pPr>
              <a:defRPr sz="2800">
                <a:solidFill>
                  <a:srgbClr val="3F115C"/>
                </a:solidFill>
              </a:defRPr>
            </a:lvl1pPr>
            <a:lvl2pPr>
              <a:defRPr sz="2400">
                <a:solidFill>
                  <a:srgbClr val="3F115C"/>
                </a:solidFill>
              </a:defRPr>
            </a:lvl2pPr>
            <a:lvl3pPr>
              <a:defRPr sz="2400">
                <a:solidFill>
                  <a:srgbClr val="3F115C"/>
                </a:solidFill>
              </a:defRPr>
            </a:lvl3pPr>
            <a:lvl4pPr>
              <a:defRPr sz="2400">
                <a:solidFill>
                  <a:srgbClr val="3F115C"/>
                </a:solidFill>
              </a:defRPr>
            </a:lvl4pPr>
            <a:lvl5pPr>
              <a:defRPr sz="2400">
                <a:solidFill>
                  <a:srgbClr val="3F115C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44ACEC-DC2F-804F-A5F7-EE1D6479D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28198"/>
            <a:ext cx="3932237" cy="3340790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3569163-AB09-6F4A-BB42-E2754891F4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5833" y="6438940"/>
            <a:ext cx="704519" cy="15264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69CEFB0-A6E1-1846-A152-51152C5DF2C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55833" y="266414"/>
            <a:ext cx="824027" cy="20448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D027C8D-E85E-9F4E-82F6-B1BEF1E0996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4992604" y="5143495"/>
            <a:ext cx="624051" cy="31349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19BD395-EBBD-1347-9DCB-13B3DE6C59C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737429" y="5456985"/>
            <a:ext cx="1988681" cy="178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0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3DAA9D0-26DD-8B4B-ADC5-00171DAD2A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6294441" y="5354"/>
            <a:ext cx="12182481" cy="68526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33F414-8725-A04A-B156-C018AA512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94267"/>
            <a:ext cx="3932237" cy="1676623"/>
          </a:xfrm>
        </p:spPr>
        <p:txBody>
          <a:bodyPr anchor="b">
            <a:normAutofit/>
          </a:bodyPr>
          <a:lstStyle>
            <a:lvl1pPr>
              <a:defRPr sz="27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F11C14-B3EF-274E-AB10-D59904158F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08618" y="987425"/>
            <a:ext cx="5246769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5E12B-C009-1F43-886D-EAE809449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94334"/>
            <a:ext cx="3932237" cy="337465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5211A2-0D36-3644-8C0F-1E5C8C36CB7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6949" y="6448117"/>
            <a:ext cx="704519" cy="1526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D32B5C-712B-1447-B110-513FBC90638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66949" y="257237"/>
            <a:ext cx="824027" cy="2044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B83FDE-2990-FC4F-BB8C-DD846791CBB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4992604" y="5143495"/>
            <a:ext cx="624051" cy="3134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FB1867-E565-0D49-A20E-0DFF1EFAC7C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737429" y="5456985"/>
            <a:ext cx="1988681" cy="178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297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B55D1-E076-3F48-B4D5-0772CFE48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8880" y="292237"/>
            <a:ext cx="8217374" cy="6155880"/>
          </a:xfrm>
        </p:spPr>
        <p:txBody>
          <a:bodyPr/>
          <a:lstStyle>
            <a:lvl1pPr>
              <a:defRPr sz="2800">
                <a:solidFill>
                  <a:srgbClr val="3F115C"/>
                </a:solidFill>
              </a:defRPr>
            </a:lvl1pPr>
            <a:lvl2pPr>
              <a:defRPr sz="2400">
                <a:solidFill>
                  <a:srgbClr val="3F115C"/>
                </a:solidFill>
              </a:defRPr>
            </a:lvl2pPr>
            <a:lvl3pPr>
              <a:defRPr sz="2400">
                <a:solidFill>
                  <a:srgbClr val="3F115C"/>
                </a:solidFill>
              </a:defRPr>
            </a:lvl3pPr>
            <a:lvl4pPr>
              <a:defRPr sz="2400">
                <a:solidFill>
                  <a:srgbClr val="3F115C"/>
                </a:solidFill>
              </a:defRPr>
            </a:lvl4pPr>
            <a:lvl5pPr>
              <a:defRPr sz="2400">
                <a:solidFill>
                  <a:srgbClr val="3F115C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B34027-82DE-FA4E-AE3B-21B0374531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6416" r="6576"/>
          <a:stretch/>
        </p:blipFill>
        <p:spPr>
          <a:xfrm>
            <a:off x="1487" y="5354"/>
            <a:ext cx="3290353" cy="68526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3B5F5D-86B5-C249-A339-3525DA5E71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2617" y="6445440"/>
            <a:ext cx="704519" cy="1526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E738F4-227B-8C4F-AD18-C211FA82502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82617" y="259914"/>
            <a:ext cx="824027" cy="2044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373E63-1095-4A41-9257-99451F4DA5A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2465670" y="5389665"/>
            <a:ext cx="645523" cy="3242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C440AB-3072-B147-8808-F17A615A7B4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1458640" y="5713942"/>
            <a:ext cx="1591220" cy="142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633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Mar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B55D1-E076-3F48-B4D5-0772CFE48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8880" y="2751513"/>
            <a:ext cx="8217374" cy="3696604"/>
          </a:xfrm>
        </p:spPr>
        <p:txBody>
          <a:bodyPr>
            <a:normAutofit/>
          </a:bodyPr>
          <a:lstStyle>
            <a:lvl1pPr marL="0" indent="0">
              <a:buNone/>
              <a:defRPr sz="5400">
                <a:solidFill>
                  <a:srgbClr val="3F115C"/>
                </a:solidFill>
              </a:defRPr>
            </a:lvl1pPr>
            <a:lvl2pPr marL="457200" indent="0">
              <a:buNone/>
              <a:defRPr sz="3200"/>
            </a:lvl2pPr>
            <a:lvl3pPr marL="914400" indent="0">
              <a:buNone/>
              <a:defRPr sz="3200"/>
            </a:lvl3pPr>
            <a:lvl4pPr marL="1371600" indent="0">
              <a:buNone/>
              <a:defRPr sz="3200"/>
            </a:lvl4pPr>
            <a:lvl5pPr marL="1828800" indent="0">
              <a:buNone/>
              <a:defRPr sz="3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B34027-82DE-FA4E-AE3B-21B0374531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6416" r="6576"/>
          <a:stretch/>
        </p:blipFill>
        <p:spPr>
          <a:xfrm>
            <a:off x="1487" y="5354"/>
            <a:ext cx="3290353" cy="68526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3B5F5D-86B5-C249-A339-3525DA5E71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2617" y="6445440"/>
            <a:ext cx="704519" cy="1526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E738F4-227B-8C4F-AD18-C211FA82502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82617" y="259914"/>
            <a:ext cx="824027" cy="2044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373E63-1095-4A41-9257-99451F4DA5A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2465670" y="5389665"/>
            <a:ext cx="645523" cy="3242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C440AB-3072-B147-8808-F17A615A7B4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1458640" y="5713942"/>
            <a:ext cx="1591220" cy="142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9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98476-0142-634A-8363-0CCE54811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>
                <a:solidFill>
                  <a:srgbClr val="3F1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11EBA-F90C-1646-8483-779BB4EE7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96F7528-FC54-8442-91C4-A6405EC5A4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265610D-277F-9E40-BE38-7210840C56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A488D09-4DF2-E145-82D1-82432102131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9158FC3-418A-2F4F-8BE7-A6F3C8A61F9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546414-7D8B-A741-84E1-55568E29722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996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532502AC-0360-8143-85B8-F762C2DF34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EFC2BA-045F-7F46-BCB2-12DF129180C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2617" y="6445440"/>
            <a:ext cx="704519" cy="1526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A1FBAB-8057-5D42-950C-94B17CE7A71F}"/>
              </a:ext>
            </a:extLst>
          </p:cNvPr>
          <p:cNvSpPr txBox="1"/>
          <p:nvPr userDrawn="1"/>
        </p:nvSpPr>
        <p:spPr>
          <a:xfrm>
            <a:off x="1509091" y="1861205"/>
            <a:ext cx="91738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70890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humbnail - No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136DE52-8F24-6D46-AE07-1EA6FBFFEA5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3DECB6-063D-C44E-ABFB-022E1B4A8BD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782530" y="3483110"/>
            <a:ext cx="4924805" cy="44204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F0E04B-1BCE-CA42-BD0E-2E3F629AC57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966464" y="1304294"/>
            <a:ext cx="1740871" cy="8745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43A309A-B166-4C4C-BC8B-23BC9EF604C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650317" y="582796"/>
            <a:ext cx="1945128" cy="48268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20102-6526-3F4A-8D37-830D4D5ED9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8397" y="1225583"/>
            <a:ext cx="8168423" cy="4298613"/>
          </a:xfrm>
        </p:spPr>
        <p:txBody>
          <a:bodyPr>
            <a:noAutofit/>
          </a:bodyPr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  <a:lvl2pPr>
              <a:defRPr sz="7200" b="1">
                <a:solidFill>
                  <a:schemeClr val="bg1"/>
                </a:solidFill>
              </a:defRPr>
            </a:lvl2pPr>
            <a:lvl3pPr>
              <a:defRPr sz="7200" b="1">
                <a:solidFill>
                  <a:schemeClr val="bg1"/>
                </a:solidFill>
              </a:defRPr>
            </a:lvl3pPr>
            <a:lvl4pPr>
              <a:defRPr sz="7200" b="1">
                <a:solidFill>
                  <a:schemeClr val="bg1"/>
                </a:solidFill>
              </a:defRPr>
            </a:lvl4pPr>
            <a:lvl5pPr marL="1828800" indent="0">
              <a:buNone/>
              <a:defRPr sz="7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90322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humbnail - 1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E0E6466-8749-4340-B9AF-9339DFDA2D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750159-A3F3-264B-9943-2E9CB7016BB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782530" y="3483110"/>
            <a:ext cx="4924805" cy="44204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E97EDE-C09A-064D-BA27-434C97C0059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966464" y="1304294"/>
            <a:ext cx="1740871" cy="8745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13ED03-6347-D744-8F21-73DC9FB6009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8876147" y="3503223"/>
            <a:ext cx="2684670" cy="2684670"/>
          </a:xfrm>
          <a:prstGeom prst="ellipse">
            <a:avLst/>
          </a:prstGeom>
          <a:ln w="152400">
            <a:solidFill>
              <a:srgbClr val="FFB312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9946A4-D3EE-0E44-9C2A-CD1496DEED4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650317" y="582796"/>
            <a:ext cx="1945128" cy="48268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4023922-E193-F64A-A506-9C6287B1C15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8397" y="1225583"/>
            <a:ext cx="8168423" cy="4298613"/>
          </a:xfrm>
        </p:spPr>
        <p:txBody>
          <a:bodyPr>
            <a:noAutofit/>
          </a:bodyPr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  <a:lvl2pPr>
              <a:defRPr sz="7200" b="1">
                <a:solidFill>
                  <a:schemeClr val="bg1"/>
                </a:solidFill>
              </a:defRPr>
            </a:lvl2pPr>
            <a:lvl3pPr>
              <a:defRPr sz="7200" b="1">
                <a:solidFill>
                  <a:schemeClr val="bg1"/>
                </a:solidFill>
              </a:defRPr>
            </a:lvl3pPr>
            <a:lvl4pPr>
              <a:defRPr sz="7200" b="1">
                <a:solidFill>
                  <a:schemeClr val="bg1"/>
                </a:solidFill>
              </a:defRPr>
            </a:lvl4pPr>
            <a:lvl5pPr marL="1828800" indent="0">
              <a:buNone/>
              <a:defRPr sz="7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62582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humbnail - 2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05AA2D-96B8-C445-A565-73139418F8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82F639-C247-5943-BD2F-A07C901D53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782530" y="3483110"/>
            <a:ext cx="4924805" cy="44204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49C107-1658-484B-94EB-1B768C06CB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7616123" y="374716"/>
            <a:ext cx="1740871" cy="8745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158479-DFE1-094E-85EC-5F62A22F39C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9244933" y="3503223"/>
            <a:ext cx="2315883" cy="2315883"/>
          </a:xfrm>
          <a:prstGeom prst="ellipse">
            <a:avLst/>
          </a:prstGeom>
          <a:ln w="152400">
            <a:solidFill>
              <a:srgbClr val="FFB312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B5CFE9-CD7E-C34A-877A-1839FB610BB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9244933" y="833175"/>
            <a:ext cx="2315883" cy="2315883"/>
          </a:xfrm>
          <a:prstGeom prst="ellipse">
            <a:avLst/>
          </a:prstGeom>
          <a:ln w="152400">
            <a:solidFill>
              <a:srgbClr val="FFB312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1142C7-3393-7943-AD3D-806D181FB9E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650317" y="582796"/>
            <a:ext cx="1945128" cy="48268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54D0BDA-921B-454F-98CE-6FA5631395B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8397" y="1225583"/>
            <a:ext cx="8168423" cy="4298613"/>
          </a:xfrm>
        </p:spPr>
        <p:txBody>
          <a:bodyPr>
            <a:noAutofit/>
          </a:bodyPr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  <a:lvl2pPr>
              <a:defRPr sz="7200" b="1">
                <a:solidFill>
                  <a:schemeClr val="bg1"/>
                </a:solidFill>
              </a:defRPr>
            </a:lvl2pPr>
            <a:lvl3pPr>
              <a:defRPr sz="7200" b="1">
                <a:solidFill>
                  <a:schemeClr val="bg1"/>
                </a:solidFill>
              </a:defRPr>
            </a:lvl3pPr>
            <a:lvl4pPr>
              <a:defRPr sz="7200" b="1">
                <a:solidFill>
                  <a:schemeClr val="bg1"/>
                </a:solidFill>
              </a:defRPr>
            </a:lvl4pPr>
            <a:lvl5pPr marL="1828800" indent="0">
              <a:buNone/>
              <a:defRPr sz="7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1630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humbnail - 3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323A09-4A64-7145-A06E-41578E9735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ABC1EE-EFD5-914D-B102-F7C5338915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782530" y="3483110"/>
            <a:ext cx="4924805" cy="44204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1DCF51-89E1-8C4F-8057-F396E5B83E5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699490" y="2608998"/>
            <a:ext cx="1721872" cy="1721872"/>
          </a:xfrm>
          <a:prstGeom prst="ellipse">
            <a:avLst/>
          </a:prstGeom>
          <a:ln w="127000">
            <a:solidFill>
              <a:srgbClr val="FFB312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EAC0E0-78D6-A145-9E32-F711ED31A20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699490" y="435627"/>
            <a:ext cx="1721872" cy="1721872"/>
          </a:xfrm>
          <a:prstGeom prst="ellipse">
            <a:avLst/>
          </a:prstGeom>
          <a:ln w="127000">
            <a:solidFill>
              <a:srgbClr val="FFB312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165E74-B9A8-AC41-9DD1-AB873495C44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699490" y="4727162"/>
            <a:ext cx="1721872" cy="1721872"/>
          </a:xfrm>
          <a:prstGeom prst="ellipse">
            <a:avLst/>
          </a:prstGeom>
          <a:ln w="127000">
            <a:solidFill>
              <a:srgbClr val="FFB312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1FE6FB-261A-2D44-9FC1-E6F68A13B19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7616123" y="374716"/>
            <a:ext cx="1740871" cy="8745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299D3B-569B-664A-9E18-37970146DB8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650317" y="582796"/>
            <a:ext cx="1945128" cy="48268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16804DA-C810-D842-8615-91C39E67D4C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8397" y="1225583"/>
            <a:ext cx="8168423" cy="4298613"/>
          </a:xfrm>
        </p:spPr>
        <p:txBody>
          <a:bodyPr>
            <a:noAutofit/>
          </a:bodyPr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  <a:lvl2pPr>
              <a:defRPr sz="7200" b="1">
                <a:solidFill>
                  <a:schemeClr val="bg1"/>
                </a:solidFill>
              </a:defRPr>
            </a:lvl2pPr>
            <a:lvl3pPr>
              <a:defRPr sz="7200" b="1">
                <a:solidFill>
                  <a:schemeClr val="bg1"/>
                </a:solidFill>
              </a:defRPr>
            </a:lvl3pPr>
            <a:lvl4pPr>
              <a:defRPr sz="7200" b="1">
                <a:solidFill>
                  <a:schemeClr val="bg1"/>
                </a:solidFill>
              </a:defRPr>
            </a:lvl4pPr>
            <a:lvl5pPr marL="1828800" indent="0">
              <a:buNone/>
              <a:defRPr sz="7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186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D3F5D8-7716-5046-9E00-E18AF73AB1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619A5D-AC23-6B41-8EEC-87505F3BED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282617" y="259914"/>
            <a:ext cx="824027" cy="2044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244949-FA3A-1342-9CDD-47E0839A2C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2617" y="6445440"/>
            <a:ext cx="704519" cy="1526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66DBB2-E168-9B49-9005-3D1BFA2EC98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690175" y="2790497"/>
            <a:ext cx="1033892" cy="5193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57321E-42D1-6F42-9CDA-04CF825C0C1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9502498" y="4950344"/>
            <a:ext cx="2548552" cy="22875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EAE0E9-9680-7C41-8DBE-5D1579E9163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2617" y="6445440"/>
            <a:ext cx="704519" cy="1526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4AD84F-4448-E244-BFB0-68B1AB336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3EEA01-F3DD-1B46-91DF-147CA87DE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20786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B55D1-E076-3F48-B4D5-0772CFE48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8880" y="1296785"/>
            <a:ext cx="8217374" cy="515133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rgbClr val="3F115C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B34027-82DE-FA4E-AE3B-21B0374531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6416" r="6576"/>
          <a:stretch/>
        </p:blipFill>
        <p:spPr>
          <a:xfrm>
            <a:off x="1487" y="5354"/>
            <a:ext cx="3290353" cy="68526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3B5F5D-86B5-C249-A339-3525DA5E71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2617" y="6445440"/>
            <a:ext cx="704519" cy="1526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E738F4-227B-8C4F-AD18-C211FA82502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82617" y="344348"/>
            <a:ext cx="824027" cy="2044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373E63-1095-4A41-9257-99451F4DA5A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2465670" y="5389665"/>
            <a:ext cx="645523" cy="3242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C440AB-3072-B147-8808-F17A615A7B4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1458640" y="5713942"/>
            <a:ext cx="1591220" cy="14282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6F1947-1C2C-6D49-AF6A-481C7F879DD8}"/>
              </a:ext>
            </a:extLst>
          </p:cNvPr>
          <p:cNvSpPr txBox="1"/>
          <p:nvPr userDrawn="1"/>
        </p:nvSpPr>
        <p:spPr>
          <a:xfrm>
            <a:off x="398527" y="1296785"/>
            <a:ext cx="2577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0125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8D7B466-3559-A146-B7C4-962A75C4CC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829EC0-7699-3E4E-87A9-F88B8670F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3F115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2EC19-EC5C-BF41-9568-1B12F511D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rgbClr val="3F115C"/>
                </a:solidFill>
              </a:defRPr>
            </a:lvl1pPr>
            <a:lvl2pPr>
              <a:defRPr sz="2400">
                <a:solidFill>
                  <a:srgbClr val="3F115C"/>
                </a:solidFill>
              </a:defRPr>
            </a:lvl2pPr>
            <a:lvl3pPr>
              <a:defRPr sz="2400">
                <a:solidFill>
                  <a:srgbClr val="3F115C"/>
                </a:solidFill>
              </a:defRPr>
            </a:lvl3pPr>
            <a:lvl4pPr>
              <a:defRPr sz="2400">
                <a:solidFill>
                  <a:srgbClr val="3F115C"/>
                </a:solidFill>
              </a:defRPr>
            </a:lvl4pPr>
            <a:lvl5pPr>
              <a:defRPr sz="2400">
                <a:solidFill>
                  <a:srgbClr val="3F115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162D98-E3F6-9C47-871D-ADF77E59A9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758826-8FFE-3C4F-9C0E-8288C9256A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E47E70-2F2E-984B-8B7B-24F4E2C34CE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94906F-4554-584C-AA92-CB0980F9285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41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8D7B466-3559-A146-B7C4-962A75C4CC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829EC0-7699-3E4E-87A9-F88B8670F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3F115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2EC19-EC5C-BF41-9568-1B12F511D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758826-8FFE-3C4F-9C0E-8288C9256AF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E47E70-2F2E-984B-8B7B-24F4E2C34CE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94906F-4554-584C-AA92-CB0980F9285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C51EA17-D214-E64B-AE0A-630713CB42B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965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ED493-E1CA-794A-88C5-9E3B3BF3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3F115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E99B668-FC45-E24A-BB35-9AC008CB0C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FEF8C8-A92D-5647-A16F-747CA7C5B37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199836D-8069-884C-8B4E-5FF633B3AAD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7339DEA-3BDB-BA4A-9E8E-6C35393ACF9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677F85-9FC0-3B41-9120-AE18971A11F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38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F9C3CC7-5C2B-C24C-BB05-D7D72E2D66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A0AA1D7-3508-2846-99E9-C41F8D0E93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9EECF03-707A-7E4A-957A-BFBEA50F98B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91BF79-CD37-2048-B4CE-2FE8F2C7ED8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CB73A2-5F2E-774C-82CF-F65A56C274A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827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3702A-1210-BC49-AA8E-B687BEF56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3F1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1BD40-9F4E-404D-83D0-C4A1A228E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254801"/>
          </a:xfrm>
        </p:spPr>
        <p:txBody>
          <a:bodyPr/>
          <a:lstStyle>
            <a:lvl1pPr>
              <a:defRPr sz="2800">
                <a:solidFill>
                  <a:srgbClr val="3F115C"/>
                </a:solidFill>
              </a:defRPr>
            </a:lvl1pPr>
            <a:lvl2pPr>
              <a:defRPr sz="2400">
                <a:solidFill>
                  <a:srgbClr val="3F115C"/>
                </a:solidFill>
              </a:defRPr>
            </a:lvl2pPr>
            <a:lvl3pPr>
              <a:defRPr sz="2400">
                <a:solidFill>
                  <a:srgbClr val="3F115C"/>
                </a:solidFill>
              </a:defRPr>
            </a:lvl3pPr>
            <a:lvl4pPr>
              <a:defRPr sz="2400">
                <a:solidFill>
                  <a:srgbClr val="3F115C"/>
                </a:solidFill>
              </a:defRPr>
            </a:lvl4pPr>
            <a:lvl5pPr>
              <a:defRPr sz="2400">
                <a:solidFill>
                  <a:srgbClr val="3F115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D1548-8185-DC4E-806D-779BE3F1A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254801"/>
          </a:xfrm>
        </p:spPr>
        <p:txBody>
          <a:bodyPr/>
          <a:lstStyle>
            <a:lvl1pPr>
              <a:defRPr sz="2800">
                <a:solidFill>
                  <a:srgbClr val="3F115C"/>
                </a:solidFill>
              </a:defRPr>
            </a:lvl1pPr>
            <a:lvl2pPr>
              <a:defRPr sz="2400">
                <a:solidFill>
                  <a:srgbClr val="3F115C"/>
                </a:solidFill>
              </a:defRPr>
            </a:lvl2pPr>
            <a:lvl3pPr>
              <a:defRPr sz="2400">
                <a:solidFill>
                  <a:srgbClr val="3F115C"/>
                </a:solidFill>
              </a:defRPr>
            </a:lvl3pPr>
            <a:lvl4pPr>
              <a:defRPr sz="2400">
                <a:solidFill>
                  <a:srgbClr val="3F115C"/>
                </a:solidFill>
              </a:defRPr>
            </a:lvl4pPr>
            <a:lvl5pPr>
              <a:defRPr sz="2400">
                <a:solidFill>
                  <a:srgbClr val="3F115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1B47177-D2BA-D344-9E01-B31C88919C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3074936-F6B0-0F47-AF34-3B9B8BC859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4AFE761-ACB3-6D4A-90AD-70CE27CB519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3E234FD-7ACE-CA40-A0C7-5262E306869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D850A33-0045-1C49-A32A-C95488D4722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304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0AA37-00E7-C341-BAF1-A61E6D0EF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400">
                <a:solidFill>
                  <a:srgbClr val="3F1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BCEC7-9BEB-F34D-9349-7CFCF922A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9677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rgbClr val="3F115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7E7866-4C14-394B-B1EB-A823A7869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535305"/>
          </a:xfrm>
        </p:spPr>
        <p:txBody>
          <a:bodyPr/>
          <a:lstStyle>
            <a:lvl1pPr>
              <a:defRPr>
                <a:solidFill>
                  <a:srgbClr val="3F115C"/>
                </a:solidFill>
              </a:defRPr>
            </a:lvl1pPr>
            <a:lvl2pPr>
              <a:defRPr>
                <a:solidFill>
                  <a:srgbClr val="3F115C"/>
                </a:solidFill>
              </a:defRPr>
            </a:lvl2pPr>
            <a:lvl3pPr>
              <a:defRPr>
                <a:solidFill>
                  <a:srgbClr val="3F115C"/>
                </a:solidFill>
              </a:defRPr>
            </a:lvl3pPr>
            <a:lvl4pPr>
              <a:defRPr>
                <a:solidFill>
                  <a:srgbClr val="3F115C"/>
                </a:solidFill>
              </a:defRPr>
            </a:lvl4pPr>
            <a:lvl5pPr>
              <a:defRPr>
                <a:solidFill>
                  <a:srgbClr val="3F115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C5F598-D1D4-784A-8E41-7685D1E99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9677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rgbClr val="3F115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2536C0-169A-D748-8B18-B233E54FE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535305"/>
          </a:xfrm>
        </p:spPr>
        <p:txBody>
          <a:bodyPr/>
          <a:lstStyle>
            <a:lvl1pPr>
              <a:defRPr>
                <a:solidFill>
                  <a:srgbClr val="3F115C"/>
                </a:solidFill>
              </a:defRPr>
            </a:lvl1pPr>
            <a:lvl2pPr>
              <a:defRPr>
                <a:solidFill>
                  <a:srgbClr val="3F115C"/>
                </a:solidFill>
              </a:defRPr>
            </a:lvl2pPr>
            <a:lvl3pPr>
              <a:defRPr>
                <a:solidFill>
                  <a:srgbClr val="3F115C"/>
                </a:solidFill>
              </a:defRPr>
            </a:lvl3pPr>
            <a:lvl4pPr>
              <a:defRPr>
                <a:solidFill>
                  <a:srgbClr val="3F115C"/>
                </a:solidFill>
              </a:defRPr>
            </a:lvl4pPr>
            <a:lvl5pPr>
              <a:defRPr>
                <a:solidFill>
                  <a:srgbClr val="3F115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FF708E-4843-DA4C-AA6E-091F9BB6DD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AB62E9A-B63C-F543-9BB7-3F863653268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B4C5BDF-D729-1943-B0D6-A28AB4475E4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8FE910E-5647-E046-A472-D6A868FA05F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5F5717-4567-0747-B417-8BB03E57771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14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3A0778-99CB-6140-B025-EDCA7126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B25F2-03B9-FE4D-87CF-0E26F53AE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205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99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  <p:sldLayoutId id="2147483668" r:id="rId3"/>
    <p:sldLayoutId id="2147483650" r:id="rId4"/>
    <p:sldLayoutId id="2147483671" r:id="rId5"/>
    <p:sldLayoutId id="2147483654" r:id="rId6"/>
    <p:sldLayoutId id="2147483655" r:id="rId7"/>
    <p:sldLayoutId id="2147483652" r:id="rId8"/>
    <p:sldLayoutId id="2147483653" r:id="rId9"/>
    <p:sldLayoutId id="2147483656" r:id="rId10"/>
    <p:sldLayoutId id="2147483657" r:id="rId11"/>
    <p:sldLayoutId id="2147483666" r:id="rId12"/>
    <p:sldLayoutId id="2147483667" r:id="rId13"/>
    <p:sldLayoutId id="2147483651" r:id="rId14"/>
    <p:sldLayoutId id="2147483677" r:id="rId15"/>
    <p:sldLayoutId id="2147483673" r:id="rId16"/>
    <p:sldLayoutId id="2147483674" r:id="rId17"/>
    <p:sldLayoutId id="2147483675" r:id="rId18"/>
    <p:sldLayoutId id="2147483676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7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D2A851-1C96-3B44-8D5F-8FDCB1DA5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205797"/>
          </a:xfrm>
        </p:spPr>
        <p:txBody>
          <a:bodyPr>
            <a:normAutofit fontScale="90000"/>
          </a:bodyPr>
          <a:lstStyle/>
          <a:p>
            <a:r>
              <a:rPr lang="en-US" dirty="0"/>
              <a:t>Viva Connections – Create Adaptive Card Extensions (ACE) with the SharePoint Framework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5E59117-8B2A-A442-98F3-0DAFABE542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36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49E7D-3F58-9103-403C-222860373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Adaptive Card Extensions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D51F8A-1A61-D20B-E997-BCD2249EC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ACEs with the SharePoint Framework (SPFx)</a:t>
            </a:r>
          </a:p>
          <a:p>
            <a:r>
              <a:rPr lang="en-US" dirty="0"/>
              <a:t>Structure of an ACEs is very similar to an SPFx web part</a:t>
            </a:r>
          </a:p>
          <a:p>
            <a:r>
              <a:rPr lang="en-US" dirty="0"/>
              <a:t>Create new project using Yeoman Generator for SharePoint</a:t>
            </a:r>
          </a:p>
          <a:p>
            <a:r>
              <a:rPr lang="en-US" dirty="0"/>
              <a:t>Core component </a:t>
            </a:r>
            <a:r>
              <a:rPr lang="en-US" b="1" dirty="0"/>
              <a:t>*</a:t>
            </a:r>
            <a:r>
              <a:rPr lang="en-US" b="1" dirty="0" err="1"/>
              <a:t>AdaptiveCardExtension.ts</a:t>
            </a:r>
            <a:r>
              <a:rPr lang="en-US" b="1" dirty="0"/>
              <a:t> </a:t>
            </a:r>
            <a:r>
              <a:rPr lang="en-US" dirty="0"/>
              <a:t>defines </a:t>
            </a:r>
            <a:br>
              <a:rPr lang="en-US" dirty="0"/>
            </a:br>
            <a:r>
              <a:rPr lang="en-US" dirty="0"/>
              <a:t>the ACE</a:t>
            </a:r>
          </a:p>
          <a:p>
            <a:pPr lvl="1"/>
            <a:r>
              <a:rPr lang="en-US" dirty="0"/>
              <a:t>Initialize the ACE</a:t>
            </a:r>
          </a:p>
          <a:p>
            <a:pPr lvl="1"/>
            <a:r>
              <a:rPr lang="en-US" dirty="0"/>
              <a:t>Register all </a:t>
            </a:r>
            <a:r>
              <a:rPr lang="en-US" dirty="0" err="1"/>
              <a:t>CardViews</a:t>
            </a:r>
            <a:r>
              <a:rPr lang="en-US" dirty="0"/>
              <a:t> and </a:t>
            </a:r>
            <a:r>
              <a:rPr lang="en-US" dirty="0" err="1"/>
              <a:t>QuickViews</a:t>
            </a:r>
            <a:endParaRPr lang="en-US" dirty="0"/>
          </a:p>
          <a:p>
            <a:pPr lvl="1"/>
            <a:r>
              <a:rPr lang="en-US" dirty="0"/>
              <a:t>Implement customizable properties with the property pane</a:t>
            </a:r>
          </a:p>
        </p:txBody>
      </p:sp>
    </p:spTree>
    <p:extLst>
      <p:ext uri="{BB962C8B-B14F-4D97-AF65-F5344CB8AC3E}">
        <p14:creationId xmlns:p14="http://schemas.microsoft.com/office/powerpoint/2010/main" val="1677620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333C-B3EB-878E-71E9-B26FE4498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HelloWorldAdaptiveCardExtension.ts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85D8E-7B72-0DCE-F8E0-689857DDC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export default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HelloWorldAdaptiveCardExtension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BaseAdaptiveCardExtension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IHelloWorldAdaptiveCardExtensionProps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IHelloWorldAdaptiveCardExtensionState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deferredPropertyPane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HelloWorldPropertyPane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undefined;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onInit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Promise&lt;void&gt; { .. 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protected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renderCard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string | undefined { .. 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protected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loadPropertyPaneResources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Promise&lt;void&gt; { .. 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protected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getPropertyPaneConfiguration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IPropertyPaneConfiguration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 ..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1639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DB069-D51A-089D-225C-94E61F97E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ACE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90643-A2DB-3D74-FAD8-9601AEA30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onInit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Promise&lt;void&gt;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this.state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{ };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this.cardNavigator.register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CARD_VIEW_REGISTRY_ID, () =&gt;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CardView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this.quickViewNavigator.register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QUICK_VIEW_REGISTRY_ID, () =&gt;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QuickView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Promise.resolve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1313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DB069-D51A-089D-225C-94E61F97E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ACE property panes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90643-A2DB-3D74-FAD8-9601AEA30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protected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loadPropertyPaneResources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Promise&lt;void&gt;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import(</a:t>
            </a:r>
          </a:p>
          <a:p>
            <a:pPr marL="0" indent="0">
              <a:buNone/>
            </a:pP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/* 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webpackChunkName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: 'HelloWorld-property-pane'*/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'./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HelloWorldPropertyPane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.then(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(component) =&gt;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this._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deferredPropertyPane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component.HelloWorldPropertyPane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protected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getPropertyPaneConfiguration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IPropertyPaneConfiguration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this._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deferredPropertyPane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?.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getPropertyPaneConfiguration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1026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DB069-D51A-089D-225C-94E61F97E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ACE render </a:t>
            </a:r>
            <a:r>
              <a:rPr lang="en-US" dirty="0" err="1"/>
              <a:t>CardView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90643-A2DB-3D74-FAD8-9601AEA30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protected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renderCard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string | undefined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CARD_VIEW_REGISTRY_ID;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4107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D9454-1541-FF21-B897-1488C4E25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ACE </a:t>
            </a:r>
            <a:r>
              <a:rPr lang="en-US" dirty="0" err="1"/>
              <a:t>CardView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8AA6D-BC27-CB39-3214-C09D86317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CardView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BasePrimaryTextCardView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IHelloWorldAdaptiveCardExtensionProps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IHelloWorldAdaptiveCardExtensionState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get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cardButtons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ICardButton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| 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ICardButton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ICardButton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| undefined { .. }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get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data()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IPrimaryTextCardParameters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 .. }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get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onCardSelection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IQuickViewCardAction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IExternalLinkCardAction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| undefined { .. 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4400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1200B-18DD-6C14-D3D7-671411D0C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ACE configurable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6978C-7441-296A-A215-0501C014F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ACEs have public properties editors can set using using the property pane</a:t>
            </a:r>
          </a:p>
          <a:p>
            <a:r>
              <a:rPr lang="en-US" dirty="0"/>
              <a:t>These are defined, and work, the exact same way as web parts:</a:t>
            </a:r>
          </a:p>
          <a:p>
            <a:pPr lvl="1"/>
            <a:r>
              <a:rPr lang="en-US" dirty="0"/>
              <a:t>Defined in an interface</a:t>
            </a:r>
          </a:p>
          <a:p>
            <a:pPr lvl="1"/>
            <a:r>
              <a:rPr lang="en-US" dirty="0"/>
              <a:t>Default values can be set in the component’s manifest file</a:t>
            </a:r>
          </a:p>
          <a:p>
            <a:pPr lvl="1"/>
            <a:r>
              <a:rPr lang="en-US" dirty="0"/>
              <a:t>Modified by users with appropriate permissions via the property pane</a:t>
            </a:r>
          </a:p>
          <a:p>
            <a:r>
              <a:rPr lang="en-US" dirty="0"/>
              <a:t>Differ from web parts in that the property pane is implemented in a mobile-first experience</a:t>
            </a:r>
          </a:p>
          <a:p>
            <a:pPr lvl="1"/>
            <a:r>
              <a:rPr lang="en-US" dirty="0"/>
              <a:t>Deferred loading of the property pane only when activated</a:t>
            </a:r>
          </a:p>
        </p:txBody>
      </p:sp>
    </p:spTree>
    <p:extLst>
      <p:ext uri="{BB962C8B-B14F-4D97-AF65-F5344CB8AC3E}">
        <p14:creationId xmlns:p14="http://schemas.microsoft.com/office/powerpoint/2010/main" val="2554513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D199A-DDFA-5A3E-0523-307C4CF92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ACE configurable properties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044866D-EACC-7F3F-AB83-06796C24D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8283" y="1825625"/>
            <a:ext cx="9475434" cy="42052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3759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22693-3AD2-6C44-0F28-828672A8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ACE component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12686-5352-8E10-EBB4-5C419CD4E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ACEs have a state that’s managed in the core ACE component and shared across all views</a:t>
            </a:r>
          </a:p>
          <a:p>
            <a:r>
              <a:rPr lang="en-US" dirty="0"/>
              <a:t>ACE state works the same way as a React component state:</a:t>
            </a:r>
          </a:p>
          <a:p>
            <a:pPr lvl="1"/>
            <a:r>
              <a:rPr lang="en-US" dirty="0"/>
              <a:t>When state changes, triggers the re-rendering of the current view</a:t>
            </a:r>
          </a:p>
          <a:p>
            <a:r>
              <a:rPr lang="en-US" dirty="0"/>
              <a:t>Implemented with an interface</a:t>
            </a:r>
          </a:p>
          <a:p>
            <a:r>
              <a:rPr lang="en-US" dirty="0"/>
              <a:t>Initialized in the ACE’s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method</a:t>
            </a:r>
          </a:p>
          <a:p>
            <a:r>
              <a:rPr lang="en-US" dirty="0"/>
              <a:t>Set using the ACE’s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setState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2879510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ADF232-4675-974B-A300-ED0DEC52E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3DACE0-F87E-A84E-A652-8E331C948C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SPFx Basic Card ACE showing SharePoint list data</a:t>
            </a:r>
          </a:p>
        </p:txBody>
      </p:sp>
    </p:spTree>
    <p:extLst>
      <p:ext uri="{BB962C8B-B14F-4D97-AF65-F5344CB8AC3E}">
        <p14:creationId xmlns:p14="http://schemas.microsoft.com/office/powerpoint/2010/main" val="321558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DDF1FE1-E9B7-F344-AC48-564672C21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dirty="0"/>
              <a:t>Adaptive Card Extensions (ACEs)</a:t>
            </a:r>
          </a:p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dirty="0"/>
              <a:t>View types</a:t>
            </a:r>
          </a:p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dirty="0"/>
              <a:t>Card types</a:t>
            </a:r>
          </a:p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dirty="0"/>
              <a:t>Creating ACEs</a:t>
            </a:r>
          </a:p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dirty="0"/>
              <a:t>Configurable properties with ACEs</a:t>
            </a:r>
          </a:p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dirty="0"/>
              <a:t>ACE component state</a:t>
            </a:r>
          </a:p>
        </p:txBody>
      </p:sp>
    </p:spTree>
    <p:extLst>
      <p:ext uri="{BB962C8B-B14F-4D97-AF65-F5344CB8AC3E}">
        <p14:creationId xmlns:p14="http://schemas.microsoft.com/office/powerpoint/2010/main" val="3237049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10D2EC-20B3-524C-8733-F039179AF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dirty="0"/>
              <a:t>Exploring </a:t>
            </a:r>
            <a:r>
              <a:rPr lang="en-US" dirty="0" err="1"/>
              <a:t>QuickView</a:t>
            </a:r>
            <a:endParaRPr lang="en-US" dirty="0"/>
          </a:p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dirty="0"/>
              <a:t>ACE view navigators</a:t>
            </a:r>
          </a:p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dirty="0"/>
              <a:t>Deferred loading of </a:t>
            </a:r>
            <a:r>
              <a:rPr lang="en-US" dirty="0" err="1"/>
              <a:t>QuickViews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46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D7B5EF-E536-9147-A3D5-AC7AD389F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ACE </a:t>
            </a:r>
            <a:r>
              <a:rPr lang="en-US" dirty="0" err="1"/>
              <a:t>QuickViews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953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AA6DB-0B83-844E-900B-8B77495DA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ACE </a:t>
            </a:r>
            <a:r>
              <a:rPr lang="en-US" dirty="0" err="1"/>
              <a:t>QuickViews</a:t>
            </a:r>
            <a:endParaRPr lang="en-US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B585D3E-162F-B016-96A2-AAC65CCAD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32988"/>
            <a:ext cx="5181600" cy="364007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ADB09-1AA3-114F-96A5-8C3A7C4F9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254801"/>
          </a:xfrm>
        </p:spPr>
        <p:txBody>
          <a:bodyPr>
            <a:normAutofit/>
          </a:bodyPr>
          <a:lstStyle/>
          <a:p>
            <a:r>
              <a:rPr lang="en-US" sz="2200" err="1"/>
              <a:t>QuickViews</a:t>
            </a:r>
            <a:r>
              <a:rPr lang="en-US" sz="2200"/>
              <a:t> aren’t initially visible when the ACE is rendered</a:t>
            </a:r>
          </a:p>
          <a:p>
            <a:pPr lvl="1"/>
            <a:r>
              <a:rPr lang="en-US" sz="2200"/>
              <a:t>The </a:t>
            </a:r>
            <a:r>
              <a:rPr lang="en-US" sz="2200" err="1"/>
              <a:t>CardView</a:t>
            </a:r>
            <a:r>
              <a:rPr lang="en-US" sz="2200"/>
              <a:t> defines the initial rendering of the ACE on the Viva Connections desktop &amp; mobile dashboards</a:t>
            </a:r>
          </a:p>
          <a:p>
            <a:r>
              <a:rPr lang="en-US" sz="2200" err="1"/>
              <a:t>QuickViews</a:t>
            </a:r>
            <a:r>
              <a:rPr lang="en-US" sz="2200"/>
              <a:t> are displayed based on user interaction</a:t>
            </a:r>
          </a:p>
          <a:p>
            <a:pPr lvl="1"/>
            <a:r>
              <a:rPr lang="en-US" sz="2200"/>
              <a:t>User selects the </a:t>
            </a:r>
            <a:r>
              <a:rPr lang="en-US" sz="2200" err="1"/>
              <a:t>CardView</a:t>
            </a:r>
            <a:endParaRPr lang="en-US" sz="2200"/>
          </a:p>
          <a:p>
            <a:pPr lvl="1"/>
            <a:r>
              <a:rPr lang="en-US" sz="2200"/>
              <a:t>User selects a button on the </a:t>
            </a:r>
            <a:r>
              <a:rPr lang="en-US" sz="2200" err="1"/>
              <a:t>CardView</a:t>
            </a:r>
            <a:r>
              <a:rPr lang="en-US" sz="2200"/>
              <a:t> (or another </a:t>
            </a:r>
            <a:r>
              <a:rPr lang="en-US" sz="2200" err="1"/>
              <a:t>QuickView</a:t>
            </a:r>
            <a:r>
              <a:rPr lang="en-US" sz="22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43477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C030369-E25C-CF85-B175-D01598EC8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Activating </a:t>
            </a:r>
            <a:r>
              <a:rPr lang="en-US" dirty="0" err="1"/>
              <a:t>QuickViews</a:t>
            </a:r>
            <a:r>
              <a:rPr lang="en-US" dirty="0"/>
              <a:t> from </a:t>
            </a:r>
            <a:r>
              <a:rPr lang="en-US" dirty="0" err="1"/>
              <a:t>CardViews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ADEC11-095A-E55A-A4C0-62252F143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CardView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BasePrimaryTextCardView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&lt;..&gt; {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get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cardButtons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ICardButton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| 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ICardButton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ICardButton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| undefined {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[{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title: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strings.QuickViewButton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action: {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type: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QuickView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parameters: { view: QUICK_VIEW_REGISTRY_ID }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}];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get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onCardSelection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IQuickViewCardAction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IExternalLinkCardAction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| undefined {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{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type: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QuickView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parameters: { view: QUICK_VIEW_REGISTRY_ID }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0436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2FDFC-A143-DC44-B1F0-88527F120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ACE </a:t>
            </a:r>
            <a:r>
              <a:rPr lang="en-US" dirty="0" err="1"/>
              <a:t>QuickView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1BB1C-22F4-D94A-8B17-7A84FFF03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3F115C"/>
                </a:solidFill>
              </a:rPr>
              <a:t>export class </a:t>
            </a:r>
            <a:r>
              <a:rPr lang="en-US" dirty="0" err="1">
                <a:solidFill>
                  <a:srgbClr val="3F115C"/>
                </a:solidFill>
              </a:rPr>
              <a:t>QuickView</a:t>
            </a:r>
            <a:r>
              <a:rPr lang="en-US" dirty="0">
                <a:solidFill>
                  <a:srgbClr val="3F115C"/>
                </a:solidFill>
              </a:rPr>
              <a:t> extends </a:t>
            </a:r>
            <a:r>
              <a:rPr lang="en-US" dirty="0" err="1">
                <a:solidFill>
                  <a:srgbClr val="3F115C"/>
                </a:solidFill>
              </a:rPr>
              <a:t>BaseAdaptiveCardView</a:t>
            </a:r>
            <a:r>
              <a:rPr lang="en-US" dirty="0">
                <a:solidFill>
                  <a:srgbClr val="3F115C"/>
                </a:solidFill>
              </a:rPr>
              <a:t>&lt;</a:t>
            </a:r>
          </a:p>
          <a:p>
            <a:r>
              <a:rPr lang="en-US" dirty="0">
                <a:solidFill>
                  <a:srgbClr val="3F115C"/>
                </a:solidFill>
              </a:rPr>
              <a:t>  </a:t>
            </a:r>
            <a:r>
              <a:rPr lang="en-US" dirty="0" err="1">
                <a:solidFill>
                  <a:srgbClr val="3F115C"/>
                </a:solidFill>
              </a:rPr>
              <a:t>IHelloWorldAdaptiveCardExtensionProps</a:t>
            </a:r>
            <a:r>
              <a:rPr lang="en-US" dirty="0">
                <a:solidFill>
                  <a:srgbClr val="3F115C"/>
                </a:solidFill>
              </a:rPr>
              <a:t>,</a:t>
            </a:r>
          </a:p>
          <a:p>
            <a:r>
              <a:rPr lang="en-US" dirty="0">
                <a:solidFill>
                  <a:srgbClr val="3F115C"/>
                </a:solidFill>
              </a:rPr>
              <a:t>  </a:t>
            </a:r>
            <a:r>
              <a:rPr lang="en-US" dirty="0" err="1">
                <a:solidFill>
                  <a:srgbClr val="3F115C"/>
                </a:solidFill>
              </a:rPr>
              <a:t>IHelloWorldAdaptiveCardExtensionState</a:t>
            </a:r>
            <a:r>
              <a:rPr lang="en-US" dirty="0">
                <a:solidFill>
                  <a:srgbClr val="3F115C"/>
                </a:solidFill>
              </a:rPr>
              <a:t>,</a:t>
            </a:r>
          </a:p>
          <a:p>
            <a:r>
              <a:rPr lang="en-US" dirty="0">
                <a:solidFill>
                  <a:srgbClr val="3F115C"/>
                </a:solidFill>
              </a:rPr>
              <a:t>  </a:t>
            </a:r>
            <a:r>
              <a:rPr lang="en-US" dirty="0" err="1">
                <a:solidFill>
                  <a:srgbClr val="3F115C"/>
                </a:solidFill>
              </a:rPr>
              <a:t>IQuickViewData</a:t>
            </a:r>
            <a:endParaRPr lang="en-US" dirty="0">
              <a:solidFill>
                <a:srgbClr val="3F115C"/>
              </a:solidFill>
            </a:endParaRPr>
          </a:p>
          <a:p>
            <a:r>
              <a:rPr lang="en-US" dirty="0">
                <a:solidFill>
                  <a:srgbClr val="3F115C"/>
                </a:solidFill>
              </a:rPr>
              <a:t>&gt; {</a:t>
            </a:r>
          </a:p>
          <a:p>
            <a:r>
              <a:rPr lang="en-US" dirty="0">
                <a:solidFill>
                  <a:srgbClr val="3F115C"/>
                </a:solidFill>
              </a:rPr>
              <a:t>  </a:t>
            </a:r>
          </a:p>
          <a:p>
            <a:r>
              <a:rPr lang="en-US" dirty="0">
                <a:solidFill>
                  <a:srgbClr val="3F115C"/>
                </a:solidFill>
              </a:rPr>
              <a:t>  public get </a:t>
            </a:r>
            <a:r>
              <a:rPr lang="en-US" b="1" dirty="0">
                <a:solidFill>
                  <a:srgbClr val="3F115C"/>
                </a:solidFill>
              </a:rPr>
              <a:t>data()</a:t>
            </a:r>
            <a:r>
              <a:rPr lang="en-US" dirty="0">
                <a:solidFill>
                  <a:srgbClr val="3F115C"/>
                </a:solidFill>
              </a:rPr>
              <a:t>: </a:t>
            </a:r>
            <a:r>
              <a:rPr lang="en-US" dirty="0" err="1">
                <a:solidFill>
                  <a:srgbClr val="3F115C"/>
                </a:solidFill>
              </a:rPr>
              <a:t>IQuickViewData</a:t>
            </a:r>
            <a:r>
              <a:rPr lang="en-US" dirty="0">
                <a:solidFill>
                  <a:srgbClr val="3F115C"/>
                </a:solidFill>
              </a:rPr>
              <a:t> { .. }</a:t>
            </a:r>
          </a:p>
          <a:p>
            <a:endParaRPr lang="en-US" dirty="0">
              <a:solidFill>
                <a:srgbClr val="3F115C"/>
              </a:solidFill>
            </a:endParaRPr>
          </a:p>
          <a:p>
            <a:r>
              <a:rPr lang="en-US" dirty="0">
                <a:solidFill>
                  <a:srgbClr val="3F115C"/>
                </a:solidFill>
              </a:rPr>
              <a:t>  public get </a:t>
            </a:r>
            <a:r>
              <a:rPr lang="en-US" b="1" dirty="0">
                <a:solidFill>
                  <a:srgbClr val="3F115C"/>
                </a:solidFill>
              </a:rPr>
              <a:t>template()</a:t>
            </a:r>
            <a:r>
              <a:rPr lang="en-US" dirty="0">
                <a:solidFill>
                  <a:srgbClr val="3F115C"/>
                </a:solidFill>
              </a:rPr>
              <a:t>: </a:t>
            </a:r>
            <a:r>
              <a:rPr lang="en-US" dirty="0" err="1">
                <a:solidFill>
                  <a:srgbClr val="3F115C"/>
                </a:solidFill>
              </a:rPr>
              <a:t>ISPFxAdaptiveCard</a:t>
            </a:r>
            <a:r>
              <a:rPr lang="en-US" dirty="0">
                <a:solidFill>
                  <a:srgbClr val="3F115C"/>
                </a:solidFill>
              </a:rPr>
              <a:t> { .. }</a:t>
            </a:r>
          </a:p>
          <a:p>
            <a:endParaRPr lang="en-US" dirty="0">
              <a:solidFill>
                <a:srgbClr val="3F115C"/>
              </a:solidFill>
            </a:endParaRPr>
          </a:p>
          <a:p>
            <a:r>
              <a:rPr lang="en-US" dirty="0">
                <a:solidFill>
                  <a:srgbClr val="3F115C"/>
                </a:solidFill>
              </a:rPr>
              <a:t>  public </a:t>
            </a:r>
            <a:r>
              <a:rPr lang="en-US" b="1" dirty="0" err="1">
                <a:solidFill>
                  <a:srgbClr val="3F115C"/>
                </a:solidFill>
              </a:rPr>
              <a:t>onAction</a:t>
            </a:r>
            <a:r>
              <a:rPr lang="en-US" b="1" dirty="0">
                <a:solidFill>
                  <a:srgbClr val="3F115C"/>
                </a:solidFill>
              </a:rPr>
              <a:t>(action: </a:t>
            </a:r>
            <a:r>
              <a:rPr lang="en-US" b="1" dirty="0" err="1">
                <a:solidFill>
                  <a:srgbClr val="3F115C"/>
                </a:solidFill>
              </a:rPr>
              <a:t>ISelectMediaActionArguments</a:t>
            </a:r>
            <a:r>
              <a:rPr lang="en-US" b="1" dirty="0">
                <a:solidFill>
                  <a:srgbClr val="3F115C"/>
                </a:solidFill>
              </a:rPr>
              <a:t>)</a:t>
            </a:r>
            <a:r>
              <a:rPr lang="en-US" dirty="0">
                <a:solidFill>
                  <a:srgbClr val="3F115C"/>
                </a:solidFill>
              </a:rPr>
              <a:t>: void { .. }</a:t>
            </a:r>
          </a:p>
          <a:p>
            <a:endParaRPr lang="en-US" dirty="0">
              <a:solidFill>
                <a:srgbClr val="3F115C"/>
              </a:solidFill>
            </a:endParaRPr>
          </a:p>
          <a:p>
            <a:r>
              <a:rPr lang="en-US" dirty="0">
                <a:solidFill>
                  <a:srgbClr val="3F115C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5783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D7B5EF-E536-9147-A3D5-AC7AD389F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Navigators</a:t>
            </a:r>
          </a:p>
        </p:txBody>
      </p:sp>
    </p:spTree>
    <p:extLst>
      <p:ext uri="{BB962C8B-B14F-4D97-AF65-F5344CB8AC3E}">
        <p14:creationId xmlns:p14="http://schemas.microsoft.com/office/powerpoint/2010/main" val="1016741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AA6DB-0B83-844E-900B-8B77495DA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navigators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ADB09-1AA3-114F-96A5-8C3A7C4F9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CardViews</a:t>
            </a:r>
            <a:r>
              <a:rPr lang="en-US" dirty="0"/>
              <a:t> &amp; </a:t>
            </a:r>
            <a:r>
              <a:rPr lang="en-US" dirty="0" err="1"/>
              <a:t>QuickViews</a:t>
            </a:r>
            <a:r>
              <a:rPr lang="en-US" dirty="0"/>
              <a:t> must first be registered with their respective navigators before they can be used</a:t>
            </a:r>
          </a:p>
          <a:p>
            <a:r>
              <a:rPr lang="en-US" dirty="0"/>
              <a:t>Registration involves setting the view’s ID &amp; an object that implements the view</a:t>
            </a:r>
          </a:p>
          <a:p>
            <a:r>
              <a:rPr lang="en-US" dirty="0"/>
              <a:t>Once registered, the rendering engine can retrieve views by their ID to render them</a:t>
            </a:r>
          </a:p>
        </p:txBody>
      </p:sp>
    </p:spTree>
    <p:extLst>
      <p:ext uri="{BB962C8B-B14F-4D97-AF65-F5344CB8AC3E}">
        <p14:creationId xmlns:p14="http://schemas.microsoft.com/office/powerpoint/2010/main" val="32361674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69E1D-6F60-5402-36A0-ADBB6CDE6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Registering views with view navigators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97EB4-B804-4BF7-8BF3-81204E677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{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CardView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} from './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cardView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CardView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{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QuickView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} from './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quickView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QuickView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CARD_VIEW_REGISTRY_ID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string =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SharePointRest_CARD_VIEW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export const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QUICK_VIEW_REGISTRY_ID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string =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SharePointRest_QUICK_VIEW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export default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SharePointRestAdaptiveCardExtension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extends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BaseAdaptiveCardExtension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&lt;..&gt; {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public async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(): Promise&lt;void&gt;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this.cardNavigator.register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(CARD_VIEW_REGISTRY_ID, () =&gt; new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CardView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this.quickViewNavigator.register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(QUICK_VIEW_REGISTRY_ID, () =&gt; new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QuickView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1554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CEF95-4F21-462F-2EB2-7CD94026D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views with view navigators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CC053-DD9D-F636-38F7-17D444733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navigators are stacks, or arrays</a:t>
            </a:r>
          </a:p>
          <a:p>
            <a:r>
              <a:rPr lang="en-US" dirty="0"/>
              <a:t>Either the top-most view on the stack is rendered, or the specified view (via it’s ID) is rendered</a:t>
            </a:r>
          </a:p>
          <a:p>
            <a:r>
              <a:rPr lang="en-US" dirty="0"/>
              <a:t>Use familiar array methods to control the stack: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.push()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.pop()</a:t>
            </a:r>
          </a:p>
          <a:p>
            <a:r>
              <a:rPr lang="en-US" dirty="0"/>
              <a:t>Special methods control the </a:t>
            </a:r>
            <a:r>
              <a:rPr lang="en-US" dirty="0" err="1"/>
              <a:t>QuickView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.replace()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.close()</a:t>
            </a:r>
          </a:p>
        </p:txBody>
      </p:sp>
    </p:spTree>
    <p:extLst>
      <p:ext uri="{BB962C8B-B14F-4D97-AF65-F5344CB8AC3E}">
        <p14:creationId xmlns:p14="http://schemas.microsoft.com/office/powerpoint/2010/main" val="7129832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EA7849-2337-C54C-9D99-3ABAE67ED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Deferred loading of </a:t>
            </a:r>
            <a:r>
              <a:rPr lang="en-US" dirty="0" err="1"/>
              <a:t>QuickViews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654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D7B5EF-E536-9147-A3D5-AC7AD389F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Introducing Adaptive Card Extensions (ACEs)</a:t>
            </a:r>
          </a:p>
        </p:txBody>
      </p:sp>
    </p:spTree>
    <p:extLst>
      <p:ext uri="{BB962C8B-B14F-4D97-AF65-F5344CB8AC3E}">
        <p14:creationId xmlns:p14="http://schemas.microsoft.com/office/powerpoint/2010/main" val="7073506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AA6DB-0B83-844E-900B-8B77495DA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Deferred loading of </a:t>
            </a:r>
            <a:r>
              <a:rPr lang="en-US" dirty="0" err="1"/>
              <a:t>QuickViews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ADB09-1AA3-114F-96A5-8C3A7C4F9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4400" dirty="0"/>
              <a:t>Developers can create complex </a:t>
            </a:r>
            <a:r>
              <a:rPr lang="en-US" sz="4400" dirty="0" err="1"/>
              <a:t>QuickViews</a:t>
            </a:r>
            <a:r>
              <a:rPr lang="en-US" sz="4400" dirty="0"/>
              <a:t> for sophisticated user interactions</a:t>
            </a:r>
          </a:p>
          <a:p>
            <a:r>
              <a:rPr lang="en-US" sz="4400" dirty="0"/>
              <a:t>In a mobile-first approach, no need to load &amp; initialize views that may not be used; instead, load &amp; initialize on-demand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import {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QuickView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} from './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quickView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QuickView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async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(): Promise&lt;void&gt;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this.quickViewNavigator.register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(QUICK_VIEW_REGISTRY_ID, () =&gt;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QuickView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this.quickViewNavigator.register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QUICK_VIEW_REGISTRY_ID,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() =&gt; import('./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quickView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QuickView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').then((c) =&gt; new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c.QuickView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72917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312921E-CE41-6A41-B7D4-2C278A605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64843C2-07AE-814B-8E18-5CE9532EA9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an SPFx Image Card ACE displaying image carousel</a:t>
            </a:r>
          </a:p>
        </p:txBody>
      </p:sp>
    </p:spTree>
    <p:extLst>
      <p:ext uri="{BB962C8B-B14F-4D97-AF65-F5344CB8AC3E}">
        <p14:creationId xmlns:p14="http://schemas.microsoft.com/office/powerpoint/2010/main" val="19502009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6ACBB3-3101-B242-B424-846F073EB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320" y="1327265"/>
            <a:ext cx="8217374" cy="5151332"/>
          </a:xfrm>
        </p:spPr>
        <p:txBody>
          <a:bodyPr/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dirty="0"/>
              <a:t>Special Viva Connections actions</a:t>
            </a:r>
          </a:p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dirty="0"/>
              <a:t>Select &amp; upload media</a:t>
            </a:r>
          </a:p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dirty="0"/>
              <a:t>Show location</a:t>
            </a:r>
          </a:p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dirty="0"/>
              <a:t>Get location</a:t>
            </a:r>
          </a:p>
        </p:txBody>
      </p:sp>
    </p:spTree>
    <p:extLst>
      <p:ext uri="{BB962C8B-B14F-4D97-AF65-F5344CB8AC3E}">
        <p14:creationId xmlns:p14="http://schemas.microsoft.com/office/powerpoint/2010/main" val="29700197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E97874-1BBE-D332-90BF-6E9A91494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Viva Connections specific actions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A94A63-88D0-5782-256F-F34F18C7C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Adaptive Card Extensions support multiple types of actions available in the Adaptive Card schema:</a:t>
            </a:r>
          </a:p>
          <a:p>
            <a:pPr lvl="1"/>
            <a:r>
              <a:rPr lang="en-US" dirty="0"/>
              <a:t>Open a URL in a browser</a:t>
            </a:r>
          </a:p>
          <a:p>
            <a:pPr lvl="1"/>
            <a:r>
              <a:rPr lang="en-US" dirty="0"/>
              <a:t>Show another Adaptive Card as a </a:t>
            </a:r>
            <a:r>
              <a:rPr lang="en-US" dirty="0" err="1"/>
              <a:t>subform</a:t>
            </a:r>
            <a:r>
              <a:rPr lang="en-US" dirty="0"/>
              <a:t> on an existing card</a:t>
            </a:r>
          </a:p>
          <a:p>
            <a:pPr lvl="1"/>
            <a:r>
              <a:rPr lang="en-US" dirty="0"/>
              <a:t>Submit an action</a:t>
            </a:r>
          </a:p>
          <a:p>
            <a:r>
              <a:rPr lang="en-US" dirty="0"/>
              <a:t>Viva Connections includes two additional types of actions:</a:t>
            </a:r>
          </a:p>
          <a:p>
            <a:pPr lvl="1"/>
            <a:r>
              <a:rPr lang="en-US" dirty="0"/>
              <a:t>Select &amp; upload media files (images)</a:t>
            </a:r>
          </a:p>
          <a:p>
            <a:pPr lvl="1"/>
            <a:r>
              <a:rPr lang="en-US" dirty="0"/>
              <a:t>Get or show location details on a map (via GPS coordinates</a:t>
            </a:r>
          </a:p>
        </p:txBody>
      </p:sp>
    </p:spTree>
    <p:extLst>
      <p:ext uri="{BB962C8B-B14F-4D97-AF65-F5344CB8AC3E}">
        <p14:creationId xmlns:p14="http://schemas.microsoft.com/office/powerpoint/2010/main" val="12065836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E00E8-EBD0-B357-9C16-EEA131706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Action: Select Media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C340D-05B2-4154-6488-5C57EA09E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Enable users to select a single, or multiple, images to upload to the Adaptive Card Extension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"actions": [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"type":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VivaAction.SelectMedia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"id": "Select Media",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"title": "Select Files",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"parameters": {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mediaType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MediaType.Image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 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06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25C30-D5B4-F5A7-5544-A8BF55515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the media selection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DFE21-59A8-39A1-A573-5259A7B36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Handle the media selection action just like other actions – use the view’s </a:t>
            </a:r>
            <a:r>
              <a:rPr lang="en-US" dirty="0" err="1"/>
              <a:t>onAction</a:t>
            </a:r>
            <a:r>
              <a:rPr lang="en-US" dirty="0"/>
              <a:t>() event handler</a:t>
            </a:r>
          </a:p>
          <a:p>
            <a:r>
              <a:rPr lang="en-US" dirty="0"/>
              <a:t>Image data included in action argument as Base64 string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onAction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(action: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ISelectedMediaActionArguments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): void {</a:t>
            </a:r>
          </a:p>
          <a:p>
            <a:pPr marL="45720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this.setState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45720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uploadedImageName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action.media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[0].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uploadedImageContent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action.media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[0].content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// base64</a:t>
            </a:r>
          </a:p>
          <a:p>
            <a:pPr marL="45720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 marL="45720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9331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0480C-4FA7-12C0-A2AF-C0DBA645D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Action: Show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351A9-1129-C1DE-628A-ED9E4FCD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Show a specific location on a map with </a:t>
            </a:r>
            <a:br>
              <a:rPr lang="en-US" dirty="0"/>
            </a:br>
            <a:r>
              <a:rPr lang="en-US" dirty="0"/>
              <a:t>it’s coordinates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"actions": [{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"id":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originLocation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"title": "View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dropoff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location",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"action": {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"type":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VivaAction.ShowLocation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"parameters": {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locationCoordinates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"latitude":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this.state.trip.destination.latitude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"longitude":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this.state.trip.destination.longitude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}}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}]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E99565B-FD08-9C4C-0E30-F45702F99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208" y="827132"/>
            <a:ext cx="4868566" cy="36727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69974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41360-5FCD-C147-07BA-FEC179AB4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Action: Get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0AF66-86C1-7C59-61AB-69D508D20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96776" cy="4205243"/>
          </a:xfrm>
        </p:spPr>
        <p:txBody>
          <a:bodyPr/>
          <a:lstStyle/>
          <a:p>
            <a:r>
              <a:rPr lang="en-US" dirty="0"/>
              <a:t>Enable users to select a location on the map</a:t>
            </a:r>
          </a:p>
          <a:p>
            <a:r>
              <a:rPr lang="en-US" dirty="0"/>
              <a:t>Get the coordinate of the selection location</a:t>
            </a:r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2FA63135-A254-0312-4E64-16C154D5A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97" y="827132"/>
            <a:ext cx="4988703" cy="50180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0298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9C2FD-5919-7820-4F0B-6C7CF64D8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Action: Get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F2849-145B-239B-3873-114DB2652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696" y="1599203"/>
            <a:ext cx="6790509" cy="42052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"actions": [{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"id":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destinationLocation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"type":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VivaAction.GetLocation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"title": "Select location on map",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"parameters": {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chooseLocationOnMap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true 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}]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72C3A94-3FD1-83F1-AB6E-FF1E908596A2}"/>
              </a:ext>
            </a:extLst>
          </p:cNvPr>
          <p:cNvSpPr txBox="1">
            <a:spLocks/>
          </p:cNvSpPr>
          <p:nvPr/>
        </p:nvSpPr>
        <p:spPr>
          <a:xfrm>
            <a:off x="4284620" y="3391986"/>
            <a:ext cx="7670075" cy="27475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3F115C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F115C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F115C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F115C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F115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onAction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(action: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IGetLocationActionArguments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void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currentTrip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this.state.trip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action.type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===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VivaAction.GetLocation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trip.Destination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latitude: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action.location.latitude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longitude: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action.location.longitude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3257224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330AC5-4702-4E4C-927F-24FEF0AAD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65CA8A-34A4-DF41-99BA-E4905F5AC7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an SPFx ACE with geo-location capabilities</a:t>
            </a:r>
          </a:p>
        </p:txBody>
      </p:sp>
    </p:spTree>
    <p:extLst>
      <p:ext uri="{BB962C8B-B14F-4D97-AF65-F5344CB8AC3E}">
        <p14:creationId xmlns:p14="http://schemas.microsoft.com/office/powerpoint/2010/main" val="1037645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69F3A5-4371-7C76-0DAE-4993E42E8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Viva Connections Adaptive Card Extensions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E5B08D-0F11-3670-3FDD-3F14FF669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58097" cy="420524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Customize the Viva Connections desktop and mobile experience with Adaptive Card Extensions (ACEs)</a:t>
            </a:r>
          </a:p>
          <a:p>
            <a:r>
              <a:rPr lang="en-US" dirty="0"/>
              <a:t>Enable users to:</a:t>
            </a:r>
          </a:p>
          <a:p>
            <a:pPr lvl="1"/>
            <a:r>
              <a:rPr lang="en-US" dirty="0"/>
              <a:t>quickly consume information at a glace</a:t>
            </a:r>
          </a:p>
          <a:p>
            <a:pPr lvl="1"/>
            <a:r>
              <a:rPr lang="en-US" dirty="0"/>
              <a:t>Interactive cards focused on mobile friendly experience</a:t>
            </a:r>
          </a:p>
          <a:p>
            <a:r>
              <a:rPr lang="en-US" dirty="0"/>
              <a:t>Create ACE’s with the SharePoint Framework (SPFx)</a:t>
            </a:r>
          </a:p>
        </p:txBody>
      </p:sp>
      <p:pic>
        <p:nvPicPr>
          <p:cNvPr id="10" name="Picture 9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98AF9280-04A2-7C92-D8E9-C7438C96E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712" y="1222285"/>
            <a:ext cx="5825288" cy="3689349"/>
          </a:xfrm>
          <a:prstGeom prst="rect">
            <a:avLst/>
          </a:prstGeom>
        </p:spPr>
      </p:pic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EC02450-E07E-F8AD-3EB3-A44C7C891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963" y="2254572"/>
            <a:ext cx="1663700" cy="3606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80880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D7B5EF-E536-9147-A3D5-AC7AD389F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ACE Card Types</a:t>
            </a:r>
          </a:p>
        </p:txBody>
      </p:sp>
    </p:spTree>
    <p:extLst>
      <p:ext uri="{BB962C8B-B14F-4D97-AF65-F5344CB8AC3E}">
        <p14:creationId xmlns:p14="http://schemas.microsoft.com/office/powerpoint/2010/main" val="3664510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FC01348-85A1-62D0-96CF-6944F5D86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ACE Card Types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BC6C26E-252E-B079-F369-3D3A135F5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192" y="1690688"/>
            <a:ext cx="2634932" cy="496772"/>
          </a:xfrm>
        </p:spPr>
        <p:txBody>
          <a:bodyPr/>
          <a:lstStyle/>
          <a:p>
            <a:r>
              <a:rPr lang="en-US" dirty="0"/>
              <a:t>Basic Card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7872479-6303-8DC4-C4B5-DAA195413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191" y="2514600"/>
            <a:ext cx="2634933" cy="353530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Title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Primary text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2F464B3E-C774-B073-153E-50B2116651AC}"/>
              </a:ext>
            </a:extLst>
          </p:cNvPr>
          <p:cNvSpPr txBox="1">
            <a:spLocks/>
          </p:cNvSpPr>
          <p:nvPr/>
        </p:nvSpPr>
        <p:spPr>
          <a:xfrm>
            <a:off x="3977052" y="1690688"/>
            <a:ext cx="2634932" cy="4967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rgbClr val="3F115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Image Card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D89A3C14-0633-4BC5-6C18-2D46717B330E}"/>
              </a:ext>
            </a:extLst>
          </p:cNvPr>
          <p:cNvSpPr txBox="1">
            <a:spLocks/>
          </p:cNvSpPr>
          <p:nvPr/>
        </p:nvSpPr>
        <p:spPr>
          <a:xfrm>
            <a:off x="4022771" y="2514600"/>
            <a:ext cx="2634933" cy="3535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F115C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F115C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F115C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F115C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F115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/>
              <a:t>Title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Primary text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Image URL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E99CBB00-737C-E351-C5D3-FCBFBB458F07}"/>
              </a:ext>
            </a:extLst>
          </p:cNvPr>
          <p:cNvSpPr txBox="1">
            <a:spLocks/>
          </p:cNvSpPr>
          <p:nvPr/>
        </p:nvSpPr>
        <p:spPr>
          <a:xfrm>
            <a:off x="8016602" y="1690688"/>
            <a:ext cx="3074714" cy="4967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rgbClr val="3F115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Primary Text Card</a:t>
            </a:r>
          </a:p>
        </p:txBody>
      </p:sp>
      <p:sp>
        <p:nvSpPr>
          <p:cNvPr id="22" name="Content Placeholder 7">
            <a:extLst>
              <a:ext uri="{FF2B5EF4-FFF2-40B4-BE49-F238E27FC236}">
                <a16:creationId xmlns:a16="http://schemas.microsoft.com/office/drawing/2014/main" id="{91319CEC-22E8-B130-020A-08F13FD97ECE}"/>
              </a:ext>
            </a:extLst>
          </p:cNvPr>
          <p:cNvSpPr txBox="1">
            <a:spLocks/>
          </p:cNvSpPr>
          <p:nvPr/>
        </p:nvSpPr>
        <p:spPr>
          <a:xfrm>
            <a:off x="8016602" y="2439761"/>
            <a:ext cx="2634933" cy="3535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F115C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F115C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F115C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F115C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F115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/>
              <a:t>Title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Primary text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Description</a:t>
            </a:r>
          </a:p>
        </p:txBody>
      </p:sp>
      <p:pic>
        <p:nvPicPr>
          <p:cNvPr id="24" name="Picture 2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93B6CEF-4102-550A-2A6E-6CE9EA33B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88" y="3793563"/>
            <a:ext cx="2191085" cy="2299555"/>
          </a:xfrm>
          <a:prstGeom prst="rect">
            <a:avLst/>
          </a:prstGeom>
        </p:spPr>
      </p:pic>
      <p:pic>
        <p:nvPicPr>
          <p:cNvPr id="26" name="Picture 25" descr="Chart&#10;&#10;Description automatically generated">
            <a:extLst>
              <a:ext uri="{FF2B5EF4-FFF2-40B4-BE49-F238E27FC236}">
                <a16:creationId xmlns:a16="http://schemas.microsoft.com/office/drawing/2014/main" id="{52575228-CA9D-154A-1B6C-40501420D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202" y="3828757"/>
            <a:ext cx="3916733" cy="2264361"/>
          </a:xfrm>
          <a:prstGeom prst="rect">
            <a:avLst/>
          </a:prstGeom>
        </p:spPr>
      </p:pic>
      <p:pic>
        <p:nvPicPr>
          <p:cNvPr id="28" name="Picture 2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0BCA958-52AB-8943-46E7-CAA532DA2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1164" y="3828757"/>
            <a:ext cx="3884635" cy="226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911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D7B5EF-E536-9147-A3D5-AC7AD389F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ACE View Types</a:t>
            </a:r>
          </a:p>
        </p:txBody>
      </p:sp>
    </p:spTree>
    <p:extLst>
      <p:ext uri="{BB962C8B-B14F-4D97-AF65-F5344CB8AC3E}">
        <p14:creationId xmlns:p14="http://schemas.microsoft.com/office/powerpoint/2010/main" val="3358202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50D7E-3F8D-33C4-78C6-912BDE527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ACE View Types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58EE0-DFC1-5811-16ED-F14EA2A393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CardView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9481AF-5F5D-185A-7084-E2923E91A0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Default rendering on dashboards &amp; mobile</a:t>
            </a:r>
          </a:p>
          <a:p>
            <a:r>
              <a:rPr lang="en-US" sz="1800" dirty="0"/>
              <a:t>Two size options: medium &amp; large</a:t>
            </a:r>
          </a:p>
          <a:p>
            <a:r>
              <a:rPr lang="en-US" sz="1800" dirty="0"/>
              <a:t>Can include 0 | 1 | 2 buttons</a:t>
            </a:r>
          </a:p>
          <a:p>
            <a:r>
              <a:rPr lang="en-US" sz="1800" dirty="0"/>
              <a:t>Card templates influence options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3CC4C0-63CE-6A04-7AEC-C19E898DD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QuickView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78F5E86-F5C7-1860-85C6-857D214955A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Rendered based on interaction with </a:t>
            </a:r>
            <a:r>
              <a:rPr lang="en-US" sz="1800" dirty="0" err="1"/>
              <a:t>CardView</a:t>
            </a:r>
            <a:r>
              <a:rPr lang="en-US" sz="1800" dirty="0"/>
              <a:t> or other </a:t>
            </a:r>
            <a:r>
              <a:rPr lang="en-US" sz="1800" dirty="0" err="1"/>
              <a:t>QuickViews</a:t>
            </a:r>
            <a:endParaRPr lang="en-US" sz="1800" dirty="0"/>
          </a:p>
          <a:p>
            <a:r>
              <a:rPr lang="en-US" sz="1800" dirty="0"/>
              <a:t>Implemented with class &amp; Adaptive Card JSON</a:t>
            </a:r>
          </a:p>
        </p:txBody>
      </p:sp>
      <p:pic>
        <p:nvPicPr>
          <p:cNvPr id="13" name="Picture 1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F31D6B71-0C1F-34B7-25A5-86BC3718B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160" y="4272727"/>
            <a:ext cx="2880811" cy="16245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B8E925A4-6847-97FB-1CE3-89D021734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164" y="4218489"/>
            <a:ext cx="1695371" cy="18218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BDACF191-6A7C-138F-E459-0E32F05F4E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5302" y="4038699"/>
            <a:ext cx="3436984" cy="1974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7885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D7B5EF-E536-9147-A3D5-AC7AD389F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Developing Adaptive Card Extensions</a:t>
            </a:r>
          </a:p>
        </p:txBody>
      </p:sp>
    </p:spTree>
    <p:extLst>
      <p:ext uri="{BB962C8B-B14F-4D97-AF65-F5344CB8AC3E}">
        <p14:creationId xmlns:p14="http://schemas.microsoft.com/office/powerpoint/2010/main" val="3141112563"/>
      </p:ext>
    </p:extLst>
  </p:cSld>
  <p:clrMapOvr>
    <a:masterClrMapping/>
  </p:clrMapOvr>
</p:sld>
</file>

<file path=ppt/theme/theme1.xml><?xml version="1.0" encoding="utf-8"?>
<a:theme xmlns:a="http://schemas.openxmlformats.org/drawingml/2006/main" name="base &lt;do not use&gt;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2145F"/>
      </a:accent1>
      <a:accent2>
        <a:srgbClr val="ED7D31"/>
      </a:accent2>
      <a:accent3>
        <a:srgbClr val="A5A5A5"/>
      </a:accent3>
      <a:accent4>
        <a:srgbClr val="FFC000"/>
      </a:accent4>
      <a:accent5>
        <a:srgbClr val="E09A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9" id="{D2AB6D25-34DB-F543-A80C-CEE55D007C47}" vid="{DF105A4B-D57E-2947-973F-6F5700E21B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9820594E7B0041BAC4DECBBC892FF9" ma:contentTypeVersion="8" ma:contentTypeDescription="Create a new document." ma:contentTypeScope="" ma:versionID="a4814d1cc1d58eee3ea03778ca413c81">
  <xsd:schema xmlns:xsd="http://www.w3.org/2001/XMLSchema" xmlns:xs="http://www.w3.org/2001/XMLSchema" xmlns:p="http://schemas.microsoft.com/office/2006/metadata/properties" xmlns:ns2="61b79488-63fd-46f4-b1bf-09cb63d2085e" targetNamespace="http://schemas.microsoft.com/office/2006/metadata/properties" ma:root="true" ma:fieldsID="40fb5444c5ccb72d5b900b723022c04a" ns2:_="">
    <xsd:import namespace="61b79488-63fd-46f4-b1bf-09cb63d2085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b79488-63fd-46f4-b1bf-09cb63d208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61b79488-63fd-46f4-b1bf-09cb63d2085e" xsi:nil="true"/>
  </documentManagement>
</p:properties>
</file>

<file path=customXml/itemProps1.xml><?xml version="1.0" encoding="utf-8"?>
<ds:datastoreItem xmlns:ds="http://schemas.openxmlformats.org/officeDocument/2006/customXml" ds:itemID="{535C360C-FC5A-43F7-BF1D-FA69DEF501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b79488-63fd-46f4-b1bf-09cb63d208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875BE8C-CB08-400E-A21F-2497FF16C7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E9BD92-A245-451A-82D6-41724A6593BA}">
  <ds:schemaRefs>
    <ds:schemaRef ds:uri="http://purl.org/dc/elements/1.1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www.w3.org/XML/1998/namespace"/>
    <ds:schemaRef ds:uri="61b79488-63fd-46f4-b1bf-09cb63d2085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base &lt;do not use&gt;</Template>
  <TotalTime>714</TotalTime>
  <Words>1681</Words>
  <Application>Microsoft Macintosh PowerPoint</Application>
  <PresentationFormat>Widescreen</PresentationFormat>
  <Paragraphs>274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Courier New</vt:lpstr>
      <vt:lpstr>Segoe UI</vt:lpstr>
      <vt:lpstr>Segoe UI Light</vt:lpstr>
      <vt:lpstr>base &lt;do not use&gt;</vt:lpstr>
      <vt:lpstr>Viva Connections – Create Adaptive Card Extensions (ACE) with the SharePoint Framework</vt:lpstr>
      <vt:lpstr>PowerPoint Presentation</vt:lpstr>
      <vt:lpstr>PowerPoint Presentation</vt:lpstr>
      <vt:lpstr>Viva Connections Adaptive Card Extensions</vt:lpstr>
      <vt:lpstr>PowerPoint Presentation</vt:lpstr>
      <vt:lpstr>ACE Card Types</vt:lpstr>
      <vt:lpstr>PowerPoint Presentation</vt:lpstr>
      <vt:lpstr>ACE View Types</vt:lpstr>
      <vt:lpstr>PowerPoint Presentation</vt:lpstr>
      <vt:lpstr>Developing Adaptive Card Extensions</vt:lpstr>
      <vt:lpstr>HelloWorldAdaptiveCardExtension.ts</vt:lpstr>
      <vt:lpstr>ACE initialization</vt:lpstr>
      <vt:lpstr>ACE property panes</vt:lpstr>
      <vt:lpstr>ACE render CardView</vt:lpstr>
      <vt:lpstr>ACE CardView Class</vt:lpstr>
      <vt:lpstr>ACE configurable properties</vt:lpstr>
      <vt:lpstr>ACE configurable properties</vt:lpstr>
      <vt:lpstr>ACE component state</vt:lpstr>
      <vt:lpstr>DEMO</vt:lpstr>
      <vt:lpstr>PowerPoint Presentation</vt:lpstr>
      <vt:lpstr>PowerPoint Presentation</vt:lpstr>
      <vt:lpstr>ACE QuickViews</vt:lpstr>
      <vt:lpstr>Activating QuickViews from CardViews</vt:lpstr>
      <vt:lpstr>ACE QuickView</vt:lpstr>
      <vt:lpstr>PowerPoint Presentation</vt:lpstr>
      <vt:lpstr>View navigators</vt:lpstr>
      <vt:lpstr>Registering views with view navigators</vt:lpstr>
      <vt:lpstr>Controlling views with view navigators</vt:lpstr>
      <vt:lpstr>PowerPoint Presentation</vt:lpstr>
      <vt:lpstr>Deferred loading of QuickViews</vt:lpstr>
      <vt:lpstr>DEMO</vt:lpstr>
      <vt:lpstr>PowerPoint Presentation</vt:lpstr>
      <vt:lpstr>Viva Connections specific actions</vt:lpstr>
      <vt:lpstr>Action: Select Media</vt:lpstr>
      <vt:lpstr>Handling the media selection action</vt:lpstr>
      <vt:lpstr>Action: Show Location</vt:lpstr>
      <vt:lpstr>Action: Get Location</vt:lpstr>
      <vt:lpstr>Action: Get Location</vt:lpstr>
      <vt:lpstr>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Teams – Authentication &amp; Single Sign-on with tabs &amp; bots</dc:title>
  <dc:creator>Andrew Connell</dc:creator>
  <cp:lastModifiedBy>Andrew Connell</cp:lastModifiedBy>
  <cp:revision>8</cp:revision>
  <dcterms:created xsi:type="dcterms:W3CDTF">2021-05-26T14:39:33Z</dcterms:created>
  <dcterms:modified xsi:type="dcterms:W3CDTF">2022-12-27T13:41:13Z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0x010100F09820594E7B0041BAC4DECBBC892FF9</vt:lpwstr>
  </property>
</Properties>
</file>