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4"/>
  </p:notesMasterIdLst>
  <p:handoutMasterIdLst>
    <p:handoutMasterId r:id="rId15"/>
  </p:handoutMasterIdLst>
  <p:sldIdLst>
    <p:sldId id="1562" r:id="rId3"/>
    <p:sldId id="1563" r:id="rId4"/>
    <p:sldId id="1547" r:id="rId5"/>
    <p:sldId id="259" r:id="rId6"/>
    <p:sldId id="258" r:id="rId7"/>
    <p:sldId id="260" r:id="rId8"/>
    <p:sldId id="1589" r:id="rId9"/>
    <p:sldId id="1577" r:id="rId10"/>
    <p:sldId id="1578" r:id="rId11"/>
    <p:sldId id="1579" r:id="rId12"/>
    <p:sldId id="1580" r:id="rId1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Lst>
        </p14:section>
        <p14:section name="project anatomy" id="{7AD6C352-0A45-444E-B8F9-8D2038BF74CA}">
          <p14:sldIdLst>
            <p14:sldId id="1547"/>
            <p14:sldId id="259"/>
            <p14:sldId id="258"/>
            <p14:sldId id="260"/>
            <p14:sldId id="1589"/>
          </p14:sldIdLst>
        </p14:section>
        <p14:section name="outro" id="{BF29E249-6E71-4BBE-B175-E1751A1C0B1C}">
          <p14:sldIdLst>
            <p14:sldId id="1577"/>
            <p14:sldId id="1578"/>
            <p14:sldId id="1579"/>
            <p14:sldId id="15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517" autoAdjust="0"/>
    <p:restoredTop sz="82559" autoAdjust="0"/>
  </p:normalViewPr>
  <p:slideViewPr>
    <p:cSldViewPr snapToGrid="0">
      <p:cViewPr varScale="1">
        <p:scale>
          <a:sx n="78" d="100"/>
          <a:sy n="78" d="100"/>
        </p:scale>
        <p:origin x="504" y="9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4/30/2022 12:53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4/30/2022 12:53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4/30/2022 12:53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4/30/2022 12:53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versioning works in SharePoint Framework solutions and how to upgrade existing components.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4/30/2022 12:53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Framework projects have three things that you can version. You can assign a version to the each component, such as a web part or an extension, in the package. You can assign a version to the Features in the package. And you can assign a version the package itself.</a:t>
            </a:r>
          </a:p>
          <a:p>
            <a:endParaRPr lang="en-US" dirty="0"/>
          </a:p>
          <a:p>
            <a:r>
              <a:rPr lang="en-US" dirty="0"/>
              <a:t>Versioning of components is exclusively used for documentation purposes. Versioning of Features and the package is also used for documentation purposes, however there are scenarios where you may be required to increment the version number for one or more Features and/or the package version number to see the effects of your changes.</a:t>
            </a:r>
          </a:p>
          <a:p>
            <a:endParaRPr lang="en-US" dirty="0"/>
          </a:p>
          <a:p>
            <a:r>
              <a:rPr lang="en-US" dirty="0"/>
              <a:t>When you change the code for a SharePoint Framework component, you'll need to rebuild, bundle, package, and redeploy the solution to SharePoint. When the package is redeployed, all existing code files are automatically overwritten with the new files regardless of whether the package version number changed or not.</a:t>
            </a:r>
          </a:p>
          <a:p>
            <a:endParaRPr lang="en-US" dirty="0"/>
          </a:p>
          <a:p>
            <a:r>
              <a:rPr lang="en-US" dirty="0"/>
              <a:t>When you add new web parts to a SharePoint Framework project, you'll need to rebuild, bundle, package, and redeploy the solution to SharePoint. When the package is redeployed, the new web parts will be immediately available regardless of whether the package version number changed or not.</a:t>
            </a:r>
          </a:p>
          <a:p>
            <a:endParaRPr lang="en-US" dirty="0"/>
          </a:p>
          <a:p>
            <a:r>
              <a:rPr lang="en-US" dirty="0"/>
              <a:t>When you add new extensions to a SharePoint Framework project, you don't need to increment any version numbers for the new extensions to be available after you rebuild, bundle, package, and redeploy the solution to SharePoint.</a:t>
            </a:r>
          </a:p>
          <a:p>
            <a:endParaRPr lang="en-US" dirty="0"/>
          </a:p>
          <a:p>
            <a:r>
              <a:rPr lang="en-US" dirty="0"/>
              <a:t>If you don't enable tenant wide deployment you'll need to increment both the package version and the version number of the Feature or Features that provision resources associated with the extensions. Then you need to rebuild, bundle, package, and redeploy the solution to SharePoint. Incrementing the package version enables you to update the app in site collections where it's been added. Incrementing the Feature version indicates to SharePoint that the Feature needs to be </a:t>
            </a:r>
            <a:r>
              <a:rPr lang="en-US" dirty="0" err="1"/>
              <a:t>upated</a:t>
            </a:r>
            <a:r>
              <a:rPr lang="en-US" dirty="0"/>
              <a:t> during the app update process.</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version number for the package is defined in the **./config/package-</a:t>
            </a:r>
            <a:r>
              <a:rPr lang="en-US" dirty="0" err="1"/>
              <a:t>solution.json</a:t>
            </a:r>
            <a:r>
              <a:rPr lang="en-US" dirty="0"/>
              <a:t>** file. SharePoint package version is displayed in the tenant or site collection App Catalog:</a:t>
            </a:r>
          </a:p>
          <a:p>
            <a:endParaRPr lang="en-US" dirty="0"/>
          </a:p>
          <a:p>
            <a:r>
              <a:rPr lang="en-US" dirty="0"/>
              <a:t>If you deploy an updated SharePoint package without changing the version numbers, SharePoint will still update the existing deployed component runtime files, including the JavaScript bundles.</a:t>
            </a:r>
          </a:p>
          <a:p>
            <a:endParaRPr lang="en-US" dirty="0"/>
          </a:p>
          <a:p>
            <a:r>
              <a:rPr lang="en-US" dirty="0"/>
              <a:t>The package version is used for documentation and to trigger the SharePoint app upgrade process. The app upgrade process may be required when new components are added to a project</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4/30/2022 12:53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029756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version number of components is set in the component's manifest file. The `version` property is set to a string as shown in the following figure:</a:t>
            </a:r>
          </a:p>
          <a:p>
            <a:endParaRPr lang="en-US" dirty="0"/>
          </a:p>
          <a:p>
            <a:r>
              <a:rPr lang="en-US" dirty="0"/>
              <a:t>If this value is set to `*`, the `version` property from the project's **</a:t>
            </a:r>
            <a:r>
              <a:rPr lang="en-US" dirty="0" err="1"/>
              <a:t>package.json</a:t>
            </a:r>
            <a:r>
              <a:rPr lang="en-US" dirty="0"/>
              <a:t>** file is used.</a:t>
            </a:r>
          </a:p>
          <a:p>
            <a:endParaRPr lang="en-US" dirty="0"/>
          </a:p>
          <a:p>
            <a:r>
              <a:rPr lang="en-US" dirty="0"/>
              <a:t>By setting the version number in each component manifest, different components in the resulting SharePoint package can each share the same version number or they can have unique version numbers.</a:t>
            </a:r>
          </a:p>
          <a:p>
            <a:endParaRPr lang="en-US" dirty="0"/>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4/30/2022 12:56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986482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version number to look at in a SharePoint Framework project is the one that's listed in the project's **</a:t>
            </a:r>
            <a:r>
              <a:rPr lang="en-US" dirty="0" err="1"/>
              <a:t>package.json</a:t>
            </a:r>
            <a:r>
              <a:rPr lang="en-US" dirty="0"/>
              <a:t>** file. The only time the value of the `version` property in this file is used is when you have set the `version` property in a component's manifest file to `*` instead of a specific value.</a:t>
            </a:r>
          </a:p>
          <a:p>
            <a:endParaRPr lang="en-US" dirty="0"/>
          </a:p>
          <a:p>
            <a:r>
              <a:rPr lang="en-US" dirty="0"/>
              <a:t>The value of the **</a:t>
            </a:r>
            <a:r>
              <a:rPr lang="en-US" dirty="0" err="1"/>
              <a:t>package.json</a:t>
            </a:r>
            <a:r>
              <a:rPr lang="en-US" dirty="0"/>
              <a:t>**'s `version` property doesn't have any impact on the component other than documentation. Neither the behavior of the component, package, or SharePoint is impacted by changing the `version` property.</a:t>
            </a:r>
          </a:p>
          <a:p>
            <a:endParaRPr lang="en-US" dirty="0"/>
          </a:p>
          <a:p>
            <a:r>
              <a:rPr lang="en-US" b="0" dirty="0">
                <a:solidFill>
                  <a:srgbClr val="000000"/>
                </a:solidFill>
                <a:effectLst/>
                <a:latin typeface="Consolas" panose="020B0609020204030204" pitchFamily="49" charset="0"/>
              </a:rPr>
              <a:t>While it's only used for documentation, it's still recommended to increment this version whenever you make changes to your components.</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101158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4/30/2022 12:53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738293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4/30/2022 12:53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4/30/2022 12:53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5108234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Rectangle 2"/>
          <p:cNvSpPr/>
          <p:nvPr userDrawn="1"/>
        </p:nvSpPr>
        <p:spPr bwMode="auto">
          <a:xfrm>
            <a:off x="882" y="6529422"/>
            <a:ext cx="12434711" cy="479744"/>
          </a:xfrm>
          <a:prstGeom prst="rect">
            <a:avLst/>
          </a:prstGeom>
          <a:solidFill>
            <a:schemeClr val="tx2"/>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6" fontAlgn="base">
              <a:spcBef>
                <a:spcPct val="0"/>
              </a:spcBef>
              <a:spcAft>
                <a:spcPct val="0"/>
              </a:spcAft>
              <a:defRPr/>
            </a:pPr>
            <a:endParaRPr lang="en-US" sz="1764" kern="0" dirty="0">
              <a:gradFill>
                <a:gsLst>
                  <a:gs pos="0">
                    <a:srgbClr val="FFFFFF"/>
                  </a:gs>
                  <a:gs pos="100000">
                    <a:srgbClr val="FFFFFF"/>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3639" y="6533467"/>
            <a:ext cx="1501954" cy="477297"/>
          </a:xfrm>
          <a:prstGeom prst="rect">
            <a:avLst/>
          </a:prstGeom>
        </p:spPr>
      </p:pic>
    </p:spTree>
    <p:extLst>
      <p:ext uri="{BB962C8B-B14F-4D97-AF65-F5344CB8AC3E}">
        <p14:creationId xmlns:p14="http://schemas.microsoft.com/office/powerpoint/2010/main" val="6720155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 id="2147484560" r:id="rId29"/>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8.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sharepoint/dev/spfx/sharepoint-framework-overview"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Deploying SharePoint Framework Components to Production</a:t>
            </a:r>
            <a:endParaRPr lang="en-US" dirty="0"/>
          </a:p>
        </p:txBody>
      </p:sp>
      <p:sp>
        <p:nvSpPr>
          <p:cNvPr id="5" name="Text Placeholder 4"/>
          <p:cNvSpPr>
            <a:spLocks noGrp="1"/>
          </p:cNvSpPr>
          <p:nvPr>
            <p:ph type="body" sz="quarter" idx="12"/>
          </p:nvPr>
        </p:nvSpPr>
        <p:spPr/>
        <p:txBody>
          <a:bodyPr/>
          <a:lstStyle/>
          <a:p>
            <a:r>
              <a:rPr lang="en-US" dirty="0"/>
              <a:t>Updating SharePoint Framework Solutions</a:t>
            </a:r>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442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3372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Updating SharePoint Framework Solutions</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Updating SharePoint Package Versions</a:t>
            </a:r>
          </a:p>
          <a:p>
            <a:pPr>
              <a:spcBef>
                <a:spcPts val="1200"/>
              </a:spcBef>
            </a:pPr>
            <a:r>
              <a:rPr lang="en-US" sz="2000" dirty="0"/>
              <a:t>Updating Component Versions</a:t>
            </a:r>
          </a:p>
          <a:p>
            <a:pPr>
              <a:spcBef>
                <a:spcPts val="1200"/>
              </a:spcBef>
            </a:pPr>
            <a:endParaRPr lang="en-US" sz="2000" dirty="0"/>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3157788"/>
          </a:xfrm>
        </p:spPr>
        <p:txBody>
          <a:bodyPr/>
          <a:lstStyle/>
          <a:p>
            <a:r>
              <a:rPr lang="en-US" dirty="0"/>
              <a:t>Three things can be versioned in SPFx projects:</a:t>
            </a:r>
          </a:p>
          <a:p>
            <a:pPr lvl="1"/>
            <a:r>
              <a:rPr lang="en-US" dirty="0"/>
              <a:t>Components (web parts &amp; extensions)</a:t>
            </a:r>
          </a:p>
          <a:p>
            <a:pPr lvl="1"/>
            <a:r>
              <a:rPr lang="en-US" dirty="0"/>
              <a:t>Features</a:t>
            </a:r>
          </a:p>
          <a:p>
            <a:pPr lvl="1"/>
            <a:r>
              <a:rPr lang="en-US" dirty="0"/>
              <a:t>Package (*.</a:t>
            </a:r>
            <a:r>
              <a:rPr lang="en-US" dirty="0" err="1"/>
              <a:t>sppkg</a:t>
            </a:r>
            <a:r>
              <a:rPr lang="en-US" dirty="0"/>
              <a:t>)</a:t>
            </a:r>
          </a:p>
          <a:p>
            <a:endParaRPr lang="en-US" dirty="0"/>
          </a:p>
          <a:p>
            <a:r>
              <a:rPr lang="en-US" dirty="0"/>
              <a:t>Not required to increment version when code changes</a:t>
            </a:r>
          </a:p>
          <a:p>
            <a:pPr lvl="1"/>
            <a:r>
              <a:rPr lang="en-US" dirty="0"/>
              <a:t>Deploying updated SharePoint packages without changing the version will update existing code</a:t>
            </a:r>
          </a:p>
          <a:p>
            <a:pPr lvl="1"/>
            <a:r>
              <a:rPr lang="en-US" dirty="0"/>
              <a:t>Component version used for documentation </a:t>
            </a:r>
          </a:p>
          <a:p>
            <a:pPr lvl="1"/>
            <a:r>
              <a:rPr lang="en-US" dirty="0"/>
              <a:t>Package version used for documentation and to trigger SharePoint’s app upgrade process</a:t>
            </a:r>
          </a:p>
        </p:txBody>
      </p:sp>
      <p:sp>
        <p:nvSpPr>
          <p:cNvPr id="2" name="Title 1"/>
          <p:cNvSpPr>
            <a:spLocks noGrp="1"/>
          </p:cNvSpPr>
          <p:nvPr>
            <p:ph type="title"/>
          </p:nvPr>
        </p:nvSpPr>
        <p:spPr>
          <a:xfrm>
            <a:off x="464400" y="633600"/>
            <a:ext cx="11574000" cy="387798"/>
          </a:xfrm>
        </p:spPr>
        <p:txBody>
          <a:bodyPr/>
          <a:lstStyle/>
          <a:p>
            <a:r>
              <a:rPr lang="en-US" dirty="0"/>
              <a:t>Understanding Version Numbers in </a:t>
            </a:r>
            <a:r>
              <a:rPr lang="en-US" dirty="0" err="1"/>
              <a:t>SPFx</a:t>
            </a:r>
            <a:r>
              <a:rPr lang="en-US" dirty="0"/>
              <a:t> Projects</a:t>
            </a:r>
            <a:endParaRPr lang="fi-FI" dirty="0"/>
          </a:p>
        </p:txBody>
      </p:sp>
    </p:spTree>
    <p:extLst>
      <p:ext uri="{BB962C8B-B14F-4D97-AF65-F5344CB8AC3E}">
        <p14:creationId xmlns:p14="http://schemas.microsoft.com/office/powerpoint/2010/main" val="6162164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B3684C8-D530-3D4D-AB8F-57FAF5636F85}"/>
              </a:ext>
            </a:extLst>
          </p:cNvPr>
          <p:cNvSpPr>
            <a:spLocks noGrp="1"/>
          </p:cNvSpPr>
          <p:nvPr>
            <p:ph type="body" sz="quarter" idx="10"/>
          </p:nvPr>
        </p:nvSpPr>
        <p:spPr>
          <a:xfrm>
            <a:off x="464400" y="1212850"/>
            <a:ext cx="11574000" cy="1634294"/>
          </a:xfrm>
        </p:spPr>
        <p:txBody>
          <a:bodyPr/>
          <a:lstStyle/>
          <a:p>
            <a:r>
              <a:rPr lang="en-US" altLang="zh-CN" dirty="0"/>
              <a:t>Sets the version for the </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sppkg</a:t>
            </a:r>
            <a:r>
              <a:rPr lang="en-US" altLang="zh-CN" dirty="0"/>
              <a:t> package</a:t>
            </a:r>
          </a:p>
          <a:p>
            <a:r>
              <a:rPr lang="en-US" altLang="zh-CN" dirty="0"/>
              <a:t>Version is displayed in the tenant / site collection app catalog</a:t>
            </a:r>
          </a:p>
          <a:p>
            <a:r>
              <a:rPr lang="en-US" altLang="zh-CN" dirty="0"/>
              <a:t>Triggers the SharePoint app upgrade process</a:t>
            </a:r>
          </a:p>
          <a:p>
            <a:pPr lvl="1"/>
            <a:r>
              <a:rPr lang="en-US" altLang="zh-CN" dirty="0"/>
              <a:t>Will reactivate / upgrade any features</a:t>
            </a:r>
          </a:p>
        </p:txBody>
      </p:sp>
      <p:sp>
        <p:nvSpPr>
          <p:cNvPr id="3" name="Title 2"/>
          <p:cNvSpPr>
            <a:spLocks noGrp="1"/>
          </p:cNvSpPr>
          <p:nvPr>
            <p:ph type="title"/>
          </p:nvPr>
        </p:nvSpPr>
        <p:spPr/>
        <p:txBody>
          <a:bodyPr/>
          <a:lstStyle/>
          <a:p>
            <a:r>
              <a:rPr lang="en-US" altLang="zh-CN" dirty="0"/>
              <a:t>Update the version in the package-</a:t>
            </a:r>
            <a:r>
              <a:rPr lang="en-US" altLang="zh-CN" dirty="0" err="1"/>
              <a:t>solution.json</a:t>
            </a:r>
            <a:r>
              <a:rPr lang="en-US" altLang="zh-CN" dirty="0"/>
              <a:t> file</a:t>
            </a:r>
            <a:endParaRPr lang="en-US" dirty="0"/>
          </a:p>
        </p:txBody>
      </p:sp>
      <p:sp>
        <p:nvSpPr>
          <p:cNvPr id="8" name="Text Placeholder 2"/>
          <p:cNvSpPr txBox="1">
            <a:spLocks/>
          </p:cNvSpPr>
          <p:nvPr/>
        </p:nvSpPr>
        <p:spPr>
          <a:xfrm>
            <a:off x="274638" y="1212850"/>
            <a:ext cx="11887200" cy="502071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altLang="zh-CN" sz="2400" dirty="0"/>
          </a:p>
        </p:txBody>
      </p:sp>
      <p:pic>
        <p:nvPicPr>
          <p:cNvPr id="5" name="Picture 4"/>
          <p:cNvPicPr>
            <a:picLocks noChangeAspect="1"/>
          </p:cNvPicPr>
          <p:nvPr/>
        </p:nvPicPr>
        <p:blipFill>
          <a:blip r:embed="rId3"/>
          <a:stretch>
            <a:fillRect/>
          </a:stretch>
        </p:blipFill>
        <p:spPr>
          <a:xfrm>
            <a:off x="6562724" y="2879436"/>
            <a:ext cx="5585687" cy="3063860"/>
          </a:xfrm>
          <a:prstGeom prst="rect">
            <a:avLst/>
          </a:prstGeom>
        </p:spPr>
      </p:pic>
      <p:pic>
        <p:nvPicPr>
          <p:cNvPr id="4" name="Picture 3"/>
          <p:cNvPicPr>
            <a:picLocks noChangeAspect="1"/>
          </p:cNvPicPr>
          <p:nvPr/>
        </p:nvPicPr>
        <p:blipFill>
          <a:blip r:embed="rId4"/>
          <a:stretch>
            <a:fillRect/>
          </a:stretch>
        </p:blipFill>
        <p:spPr>
          <a:xfrm>
            <a:off x="385589" y="3364674"/>
            <a:ext cx="6057427" cy="2093384"/>
          </a:xfrm>
          <a:prstGeom prst="rect">
            <a:avLst/>
          </a:prstGeom>
        </p:spPr>
      </p:pic>
    </p:spTree>
    <p:extLst>
      <p:ext uri="{BB962C8B-B14F-4D97-AF65-F5344CB8AC3E}">
        <p14:creationId xmlns:p14="http://schemas.microsoft.com/office/powerpoint/2010/main" val="51430631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A07EC8A-803B-CD49-993C-74E514FCB6F3}"/>
              </a:ext>
            </a:extLst>
          </p:cNvPr>
          <p:cNvSpPr>
            <a:spLocks noGrp="1"/>
          </p:cNvSpPr>
          <p:nvPr>
            <p:ph type="body" sz="quarter" idx="10"/>
          </p:nvPr>
        </p:nvSpPr>
        <p:spPr>
          <a:xfrm>
            <a:off x="464400" y="1212850"/>
            <a:ext cx="11574000" cy="2548390"/>
          </a:xfrm>
        </p:spPr>
        <p:txBody>
          <a:bodyPr/>
          <a:lstStyle/>
          <a:p>
            <a:r>
              <a:rPr lang="en-US" altLang="zh-CN" dirty="0"/>
              <a:t>Update the code or configuration for your web part</a:t>
            </a:r>
          </a:p>
          <a:p>
            <a:r>
              <a:rPr lang="en-US" altLang="zh-CN" dirty="0"/>
              <a:t>Increment the version in the </a:t>
            </a:r>
            <a:r>
              <a:rPr lang="en-US" altLang="zh-CN" dirty="0">
                <a:latin typeface="Courier New" panose="02070309020205020404" pitchFamily="49" charset="0"/>
                <a:cs typeface="Courier New" panose="02070309020205020404" pitchFamily="49" charset="0"/>
              </a:rPr>
              <a:t>&lt;web part name&gt;.</a:t>
            </a:r>
            <a:r>
              <a:rPr lang="en-US" altLang="zh-CN" dirty="0" err="1">
                <a:latin typeface="Courier New" panose="02070309020205020404" pitchFamily="49" charset="0"/>
                <a:cs typeface="Courier New" panose="02070309020205020404" pitchFamily="49" charset="0"/>
              </a:rPr>
              <a:t>manifest.json</a:t>
            </a:r>
            <a:r>
              <a:rPr lang="en-US" altLang="zh-CN" dirty="0"/>
              <a:t> file</a:t>
            </a:r>
          </a:p>
          <a:p>
            <a:r>
              <a:rPr lang="en-US" altLang="zh-CN" dirty="0"/>
              <a:t>This sets the version for the web part</a:t>
            </a:r>
          </a:p>
          <a:p>
            <a:r>
              <a:rPr lang="en-US" altLang="zh-CN" dirty="0"/>
              <a:t>Multiple components in the same project may be versioned independently</a:t>
            </a:r>
          </a:p>
          <a:p>
            <a:pPr marL="0" indent="0">
              <a:buNone/>
            </a:pPr>
            <a:endParaRPr lang="en-US" altLang="zh-CN" dirty="0"/>
          </a:p>
          <a:p>
            <a:pPr marL="0" indent="0">
              <a:buNone/>
            </a:pPr>
            <a:endParaRPr lang="en-US" dirty="0"/>
          </a:p>
        </p:txBody>
      </p:sp>
      <p:sp>
        <p:nvSpPr>
          <p:cNvPr id="3" name="Title 2"/>
          <p:cNvSpPr>
            <a:spLocks noGrp="1"/>
          </p:cNvSpPr>
          <p:nvPr>
            <p:ph type="title"/>
          </p:nvPr>
        </p:nvSpPr>
        <p:spPr>
          <a:xfrm>
            <a:off x="464400" y="633600"/>
            <a:ext cx="11574000" cy="387798"/>
          </a:xfrm>
        </p:spPr>
        <p:txBody>
          <a:bodyPr/>
          <a:lstStyle/>
          <a:p>
            <a:r>
              <a:rPr lang="en-US" altLang="zh-CN" dirty="0"/>
              <a:t>Update SPFx components and incrementing versions</a:t>
            </a:r>
            <a:endParaRPr lang="en-US" dirty="0"/>
          </a:p>
        </p:txBody>
      </p:sp>
      <p:pic>
        <p:nvPicPr>
          <p:cNvPr id="4" name="Picture 3"/>
          <p:cNvPicPr>
            <a:picLocks noChangeAspect="1"/>
          </p:cNvPicPr>
          <p:nvPr/>
        </p:nvPicPr>
        <p:blipFill>
          <a:blip r:embed="rId3"/>
          <a:stretch>
            <a:fillRect/>
          </a:stretch>
        </p:blipFill>
        <p:spPr>
          <a:xfrm>
            <a:off x="3028422" y="2993206"/>
            <a:ext cx="6379631" cy="3358520"/>
          </a:xfrm>
          <a:prstGeom prst="rect">
            <a:avLst/>
          </a:prstGeom>
        </p:spPr>
      </p:pic>
    </p:spTree>
    <p:extLst>
      <p:ext uri="{BB962C8B-B14F-4D97-AF65-F5344CB8AC3E}">
        <p14:creationId xmlns:p14="http://schemas.microsoft.com/office/powerpoint/2010/main" val="2300009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8A175A-B668-D240-90EC-277141B307B3}"/>
              </a:ext>
            </a:extLst>
          </p:cNvPr>
          <p:cNvSpPr>
            <a:spLocks noGrp="1"/>
          </p:cNvSpPr>
          <p:nvPr>
            <p:ph type="body" sz="quarter" idx="10"/>
          </p:nvPr>
        </p:nvSpPr>
        <p:spPr>
          <a:xfrm>
            <a:off x="464400" y="1212850"/>
            <a:ext cx="11574000" cy="923330"/>
          </a:xfrm>
        </p:spPr>
        <p:txBody>
          <a:bodyPr/>
          <a:lstStyle/>
          <a:p>
            <a:r>
              <a:rPr lang="en-US" altLang="zh-CN" dirty="0"/>
              <a:t>Change the component version every time the package changes</a:t>
            </a:r>
          </a:p>
          <a:p>
            <a:endParaRPr lang="en-US" dirty="0"/>
          </a:p>
        </p:txBody>
      </p:sp>
      <p:sp>
        <p:nvSpPr>
          <p:cNvPr id="3" name="Title 2"/>
          <p:cNvSpPr>
            <a:spLocks noGrp="1"/>
          </p:cNvSpPr>
          <p:nvPr>
            <p:ph type="title"/>
          </p:nvPr>
        </p:nvSpPr>
        <p:spPr/>
        <p:txBody>
          <a:bodyPr/>
          <a:lstStyle/>
          <a:p>
            <a:r>
              <a:rPr lang="en-US" altLang="zh-CN" dirty="0"/>
              <a:t>Update the version in the </a:t>
            </a:r>
            <a:r>
              <a:rPr lang="en-US" altLang="zh-CN" dirty="0" err="1"/>
              <a:t>package.json</a:t>
            </a:r>
            <a:r>
              <a:rPr lang="en-US" altLang="zh-CN" dirty="0"/>
              <a:t> file</a:t>
            </a:r>
            <a:endParaRPr lang="en-US" dirty="0"/>
          </a:p>
        </p:txBody>
      </p:sp>
      <p:sp>
        <p:nvSpPr>
          <p:cNvPr id="8" name="Text Placeholder 2"/>
          <p:cNvSpPr txBox="1">
            <a:spLocks/>
          </p:cNvSpPr>
          <p:nvPr/>
        </p:nvSpPr>
        <p:spPr>
          <a:xfrm>
            <a:off x="274638" y="1212850"/>
            <a:ext cx="11887200" cy="502071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p>
        </p:txBody>
      </p:sp>
      <p:pic>
        <p:nvPicPr>
          <p:cNvPr id="4" name="Picture 3"/>
          <p:cNvPicPr>
            <a:picLocks noChangeAspect="1"/>
          </p:cNvPicPr>
          <p:nvPr/>
        </p:nvPicPr>
        <p:blipFill>
          <a:blip r:embed="rId3"/>
          <a:stretch>
            <a:fillRect/>
          </a:stretch>
        </p:blipFill>
        <p:spPr>
          <a:xfrm>
            <a:off x="2709682" y="1841078"/>
            <a:ext cx="7096125" cy="4524375"/>
          </a:xfrm>
          <a:prstGeom prst="rect">
            <a:avLst/>
          </a:prstGeom>
        </p:spPr>
      </p:pic>
    </p:spTree>
    <p:extLst>
      <p:ext uri="{BB962C8B-B14F-4D97-AF65-F5344CB8AC3E}">
        <p14:creationId xmlns:p14="http://schemas.microsoft.com/office/powerpoint/2010/main" val="101229375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138" y="899477"/>
            <a:ext cx="8914532" cy="3629025"/>
          </a:xfrm>
        </p:spPr>
        <p:txBody>
          <a:bodyPr/>
          <a:lstStyle/>
          <a:p>
            <a:r>
              <a:rPr lang="en-US" dirty="0"/>
              <a:t>Demo</a:t>
            </a:r>
            <a:br>
              <a:rPr lang="en-US" dirty="0"/>
            </a:br>
            <a:r>
              <a:rPr lang="en-US" sz="2400" dirty="0"/>
              <a:t>Updating SharePoint Framework Component &amp; Package Versions</a:t>
            </a:r>
            <a:endParaRPr lang="en-US" dirty="0"/>
          </a:p>
        </p:txBody>
      </p:sp>
    </p:spTree>
    <p:extLst>
      <p:ext uri="{BB962C8B-B14F-4D97-AF65-F5344CB8AC3E}">
        <p14:creationId xmlns:p14="http://schemas.microsoft.com/office/powerpoint/2010/main" val="52845363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12646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Updating Component Versions</a:t>
            </a:r>
          </a:p>
          <a:p>
            <a:pPr lvl="0">
              <a:lnSpc>
                <a:spcPct val="90000"/>
              </a:lnSpc>
              <a:spcBef>
                <a:spcPts val="1800"/>
              </a:spcBef>
            </a:pPr>
            <a:r>
              <a:rPr lang="en-US" sz="1600" b="0" dirty="0">
                <a:solidFill>
                  <a:srgbClr val="2F2F2F"/>
                </a:solidFill>
                <a:latin typeface="Segoe UI Semibold"/>
              </a:rPr>
              <a:t>Updating SharePoint Package Versions</a:t>
            </a:r>
          </a:p>
          <a:p>
            <a:pPr lvl="0">
              <a:lnSpc>
                <a:spcPct val="90000"/>
              </a:lnSpc>
              <a:spcBef>
                <a:spcPts val="1800"/>
              </a:spcBef>
            </a:pPr>
            <a:endParaRPr lang="en-US" sz="1600" b="0" dirty="0">
              <a:solidFill>
                <a:srgbClr val="2F2F2F"/>
              </a:solidFill>
              <a:latin typeface="Segoe UI Semibold"/>
            </a:endParaRPr>
          </a:p>
        </p:txBody>
      </p:sp>
    </p:spTree>
    <p:extLst>
      <p:ext uri="{BB962C8B-B14F-4D97-AF65-F5344CB8AC3E}">
        <p14:creationId xmlns:p14="http://schemas.microsoft.com/office/powerpoint/2010/main" val="13925079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630942"/>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p:txBody>
      </p:sp>
    </p:spTree>
    <p:extLst>
      <p:ext uri="{BB962C8B-B14F-4D97-AF65-F5344CB8AC3E}">
        <p14:creationId xmlns:p14="http://schemas.microsoft.com/office/powerpoint/2010/main" val="1745997778"/>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1207</Words>
  <Application>Microsoft Office PowerPoint</Application>
  <PresentationFormat>Custom</PresentationFormat>
  <Paragraphs>94</Paragraphs>
  <Slides>11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Consolas</vt:lpstr>
      <vt:lpstr>Courier New</vt:lpstr>
      <vt:lpstr>Segoe UI</vt:lpstr>
      <vt:lpstr>Segoe UI Light</vt:lpstr>
      <vt:lpstr>Segoe UI Semibold</vt:lpstr>
      <vt:lpstr>Wingdings</vt:lpstr>
      <vt:lpstr>Office 365 PPT Template - 2017</vt:lpstr>
      <vt:lpstr>Deploying SharePoint Framework Components to Production</vt:lpstr>
      <vt:lpstr>Updating SharePoint Framework Solutions</vt:lpstr>
      <vt:lpstr>Understanding Version Numbers in SPFx Projects</vt:lpstr>
      <vt:lpstr>Update the version in the package-solution.json file</vt:lpstr>
      <vt:lpstr>Update SPFx components and incrementing versions</vt:lpstr>
      <vt:lpstr>Update the version in the package.json file</vt:lpstr>
      <vt:lpstr>Demo Updating SharePoint Framework Component &amp; Package Versions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2022-04-30T16:58:50Z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