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62" r:id="rId3"/>
    <p:sldId id="1563" r:id="rId4"/>
    <p:sldId id="1547" r:id="rId5"/>
    <p:sldId id="1590" r:id="rId6"/>
    <p:sldId id="1591" r:id="rId7"/>
    <p:sldId id="1592" r:id="rId8"/>
    <p:sldId id="1593" r:id="rId9"/>
    <p:sldId id="1589" r:id="rId10"/>
    <p:sldId id="1577" r:id="rId11"/>
    <p:sldId id="1578" r:id="rId12"/>
    <p:sldId id="1579" r:id="rId13"/>
    <p:sldId id="1580"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90"/>
            <p14:sldId id="1591"/>
            <p14:sldId id="1592"/>
            <p14:sldId id="1593"/>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849" autoAdjust="0"/>
    <p:restoredTop sz="65738" autoAdjust="0"/>
  </p:normalViewPr>
  <p:slideViewPr>
    <p:cSldViewPr snapToGrid="0">
      <p:cViewPr varScale="1">
        <p:scale>
          <a:sx n="55" d="100"/>
          <a:sy n="55" d="100"/>
        </p:scale>
        <p:origin x="1866"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5/27/2021 12:25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5/27/2021 12:25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5/27/2021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5/27/2021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5/27/2021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this unit, you'll learn about the different App Catalogs in SharePoint and how you can programmatically deploy SharePoint apps with the ALM APIs.</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5/27/2021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tenant-scoped App Catalog was initially introduced to SharePoint in the SharePoint Server 2013 release. It is available in all subsequent on-premises SharePoint Server releases and SharePoint Online.</a:t>
            </a:r>
          </a:p>
          <a:p>
            <a:endParaRPr lang="en-US" dirty="0"/>
          </a:p>
          <a:p>
            <a:r>
              <a:rPr lang="en-US" dirty="0"/>
              <a:t>The tenant App Catalog is managed by the SharePoint tenant administrators. All SharePoint packages deployed to the tenant's App Catalog are available to all site collections throughout the entire tenant.</a:t>
            </a:r>
          </a:p>
          <a:p>
            <a:endParaRPr lang="en-US" dirty="0"/>
          </a:p>
          <a:p>
            <a:r>
              <a:rPr lang="en-US" dirty="0"/>
              <a:t>Starting in SharePoint Server 2019 and in SharePoint Online, when deploying a SharePoint package to the tenant App Catalog, you can optionally have web parts installed to all site collections in the tenant. For this option to be available when deploying the package, the developer must enable it in the **./</a:t>
            </a:r>
            <a:r>
              <a:rPr lang="en-US" dirty="0" err="1"/>
              <a:t>src</a:t>
            </a:r>
            <a:r>
              <a:rPr lang="en-US" dirty="0"/>
              <a:t>/package-</a:t>
            </a:r>
            <a:r>
              <a:rPr lang="en-US" dirty="0" err="1"/>
              <a:t>solution.json</a:t>
            </a:r>
            <a:r>
              <a:rPr lang="en-US" dirty="0"/>
              <a:t>** file. This option can save administrators and site collection owners time from having to go to each site collection and install the app in each site collection after deploying it. In addition, it will automatically install the app in all new site collections created after deploying the package.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site collection App Catalogs are not created automatically is that Microsoft has taken a secure by default approach.</a:t>
            </a:r>
          </a:p>
          <a:p>
            <a:endParaRPr lang="en-US" dirty="0"/>
          </a:p>
          <a:p>
            <a:r>
              <a:rPr lang="en-US" dirty="0"/>
              <a:t>When someone can add a SharePoint package to a site and install items from that package, administrators are effectively giving the ability to add JavaScript files to your SharePoint site. This delegates the responsibility of who's allowed to add JavaScript files to a site to the site collection owners.</a:t>
            </a:r>
          </a:p>
          <a:p>
            <a:endParaRPr lang="en-US" dirty="0"/>
          </a:p>
          <a:p>
            <a:r>
              <a:rPr lang="en-US" dirty="0"/>
              <a:t>Once those script files are running on a SharePoint page, they run in the context of the current user that's logged into the site and interacting with the page.  If that user has privileged access permissions, such as access to a document library that contains files related to mergers and acquisitions for the organization, the script file can use the SharePoint REST API, accessed by the user's context, and send files from that library to another location... all without the user knowing this was happening. The person who installed the app may not realize that can happen or have performed a thorough code review of the custom components prior to deploying the package. With a site collection App Catalog, tenant administrators are effectively delegating this responsibility to site collection owners. Because of this, Microsoft has taken the approach that each customer needs to decide if they want to trust this delegation to their site collection owners and therefore, requires tenant administrators to "opt-in" to site collection App Catalogs on a site collection by site collection basis.</a:t>
            </a:r>
          </a:p>
          <a:p>
            <a:endParaRPr lang="en-US" dirty="0"/>
          </a:p>
          <a:p>
            <a:r>
              <a:rPr lang="en-US" dirty="0"/>
              <a:t>The only way to create site collection App Catalogs is ultimately through the SharePoint REST API. You can do this through code, or using one of the administrative command line tools available to tenant administrators.</a:t>
            </a:r>
          </a:p>
          <a:p>
            <a:endParaRPr lang="en-US" dirty="0"/>
          </a:p>
          <a:p>
            <a:r>
              <a:rPr lang="en-US" dirty="0"/>
              <a:t>The site collection App Catalog is a special document library in the site collection accessible from the **Site Contents**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5/27/2021 12:25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68648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Online PowerShell](https://</a:t>
            </a:r>
            <a:r>
              <a:rPr lang="en-US" dirty="0" err="1"/>
              <a:t>technet.microsoft.com</a:t>
            </a:r>
            <a:r>
              <a:rPr lang="en-US" dirty="0"/>
              <a:t>/library/fp161388.aspx) contains cmdlets that you can use to create and remove App Catalogs to and from site collections. First, connect to your SharePoint Online tenant by signing into your Tenant Admin Center and then use the `Add-</a:t>
            </a:r>
            <a:r>
              <a:rPr lang="en-US" dirty="0" err="1"/>
              <a:t>SPOSiteCollectionAppCatalog</a:t>
            </a:r>
            <a:r>
              <a:rPr lang="en-US" dirty="0"/>
              <a:t>` cmdlet to add a site collection App Catalog to the specified site collection.</a:t>
            </a:r>
          </a:p>
          <a:p>
            <a:endParaRPr lang="en-US" dirty="0"/>
          </a:p>
          <a:p>
            <a:r>
              <a:rPr lang="en-US" dirty="0"/>
              <a:t>The [CLI for Microsoft 365](https://pnp.github.io/office365-cli) contains commands that you can use to create and remove App Catalogs to and from site collections. First, connect to your SharePoint Online tenant by signing into your Tenant Admin Center and then use the `site </a:t>
            </a:r>
            <a:r>
              <a:rPr lang="en-US" dirty="0" err="1"/>
              <a:t>appcatalog</a:t>
            </a:r>
            <a:r>
              <a:rPr lang="en-US" dirty="0"/>
              <a:t>` command to add a site collection App Catalog to the specified site collection: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5/27/2021 12:25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7813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a site collection App Catalog doesn't actually delete the library, it just disables the deployment of SharePoint packages to the site collection. After removing a site collection App Catalog, any packages uploaded to the library in the future are treated just like a files in a document library.</a:t>
            </a:r>
          </a:p>
          <a:p>
            <a:endParaRPr lang="en-US" dirty="0"/>
          </a:p>
          <a:p>
            <a:r>
              <a:rPr lang="en-US" dirty="0"/>
              <a:t>Use the following commands to remove a site collection App Catalog using SharePoint Online </a:t>
            </a:r>
            <a:r>
              <a:rPr lang="en-US" dirty="0" err="1"/>
              <a:t>Powershell</a:t>
            </a:r>
            <a:r>
              <a:rPr lang="en-US" dirty="0"/>
              <a:t>:</a:t>
            </a:r>
          </a:p>
          <a:p>
            <a:endParaRPr lang="en-US" dirty="0"/>
          </a:p>
          <a:p>
            <a:r>
              <a:rPr lang="en-US" dirty="0"/>
              <a:t>Use the following commands to remove a site collection App Catalog using the CLI for Microsoft 365:</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5/27/2021 12:25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69580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REST API includes endpoints and methods for managing the complete application lifecycle of SharePoint packages and apps. This is referred to as *application lifecycle management*, or ALM. These ALM APIs are only available in SharePoint Online.</a:t>
            </a:r>
          </a:p>
          <a:p>
            <a:endParaRPr lang="en-US" dirty="0"/>
          </a:p>
          <a:p>
            <a:r>
              <a:rPr lang="en-US" dirty="0"/>
              <a:t>The SharePoint ALM APIs enable developers programmatic control of all parts of the package lifecycle. They allow for complex automation in continuous integration and continuous deployment scenarios (CI/CD) including control over large numbers of deployments.</a:t>
            </a:r>
          </a:p>
          <a:p>
            <a:endParaRPr lang="en-US" dirty="0"/>
          </a:p>
          <a:p>
            <a:r>
              <a:rPr lang="en-US" dirty="0"/>
              <a:t>The ALM APIs enable the following scenarios:</a:t>
            </a:r>
          </a:p>
          <a:p>
            <a:endParaRPr lang="en-US" dirty="0"/>
          </a:p>
          <a:p>
            <a:r>
              <a:rPr lang="en-US" dirty="0"/>
              <a:t>- add/remove SharePoint Framework solutions and SharePoint add-ins to/from App Catalogs</a:t>
            </a:r>
          </a:p>
          <a:p>
            <a:r>
              <a:rPr lang="en-US" dirty="0"/>
              <a:t>- enable/disable SharePoint Framework solutions and SharePoint add-ins for installation in site collections</a:t>
            </a:r>
          </a:p>
          <a:p>
            <a:r>
              <a:rPr lang="en-US" dirty="0"/>
              <a:t>- install/uninstall SharePoint Framework solutions and SharePoint add-ins to site collections</a:t>
            </a:r>
          </a:p>
          <a:p>
            <a:r>
              <a:rPr lang="en-US" dirty="0"/>
              <a:t>- upgrade SharePoint Framework solutions and SharePoint add-ins in site collections</a:t>
            </a:r>
          </a:p>
          <a:p>
            <a:r>
              <a:rPr lang="en-US" dirty="0"/>
              <a:t>- list/get one SharePoint Framework solution and SharePoint add-in within App Catalogs</a:t>
            </a:r>
          </a:p>
          <a:p>
            <a:endParaRPr lang="en-US" dirty="0"/>
          </a:p>
          <a:p>
            <a:r>
              <a:rPr lang="en-US" dirty="0"/>
              <a:t>These ALM APIs are available as both REST API endpoints and various tools including the PnP PowerShell and Office 365 CLI projects as well as the SharePoint Client Side Object Model (CSOM).</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5/27/2021 12:25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31761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5/27/2021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5/27/2021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microsoft.com/sharepoint/dev/general-development/site-collection-app-catalo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hyperlink" Target="https://technet.microsoft.com/en-us/library/fp161388.aspx"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hyperlink" Target="https://pnp.github.io/office365-cli"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echnet.microsoft.com/en-us/library/fp161388.aspx" TargetMode="External"/><Relationship Id="rId2" Type="http://schemas.openxmlformats.org/officeDocument/2006/relationships/notesSlide" Target="../notesSlides/notesSlide6.xml"/><Relationship Id="rId1" Type="http://schemas.openxmlformats.org/officeDocument/2006/relationships/slideLayout" Target="../slideLayouts/slideLayout28.xml"/><Relationship Id="rId4" Type="http://schemas.openxmlformats.org/officeDocument/2006/relationships/hyperlink" Target="https://pnp.github.io/office365-cli"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Deploying SharePoint Framework Components to Production</a:t>
            </a:r>
            <a:endParaRPr lang="en-US" dirty="0"/>
          </a:p>
        </p:txBody>
      </p:sp>
      <p:sp>
        <p:nvSpPr>
          <p:cNvPr id="5" name="Text Placeholder 4"/>
          <p:cNvSpPr>
            <a:spLocks noGrp="1"/>
          </p:cNvSpPr>
          <p:nvPr>
            <p:ph type="body" sz="quarter" idx="12"/>
          </p:nvPr>
        </p:nvSpPr>
        <p:spPr/>
        <p:txBody>
          <a:bodyPr/>
          <a:lstStyle/>
          <a:p>
            <a:r>
              <a:rPr lang="en-US" dirty="0"/>
              <a:t>Site Collections &amp; </a:t>
            </a:r>
            <a:br>
              <a:rPr lang="en-US" dirty="0"/>
            </a:br>
            <a:r>
              <a:rPr lang="en-US" dirty="0"/>
              <a:t>Application Lifecycle Management APIs</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723549"/>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Use the site collection app catalog</a:t>
            </a:r>
          </a:p>
          <a:p>
            <a:pPr marL="342900" lvl="0" indent="-342900" defTabSz="914400">
              <a:lnSpc>
                <a:spcPct val="100000"/>
              </a:lnSpc>
              <a:spcBef>
                <a:spcPts val="600"/>
              </a:spcBef>
              <a:buSzTx/>
              <a:defRPr/>
            </a:pPr>
            <a:r>
              <a:rPr lang="en-US" sz="1600" dirty="0">
                <a:latin typeface="+mj-lt"/>
                <a:hlinkClick r:id="rId4"/>
              </a:rPr>
              <a:t>https://</a:t>
            </a:r>
            <a:r>
              <a:rPr lang="en-US" sz="1600" dirty="0" err="1">
                <a:latin typeface="+mj-lt"/>
                <a:hlinkClick r:id="rId4"/>
              </a:rPr>
              <a:t>docs.microsoft.com</a:t>
            </a:r>
            <a:r>
              <a:rPr lang="en-US" sz="1600" dirty="0">
                <a:latin typeface="+mj-lt"/>
                <a:hlinkClick r:id="rId4"/>
              </a:rPr>
              <a:t>/</a:t>
            </a:r>
            <a:r>
              <a:rPr lang="en-US" sz="1600" dirty="0" err="1">
                <a:latin typeface="+mj-lt"/>
                <a:hlinkClick r:id="rId4"/>
              </a:rPr>
              <a:t>sharepoint</a:t>
            </a:r>
            <a:r>
              <a:rPr lang="en-US" sz="1600" dirty="0">
                <a:latin typeface="+mj-lt"/>
                <a:hlinkClick r:id="rId4"/>
              </a:rPr>
              <a:t>/dev/general-development/site-collection-app-catalog</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Site Collections &amp; </a:t>
            </a:r>
            <a:br>
              <a:rPr lang="en-US" sz="2800" dirty="0"/>
            </a:br>
            <a:r>
              <a:rPr lang="en-US" sz="2800" dirty="0"/>
              <a:t>Application Lifecycle Management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Tenant Scoped App Catalog</a:t>
            </a:r>
          </a:p>
          <a:p>
            <a:pPr>
              <a:spcBef>
                <a:spcPts val="1200"/>
              </a:spcBef>
            </a:pPr>
            <a:r>
              <a:rPr lang="en-US" sz="2000" dirty="0"/>
              <a:t>Site Collection Scoped App Catalog</a:t>
            </a:r>
          </a:p>
          <a:p>
            <a:pPr>
              <a:spcBef>
                <a:spcPts val="1200"/>
              </a:spcBef>
            </a:pPr>
            <a:r>
              <a:rPr lang="en-US" sz="2000" dirty="0"/>
              <a:t>ALM APIs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041380"/>
          </a:xfrm>
        </p:spPr>
        <p:txBody>
          <a:bodyPr/>
          <a:lstStyle/>
          <a:p>
            <a:r>
              <a:rPr lang="en-US" dirty="0"/>
              <a:t>Introduced in SharePoint Server 2013</a:t>
            </a:r>
          </a:p>
          <a:p>
            <a:endParaRPr lang="en-US" dirty="0"/>
          </a:p>
          <a:p>
            <a:r>
              <a:rPr lang="en-US" dirty="0"/>
              <a:t>Available in all subsequent on-premises SharePoint Server releases &amp; SharePoint Online</a:t>
            </a:r>
          </a:p>
          <a:p>
            <a:endParaRPr lang="en-US" dirty="0"/>
          </a:p>
          <a:p>
            <a:r>
              <a:rPr lang="en-US" dirty="0"/>
              <a:t>Managed by SharePoint tenant administrators</a:t>
            </a:r>
          </a:p>
          <a:p>
            <a:endParaRPr lang="en-US" dirty="0"/>
          </a:p>
          <a:p>
            <a:r>
              <a:rPr lang="en-US" dirty="0"/>
              <a:t>All assets deployed in SharePoint packages deployed to tenant scoped app catalogs are available to all site collections in the tenant</a:t>
            </a:r>
          </a:p>
          <a:p>
            <a:endParaRPr lang="en-US" dirty="0"/>
          </a:p>
          <a:p>
            <a:r>
              <a:rPr lang="en-US" dirty="0"/>
              <a:t>Can install customizations to all site collections*</a:t>
            </a:r>
          </a:p>
          <a:p>
            <a:pPr lvl="1"/>
            <a:r>
              <a:rPr lang="en-US" dirty="0"/>
              <a:t>Limited to SharePoint Server 2019 &amp; SharePoint Online</a:t>
            </a:r>
          </a:p>
          <a:p>
            <a:pPr lvl="1"/>
            <a:r>
              <a:rPr lang="en-US" dirty="0"/>
              <a:t>Does not apply to SharePoint Framework extensions (app customizers / field customizers / command sets)</a:t>
            </a:r>
          </a:p>
        </p:txBody>
      </p:sp>
      <p:sp>
        <p:nvSpPr>
          <p:cNvPr id="2" name="Title 1"/>
          <p:cNvSpPr>
            <a:spLocks noGrp="1"/>
          </p:cNvSpPr>
          <p:nvPr>
            <p:ph type="title"/>
          </p:nvPr>
        </p:nvSpPr>
        <p:spPr>
          <a:xfrm>
            <a:off x="464400" y="633600"/>
            <a:ext cx="11574000" cy="387798"/>
          </a:xfrm>
        </p:spPr>
        <p:txBody>
          <a:bodyPr/>
          <a:lstStyle/>
          <a:p>
            <a:r>
              <a:rPr lang="en-US" dirty="0"/>
              <a:t>Tenant Scoped App Catalog</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AC8D26-8E46-C448-B626-F94FCB35A4E6}"/>
              </a:ext>
            </a:extLst>
          </p:cNvPr>
          <p:cNvSpPr>
            <a:spLocks noGrp="1"/>
          </p:cNvSpPr>
          <p:nvPr>
            <p:ph type="body" sz="quarter" idx="10"/>
          </p:nvPr>
        </p:nvSpPr>
        <p:spPr>
          <a:xfrm>
            <a:off x="464400" y="1212850"/>
            <a:ext cx="11574000" cy="3287054"/>
          </a:xfrm>
        </p:spPr>
        <p:txBody>
          <a:bodyPr/>
          <a:lstStyle/>
          <a:p>
            <a:r>
              <a:rPr lang="en-US" dirty="0"/>
              <a:t>Available in SharePoint Online</a:t>
            </a:r>
          </a:p>
          <a:p>
            <a:endParaRPr lang="en-US" dirty="0"/>
          </a:p>
          <a:p>
            <a:r>
              <a:rPr lang="en-US" dirty="0"/>
              <a:t>Managed by site collection administrators</a:t>
            </a:r>
          </a:p>
          <a:p>
            <a:endParaRPr lang="en-US" dirty="0"/>
          </a:p>
          <a:p>
            <a:r>
              <a:rPr lang="en-US" dirty="0"/>
              <a:t>All assets deployed in SharePoint packages deployed to tenant scoped app catalogs are available only to the site collection</a:t>
            </a:r>
          </a:p>
          <a:p>
            <a:endParaRPr lang="en-US" dirty="0"/>
          </a:p>
          <a:p>
            <a:r>
              <a:rPr lang="en-US" dirty="0"/>
              <a:t>Must be manually created by tenant administrators</a:t>
            </a:r>
          </a:p>
        </p:txBody>
      </p:sp>
      <p:sp>
        <p:nvSpPr>
          <p:cNvPr id="3" name="Title 2">
            <a:extLst>
              <a:ext uri="{FF2B5EF4-FFF2-40B4-BE49-F238E27FC236}">
                <a16:creationId xmlns:a16="http://schemas.microsoft.com/office/drawing/2014/main" id="{4A3AAB64-4A4A-2346-A0D6-561B48F3312B}"/>
              </a:ext>
            </a:extLst>
          </p:cNvPr>
          <p:cNvSpPr>
            <a:spLocks noGrp="1"/>
          </p:cNvSpPr>
          <p:nvPr>
            <p:ph type="title"/>
          </p:nvPr>
        </p:nvSpPr>
        <p:spPr>
          <a:xfrm>
            <a:off x="464400" y="633600"/>
            <a:ext cx="11574000" cy="387798"/>
          </a:xfrm>
        </p:spPr>
        <p:txBody>
          <a:bodyPr/>
          <a:lstStyle/>
          <a:p>
            <a:r>
              <a:rPr lang="en-US" dirty="0"/>
              <a:t>Site Collection Scoped App Catalogs</a:t>
            </a:r>
          </a:p>
        </p:txBody>
      </p:sp>
    </p:spTree>
    <p:extLst>
      <p:ext uri="{BB962C8B-B14F-4D97-AF65-F5344CB8AC3E}">
        <p14:creationId xmlns:p14="http://schemas.microsoft.com/office/powerpoint/2010/main" val="38721229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39CE5C-AEA8-1C49-BDD4-7D29F43E83CF}"/>
              </a:ext>
            </a:extLst>
          </p:cNvPr>
          <p:cNvSpPr>
            <a:spLocks noGrp="1"/>
          </p:cNvSpPr>
          <p:nvPr>
            <p:ph type="body" sz="quarter" idx="10"/>
          </p:nvPr>
        </p:nvSpPr>
        <p:spPr>
          <a:xfrm>
            <a:off x="464399" y="1212850"/>
            <a:ext cx="11972075" cy="4653582"/>
          </a:xfrm>
        </p:spPr>
        <p:txBody>
          <a:bodyPr/>
          <a:lstStyle/>
          <a:p>
            <a:r>
              <a:rPr lang="en-US" dirty="0"/>
              <a:t>Not created by default</a:t>
            </a:r>
          </a:p>
          <a:p>
            <a:r>
              <a:rPr lang="en-US" dirty="0"/>
              <a:t>Must be created by tenant administrator</a:t>
            </a:r>
          </a:p>
          <a:p>
            <a:r>
              <a:rPr lang="en-US" dirty="0"/>
              <a:t>Created via command line</a:t>
            </a:r>
          </a:p>
          <a:p>
            <a:endParaRPr lang="en-US" dirty="0"/>
          </a:p>
          <a:p>
            <a:r>
              <a:rPr lang="en-US" dirty="0"/>
              <a:t>SharePoint Online PowerShell</a:t>
            </a:r>
          </a:p>
          <a:p>
            <a:pPr lvl="1"/>
            <a:r>
              <a:rPr lang="en-US" dirty="0">
                <a:hlinkClick r:id="rId3"/>
              </a:rPr>
              <a:t>https://technet.microsoft.com/en-us/library/fp161388.aspx</a:t>
            </a:r>
            <a:r>
              <a:rPr lang="en-US" dirty="0"/>
              <a:t> </a:t>
            </a:r>
          </a:p>
          <a:p>
            <a:pPr marL="228600" lvl="1" indent="0">
              <a:buNone/>
            </a:pPr>
            <a:r>
              <a:rPr lang="en-US" sz="1600" dirty="0">
                <a:latin typeface="Courier New" panose="02070309020205020404" pitchFamily="49" charset="0"/>
                <a:cs typeface="Courier New" panose="02070309020205020404" pitchFamily="49" charset="0"/>
              </a:rPr>
              <a:t>PS&gt; Connect-</a:t>
            </a:r>
            <a:r>
              <a:rPr lang="en-US" sz="1600" dirty="0" err="1">
                <a:latin typeface="Courier New" panose="02070309020205020404" pitchFamily="49" charset="0"/>
                <a:cs typeface="Courier New" panose="02070309020205020404" pitchFamily="49" charset="0"/>
              </a:rPr>
              <a:t>SPOService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PS&gt; Add-</a:t>
            </a:r>
            <a:r>
              <a:rPr lang="en-US" sz="1600" dirty="0" err="1">
                <a:latin typeface="Courier New" panose="02070309020205020404" pitchFamily="49" charset="0"/>
                <a:cs typeface="Courier New" panose="02070309020205020404" pitchFamily="49" charset="0"/>
              </a:rPr>
              <a:t>SPOSiteCollectionAppCatalog</a:t>
            </a:r>
            <a:r>
              <a:rPr lang="en-US" sz="1600" dirty="0">
                <a:latin typeface="Courier New" panose="02070309020205020404" pitchFamily="49" charset="0"/>
                <a:cs typeface="Courier New" panose="02070309020205020404" pitchFamily="49" charset="0"/>
              </a:rPr>
              <a:t> -Site https://</a:t>
            </a:r>
            <a:r>
              <a:rPr lang="en-US" sz="1600" dirty="0" err="1">
                <a:latin typeface="Courier New" panose="02070309020205020404" pitchFamily="49" charset="0"/>
                <a:cs typeface="Courier New" panose="02070309020205020404" pitchFamily="49" charset="0"/>
              </a:rPr>
              <a:t>contoso.sharepoint.com</a:t>
            </a:r>
            <a:r>
              <a:rPr lang="en-US" sz="1600" dirty="0">
                <a:latin typeface="Courier New" panose="02070309020205020404" pitchFamily="49" charset="0"/>
                <a:cs typeface="Courier New" panose="02070309020205020404" pitchFamily="49" charset="0"/>
              </a:rPr>
              <a:t>/sites/test-site</a:t>
            </a:r>
          </a:p>
          <a:p>
            <a:endParaRPr lang="en-US" dirty="0"/>
          </a:p>
          <a:p>
            <a:r>
              <a:rPr lang="en-US" dirty="0"/>
              <a:t>CLI for Microsoft 365</a:t>
            </a:r>
          </a:p>
          <a:p>
            <a:pPr lvl="1"/>
            <a:r>
              <a:rPr lang="en-US" dirty="0">
                <a:hlinkClick r:id="rId4"/>
              </a:rPr>
              <a:t>https://pnp.github.io/office365-cli</a:t>
            </a:r>
            <a:r>
              <a:rPr lang="en-US" dirty="0"/>
              <a:t> </a:t>
            </a:r>
          </a:p>
          <a:p>
            <a:pPr marL="2286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spo</a:t>
            </a:r>
            <a:r>
              <a:rPr lang="en-US" sz="1600" dirty="0">
                <a:latin typeface="Courier New" panose="02070309020205020404" pitchFamily="49" charset="0"/>
                <a:cs typeface="Courier New" panose="02070309020205020404" pitchFamily="49" charset="0"/>
              </a:rPr>
              <a:t> connect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spo</a:t>
            </a:r>
            <a:r>
              <a:rPr lang="en-US" sz="1600" dirty="0">
                <a:latin typeface="Courier New" panose="02070309020205020404" pitchFamily="49" charset="0"/>
                <a:cs typeface="Courier New" panose="02070309020205020404" pitchFamily="49" charset="0"/>
              </a:rPr>
              <a:t> site </a:t>
            </a:r>
            <a:r>
              <a:rPr lang="en-US" sz="1600" dirty="0" err="1">
                <a:latin typeface="Courier New" panose="02070309020205020404" pitchFamily="49" charset="0"/>
                <a:cs typeface="Courier New" panose="02070309020205020404" pitchFamily="49" charset="0"/>
              </a:rPr>
              <a:t>appcatalog</a:t>
            </a:r>
            <a:r>
              <a:rPr lang="en-US" sz="1600" dirty="0">
                <a:latin typeface="Courier New" panose="02070309020205020404" pitchFamily="49" charset="0"/>
                <a:cs typeface="Courier New" panose="02070309020205020404" pitchFamily="49" charset="0"/>
              </a:rPr>
              <a:t> add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contoso.sharepoint</a:t>
            </a:r>
            <a:r>
              <a:rPr lang="en-US" sz="1600" dirty="0">
                <a:latin typeface="Courier New" panose="02070309020205020404" pitchFamily="49" charset="0"/>
                <a:cs typeface="Courier New" panose="02070309020205020404" pitchFamily="49" charset="0"/>
              </a:rPr>
              <a:t>/sites/test-site</a:t>
            </a:r>
          </a:p>
        </p:txBody>
      </p:sp>
      <p:sp>
        <p:nvSpPr>
          <p:cNvPr id="3" name="Title 2">
            <a:extLst>
              <a:ext uri="{FF2B5EF4-FFF2-40B4-BE49-F238E27FC236}">
                <a16:creationId xmlns:a16="http://schemas.microsoft.com/office/drawing/2014/main" id="{0C87A1A9-FACA-A34A-93C8-26C3FA67C9E5}"/>
              </a:ext>
            </a:extLst>
          </p:cNvPr>
          <p:cNvSpPr>
            <a:spLocks noGrp="1"/>
          </p:cNvSpPr>
          <p:nvPr>
            <p:ph type="title"/>
          </p:nvPr>
        </p:nvSpPr>
        <p:spPr>
          <a:xfrm>
            <a:off x="464400" y="633600"/>
            <a:ext cx="11574000" cy="387798"/>
          </a:xfrm>
        </p:spPr>
        <p:txBody>
          <a:bodyPr/>
          <a:lstStyle/>
          <a:p>
            <a:r>
              <a:rPr lang="en-US" dirty="0"/>
              <a:t>Creating Site Collection App Catalogs</a:t>
            </a:r>
          </a:p>
        </p:txBody>
      </p:sp>
    </p:spTree>
    <p:extLst>
      <p:ext uri="{BB962C8B-B14F-4D97-AF65-F5344CB8AC3E}">
        <p14:creationId xmlns:p14="http://schemas.microsoft.com/office/powerpoint/2010/main" val="31075637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A7A265-AD02-3746-AB8F-048AD75833AE}"/>
              </a:ext>
            </a:extLst>
          </p:cNvPr>
          <p:cNvSpPr>
            <a:spLocks noGrp="1"/>
          </p:cNvSpPr>
          <p:nvPr>
            <p:ph type="body" sz="quarter" idx="10"/>
          </p:nvPr>
        </p:nvSpPr>
        <p:spPr>
          <a:xfrm>
            <a:off x="464400" y="1212850"/>
            <a:ext cx="11865860" cy="4952125"/>
          </a:xfrm>
        </p:spPr>
        <p:txBody>
          <a:bodyPr/>
          <a:lstStyle/>
          <a:p>
            <a:r>
              <a:rPr lang="en-US" dirty="0"/>
              <a:t>Existing site collection app catalog is not removed, just disabled</a:t>
            </a:r>
          </a:p>
          <a:p>
            <a:pPr lvl="1"/>
            <a:r>
              <a:rPr lang="en-US" dirty="0"/>
              <a:t>SharePoint packages uploaded to it are not deployed &amp; available for installation</a:t>
            </a:r>
          </a:p>
          <a:p>
            <a:r>
              <a:rPr lang="en-US" dirty="0"/>
              <a:t>Removed via command line</a:t>
            </a:r>
          </a:p>
          <a:p>
            <a:endParaRPr lang="en-US" dirty="0"/>
          </a:p>
          <a:p>
            <a:r>
              <a:rPr lang="en-US" dirty="0"/>
              <a:t>SharePoint Online PowerShell</a:t>
            </a:r>
          </a:p>
          <a:p>
            <a:pPr lvl="1"/>
            <a:r>
              <a:rPr lang="en-US" dirty="0">
                <a:hlinkClick r:id="rId3"/>
              </a:rPr>
              <a:t>https://technet.microsoft.com/en-us/library/fp161388.aspx</a:t>
            </a:r>
            <a:r>
              <a:rPr lang="en-US" dirty="0"/>
              <a:t> </a:t>
            </a:r>
          </a:p>
          <a:p>
            <a:pPr marL="228600" lvl="1" indent="0">
              <a:buNone/>
            </a:pPr>
            <a:r>
              <a:rPr lang="en-US" sz="1600" dirty="0">
                <a:latin typeface="Courier New" panose="02070309020205020404" pitchFamily="49" charset="0"/>
                <a:cs typeface="Courier New" panose="02070309020205020404" pitchFamily="49" charset="0"/>
              </a:rPr>
              <a:t>PS&gt; Connect-</a:t>
            </a:r>
            <a:r>
              <a:rPr lang="en-US" sz="1600" dirty="0" err="1">
                <a:latin typeface="Courier New" panose="02070309020205020404" pitchFamily="49" charset="0"/>
                <a:cs typeface="Courier New" panose="02070309020205020404" pitchFamily="49" charset="0"/>
              </a:rPr>
              <a:t>SPOService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PS&gt; Remove-</a:t>
            </a:r>
            <a:r>
              <a:rPr lang="en-US" sz="1600" dirty="0" err="1">
                <a:latin typeface="Courier New" panose="02070309020205020404" pitchFamily="49" charset="0"/>
                <a:cs typeface="Courier New" panose="02070309020205020404" pitchFamily="49" charset="0"/>
              </a:rPr>
              <a:t>SPOSiteCollectionAppCatalog</a:t>
            </a:r>
            <a:r>
              <a:rPr lang="en-US" sz="1600" dirty="0">
                <a:latin typeface="Courier New" panose="02070309020205020404" pitchFamily="49" charset="0"/>
                <a:cs typeface="Courier New" panose="02070309020205020404" pitchFamily="49" charset="0"/>
              </a:rPr>
              <a:t> -Site https://</a:t>
            </a:r>
            <a:r>
              <a:rPr lang="en-US" sz="1600" dirty="0" err="1">
                <a:latin typeface="Courier New" panose="02070309020205020404" pitchFamily="49" charset="0"/>
                <a:cs typeface="Courier New" panose="02070309020205020404" pitchFamily="49" charset="0"/>
              </a:rPr>
              <a:t>contoso.sharepoint.com</a:t>
            </a:r>
            <a:r>
              <a:rPr lang="en-US" sz="1600" dirty="0">
                <a:latin typeface="Courier New" panose="02070309020205020404" pitchFamily="49" charset="0"/>
                <a:cs typeface="Courier New" panose="02070309020205020404" pitchFamily="49" charset="0"/>
              </a:rPr>
              <a:t>/sites/test-site</a:t>
            </a:r>
          </a:p>
          <a:p>
            <a:endParaRPr lang="en-US" dirty="0"/>
          </a:p>
          <a:p>
            <a:r>
              <a:rPr lang="en-US" dirty="0"/>
              <a:t>CLI for Microsoft 365</a:t>
            </a:r>
          </a:p>
          <a:p>
            <a:pPr lvl="1"/>
            <a:r>
              <a:rPr lang="en-US" dirty="0">
                <a:hlinkClick r:id="rId4"/>
              </a:rPr>
              <a:t>https://pnp.github.io/office365-cli</a:t>
            </a:r>
            <a:r>
              <a:rPr lang="en-US" dirty="0"/>
              <a:t> </a:t>
            </a:r>
          </a:p>
          <a:p>
            <a:pPr marL="2286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spo</a:t>
            </a:r>
            <a:r>
              <a:rPr lang="en-US" sz="1600" dirty="0">
                <a:latin typeface="Courier New" panose="02070309020205020404" pitchFamily="49" charset="0"/>
                <a:cs typeface="Courier New" panose="02070309020205020404" pitchFamily="49" charset="0"/>
              </a:rPr>
              <a:t> connect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spo</a:t>
            </a:r>
            <a:r>
              <a:rPr lang="en-US" sz="1600" dirty="0">
                <a:latin typeface="Courier New" panose="02070309020205020404" pitchFamily="49" charset="0"/>
                <a:cs typeface="Courier New" panose="02070309020205020404" pitchFamily="49" charset="0"/>
              </a:rPr>
              <a:t> site </a:t>
            </a:r>
            <a:r>
              <a:rPr lang="en-US" sz="1600" dirty="0" err="1">
                <a:latin typeface="Courier New" panose="02070309020205020404" pitchFamily="49" charset="0"/>
                <a:cs typeface="Courier New" panose="02070309020205020404" pitchFamily="49" charset="0"/>
              </a:rPr>
              <a:t>appcatalog</a:t>
            </a:r>
            <a:r>
              <a:rPr lang="en-US" sz="1600" dirty="0">
                <a:latin typeface="Courier New" panose="02070309020205020404" pitchFamily="49" charset="0"/>
                <a:cs typeface="Courier New" panose="02070309020205020404" pitchFamily="49" charset="0"/>
              </a:rPr>
              <a:t> remove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contoso.sharepoint</a:t>
            </a:r>
            <a:r>
              <a:rPr lang="en-US" sz="1600" dirty="0">
                <a:latin typeface="Courier New" panose="02070309020205020404" pitchFamily="49" charset="0"/>
                <a:cs typeface="Courier New" panose="02070309020205020404" pitchFamily="49" charset="0"/>
              </a:rPr>
              <a:t>/sites/test-site</a:t>
            </a:r>
          </a:p>
          <a:p>
            <a:endParaRPr lang="en-US" dirty="0"/>
          </a:p>
        </p:txBody>
      </p:sp>
      <p:sp>
        <p:nvSpPr>
          <p:cNvPr id="3" name="Title 2">
            <a:extLst>
              <a:ext uri="{FF2B5EF4-FFF2-40B4-BE49-F238E27FC236}">
                <a16:creationId xmlns:a16="http://schemas.microsoft.com/office/drawing/2014/main" id="{D0CC3E5F-DDB1-FC42-8D88-005FD09605CD}"/>
              </a:ext>
            </a:extLst>
          </p:cNvPr>
          <p:cNvSpPr>
            <a:spLocks noGrp="1"/>
          </p:cNvSpPr>
          <p:nvPr>
            <p:ph type="title"/>
          </p:nvPr>
        </p:nvSpPr>
        <p:spPr>
          <a:xfrm>
            <a:off x="464400" y="633600"/>
            <a:ext cx="11574000" cy="387798"/>
          </a:xfrm>
        </p:spPr>
        <p:txBody>
          <a:bodyPr/>
          <a:lstStyle/>
          <a:p>
            <a:r>
              <a:rPr lang="en-US" dirty="0"/>
              <a:t>Removing Site Collection App Catalog</a:t>
            </a:r>
          </a:p>
        </p:txBody>
      </p:sp>
    </p:spTree>
    <p:extLst>
      <p:ext uri="{BB962C8B-B14F-4D97-AF65-F5344CB8AC3E}">
        <p14:creationId xmlns:p14="http://schemas.microsoft.com/office/powerpoint/2010/main" val="2698718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B5AA0B-9A1A-4744-982B-6491FE1BC516}"/>
              </a:ext>
            </a:extLst>
          </p:cNvPr>
          <p:cNvSpPr>
            <a:spLocks noGrp="1"/>
          </p:cNvSpPr>
          <p:nvPr>
            <p:ph type="body" sz="quarter" idx="10"/>
          </p:nvPr>
        </p:nvSpPr>
        <p:spPr>
          <a:xfrm>
            <a:off x="464400" y="1212850"/>
            <a:ext cx="11574000" cy="6029343"/>
          </a:xfrm>
        </p:spPr>
        <p:txBody>
          <a:bodyPr/>
          <a:lstStyle/>
          <a:p>
            <a:r>
              <a:rPr lang="en-US" dirty="0"/>
              <a:t>Enables programmatic control over the entire SharePoint package lifecycle</a:t>
            </a:r>
          </a:p>
          <a:p>
            <a:endParaRPr lang="en-US" dirty="0"/>
          </a:p>
          <a:p>
            <a:r>
              <a:rPr lang="en-US" dirty="0"/>
              <a:t>Allows for complex automation in CI/CD scenarios as well as controlling large numbers of deployments</a:t>
            </a:r>
          </a:p>
          <a:p>
            <a:endParaRPr lang="en-US" dirty="0"/>
          </a:p>
          <a:p>
            <a:r>
              <a:rPr lang="en-US" dirty="0"/>
              <a:t>Enables the following scenarios:</a:t>
            </a:r>
          </a:p>
          <a:p>
            <a:pPr lvl="1"/>
            <a:r>
              <a:rPr lang="en-US" dirty="0"/>
              <a:t>Add / Remove </a:t>
            </a:r>
            <a:r>
              <a:rPr lang="en-US" dirty="0" err="1"/>
              <a:t>SPFx</a:t>
            </a:r>
            <a:r>
              <a:rPr lang="en-US" dirty="0"/>
              <a:t> solutions / SharePoint Add-ins to app catalogs</a:t>
            </a:r>
            <a:endParaRPr lang="en-US" b="1" dirty="0"/>
          </a:p>
          <a:p>
            <a:pPr lvl="1"/>
            <a:r>
              <a:rPr lang="en-US" dirty="0"/>
              <a:t>Enable / Disable </a:t>
            </a:r>
            <a:r>
              <a:rPr lang="en-US" dirty="0" err="1"/>
              <a:t>SPFx</a:t>
            </a:r>
            <a:r>
              <a:rPr lang="en-US" dirty="0"/>
              <a:t> solutions / SharePoint Add-ins for installation</a:t>
            </a:r>
            <a:endParaRPr lang="en-US" b="1" dirty="0"/>
          </a:p>
          <a:p>
            <a:pPr lvl="1"/>
            <a:r>
              <a:rPr lang="en-US" dirty="0"/>
              <a:t>Install / Uninstall </a:t>
            </a:r>
            <a:r>
              <a:rPr lang="en-US" dirty="0" err="1"/>
              <a:t>SPFx</a:t>
            </a:r>
            <a:r>
              <a:rPr lang="en-US" dirty="0"/>
              <a:t> solutions / SharePoint Add-ins to a site</a:t>
            </a:r>
            <a:endParaRPr lang="en-US" b="1" dirty="0"/>
          </a:p>
          <a:p>
            <a:pPr lvl="1"/>
            <a:r>
              <a:rPr lang="en-US" dirty="0"/>
              <a:t>Upgrade </a:t>
            </a:r>
            <a:r>
              <a:rPr lang="en-US" dirty="0" err="1"/>
              <a:t>SPFx</a:t>
            </a:r>
            <a:r>
              <a:rPr lang="en-US" dirty="0"/>
              <a:t> solutions / SharePoint Add-ins in a site</a:t>
            </a:r>
          </a:p>
          <a:p>
            <a:pPr lvl="1"/>
            <a:r>
              <a:rPr lang="en-US" dirty="0"/>
              <a:t>List / Get One </a:t>
            </a:r>
            <a:r>
              <a:rPr lang="en-US" dirty="0" err="1"/>
              <a:t>SPFx</a:t>
            </a:r>
            <a:r>
              <a:rPr lang="en-US" dirty="0"/>
              <a:t> solution / SharePoint Add-in within an app catalog</a:t>
            </a:r>
          </a:p>
          <a:p>
            <a:endParaRPr lang="en-US" dirty="0"/>
          </a:p>
          <a:p>
            <a:r>
              <a:rPr lang="en-US" dirty="0"/>
              <a:t>Published as REST APIs</a:t>
            </a:r>
          </a:p>
          <a:p>
            <a:pPr lvl="1"/>
            <a:r>
              <a:rPr lang="en-US" dirty="0"/>
              <a:t>PnP PowerShell, Office 365 CLI &amp; Sites Core Component (CSOM) options as well</a:t>
            </a:r>
          </a:p>
          <a:p>
            <a:endParaRPr lang="en-US" dirty="0"/>
          </a:p>
          <a:p>
            <a:r>
              <a:rPr lang="en-US" dirty="0"/>
              <a:t>Available in SharePoint Online</a:t>
            </a:r>
          </a:p>
        </p:txBody>
      </p:sp>
      <p:sp>
        <p:nvSpPr>
          <p:cNvPr id="3" name="Title 2">
            <a:extLst>
              <a:ext uri="{FF2B5EF4-FFF2-40B4-BE49-F238E27FC236}">
                <a16:creationId xmlns:a16="http://schemas.microsoft.com/office/drawing/2014/main" id="{24AAA921-FE84-2F44-9733-53C8EC00575C}"/>
              </a:ext>
            </a:extLst>
          </p:cNvPr>
          <p:cNvSpPr>
            <a:spLocks noGrp="1"/>
          </p:cNvSpPr>
          <p:nvPr>
            <p:ph type="title"/>
          </p:nvPr>
        </p:nvSpPr>
        <p:spPr>
          <a:xfrm>
            <a:off x="464400" y="633600"/>
            <a:ext cx="11574000" cy="387798"/>
          </a:xfrm>
        </p:spPr>
        <p:txBody>
          <a:bodyPr/>
          <a:lstStyle/>
          <a:p>
            <a:r>
              <a:rPr lang="en-US" dirty="0"/>
              <a:t>Application Lifecycle Management REST API</a:t>
            </a:r>
          </a:p>
        </p:txBody>
      </p:sp>
    </p:spTree>
    <p:extLst>
      <p:ext uri="{BB962C8B-B14F-4D97-AF65-F5344CB8AC3E}">
        <p14:creationId xmlns:p14="http://schemas.microsoft.com/office/powerpoint/2010/main" val="28570037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Tenant &amp; Site Collection Scoped App Catalogs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Tenant Scoped App Catalog</a:t>
            </a:r>
          </a:p>
          <a:p>
            <a:pPr lvl="0">
              <a:lnSpc>
                <a:spcPct val="90000"/>
              </a:lnSpc>
              <a:spcBef>
                <a:spcPts val="1800"/>
              </a:spcBef>
            </a:pPr>
            <a:r>
              <a:rPr lang="en-US" sz="1600" b="0" dirty="0">
                <a:solidFill>
                  <a:srgbClr val="2F2F2F"/>
                </a:solidFill>
                <a:latin typeface="Segoe UI Semibold"/>
              </a:rPr>
              <a:t>Site Collection Scoped App Catalog</a:t>
            </a:r>
          </a:p>
          <a:p>
            <a:pPr lvl="0">
              <a:lnSpc>
                <a:spcPct val="90000"/>
              </a:lnSpc>
              <a:spcBef>
                <a:spcPts val="1800"/>
              </a:spcBef>
            </a:pPr>
            <a:r>
              <a:rPr lang="en-US" sz="1600" b="0" dirty="0">
                <a:solidFill>
                  <a:srgbClr val="2F2F2F"/>
                </a:solidFill>
                <a:latin typeface="Segoe UI Semibold"/>
              </a:rPr>
              <a:t>ALM APIs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1835</Words>
  <Application>Microsoft Office PowerPoint</Application>
  <PresentationFormat>Custom</PresentationFormat>
  <Paragraphs>156</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Deploying SharePoint Framework Components to Production</vt:lpstr>
      <vt:lpstr>Site Collections &amp;  Application Lifecycle Management APIs</vt:lpstr>
      <vt:lpstr>Tenant Scoped App Catalog</vt:lpstr>
      <vt:lpstr>Site Collection Scoped App Catalogs</vt:lpstr>
      <vt:lpstr>Creating Site Collection App Catalogs</vt:lpstr>
      <vt:lpstr>Removing Site Collection App Catalog</vt:lpstr>
      <vt:lpstr>Application Lifecycle Management REST API</vt:lpstr>
      <vt:lpstr>Demo Tenant &amp; Site Collection Scoped App Catalogs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2021-05-27T16:26:35Z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