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6"/>
  </p:notesMasterIdLst>
  <p:handoutMasterIdLst>
    <p:handoutMasterId r:id="rId17"/>
  </p:handoutMasterIdLst>
  <p:sldIdLst>
    <p:sldId id="1582" r:id="rId3"/>
    <p:sldId id="1583" r:id="rId4"/>
    <p:sldId id="1584" r:id="rId5"/>
    <p:sldId id="1561" r:id="rId6"/>
    <p:sldId id="1585" r:id="rId7"/>
    <p:sldId id="1586" r:id="rId8"/>
    <p:sldId id="1587" r:id="rId9"/>
    <p:sldId id="1588" r:id="rId10"/>
    <p:sldId id="1589" r:id="rId11"/>
    <p:sldId id="1590" r:id="rId12"/>
    <p:sldId id="1591" r:id="rId13"/>
    <p:sldId id="1592" r:id="rId14"/>
    <p:sldId id="1593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82"/>
            <p14:sldId id="1583"/>
          </p14:sldIdLst>
        </p14:section>
        <p14:section name="extensions intro" id="{7AD6C352-0A45-444E-B8F9-8D2038BF74CA}">
          <p14:sldIdLst>
            <p14:sldId id="1584"/>
            <p14:sldId id="1561"/>
            <p14:sldId id="1585"/>
          </p14:sldIdLst>
        </p14:section>
        <p14:section name="testing" id="{8E3AA920-E048-4638-9677-E7ABDDCA76E7}">
          <p14:sldIdLst>
            <p14:sldId id="1586"/>
            <p14:sldId id="1587"/>
            <p14:sldId id="1588"/>
            <p14:sldId id="1589"/>
          </p14:sldIdLst>
        </p14:section>
        <p14:section name="outro" id="{BF29E249-6E71-4BBE-B175-E1751A1C0B1C}">
          <p14:sldIdLst>
            <p14:sldId id="1590"/>
            <p14:sldId id="1591"/>
            <p14:sldId id="1592"/>
            <p14:sldId id="15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8" autoAdjust="0"/>
    <p:restoredTop sz="91330" autoAdjust="0"/>
  </p:normalViewPr>
  <p:slideViewPr>
    <p:cSldViewPr snapToGrid="0">
      <p:cViewPr varScale="1">
        <p:scale>
          <a:sx n="102" d="100"/>
          <a:sy n="10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12/20/2018 4:10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12/20/2018 4:10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extensions/get-started/building-simple-field-customizer" TargetMode="External"/><Relationship Id="rId4" Type="http://schemas.openxmlformats.org/officeDocument/2006/relationships/hyperlink" Target="https://docs.microsoft.com/sharepoint/dev/spfx/extensions/overview-extension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SharePoint Framework Extensions:</a:t>
            </a:r>
            <a:br>
              <a:rPr lang="en-US" b="1" dirty="0"/>
            </a:br>
            <a:r>
              <a:rPr lang="en-US" b="1" dirty="0"/>
              <a:t>Field Customizers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Field Customizers</a:t>
            </a:r>
          </a:p>
        </p:txBody>
      </p:sp>
    </p:spTree>
    <p:extLst>
      <p:ext uri="{BB962C8B-B14F-4D97-AF65-F5344CB8AC3E}">
        <p14:creationId xmlns:p14="http://schemas.microsoft.com/office/powerpoint/2010/main" val="36954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36665651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your First Field Customizer Extension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https://docs.microsoft.com/sharepoint/dev/spfx/extensions/get-started/building-simple-field-customizer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025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8225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b="1" dirty="0"/>
              <a:t>Field Customizers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b="1" dirty="0"/>
              <a:t>Overview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141343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564053"/>
          </a:xfrm>
        </p:spPr>
        <p:txBody>
          <a:bodyPr/>
          <a:lstStyle/>
          <a:p>
            <a:r>
              <a:rPr lang="en-US" dirty="0"/>
              <a:t>Customize rendering of cell in list view display mode</a:t>
            </a:r>
          </a:p>
          <a:p>
            <a:endParaRPr lang="en-US" dirty="0"/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Client-Side Rendering (CSR)</a:t>
            </a:r>
          </a:p>
          <a:p>
            <a:pPr lvl="1"/>
            <a:r>
              <a:rPr lang="en-US" dirty="0" err="1"/>
              <a:t>JSLink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Display picture or illustration in field instead of text</a:t>
            </a:r>
          </a:p>
          <a:p>
            <a:pPr lvl="1"/>
            <a:r>
              <a:rPr lang="en-US" dirty="0"/>
              <a:t>Make a field rendering interactive</a:t>
            </a:r>
          </a:p>
          <a:p>
            <a:pPr lvl="1"/>
            <a:r>
              <a:rPr lang="en-US" dirty="0"/>
              <a:t>Add React component to field rendering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</a:t>
            </a:r>
          </a:p>
        </p:txBody>
      </p:sp>
    </p:spTree>
    <p:extLst>
      <p:ext uri="{BB962C8B-B14F-4D97-AF65-F5344CB8AC3E}">
        <p14:creationId xmlns:p14="http://schemas.microsoft.com/office/powerpoint/2010/main" val="2214692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8852-39D5-374E-B59B-C8F8C881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C37E-15D5-1444-9DEC-8571C640A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096780"/>
          </a:xfrm>
        </p:spPr>
        <p:txBody>
          <a:bodyPr/>
          <a:lstStyle/>
          <a:p>
            <a:r>
              <a:rPr lang="en-US" sz="1400" dirty="0"/>
              <a:t>export interface </a:t>
            </a:r>
            <a:r>
              <a:rPr lang="en-US" sz="1400" b="1" dirty="0" err="1"/>
              <a:t>IPercentCompleteFieldCustomizerProperties</a:t>
            </a:r>
            <a:r>
              <a:rPr lang="en-US" sz="1400" dirty="0"/>
              <a:t> {</a:t>
            </a:r>
          </a:p>
          <a:p>
            <a:r>
              <a:rPr lang="en-US" sz="1400" dirty="0" err="1"/>
              <a:t>yellowMinLimit</a:t>
            </a:r>
            <a:r>
              <a:rPr lang="en-US" sz="1400" dirty="0"/>
              <a:t>?: string;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export default class </a:t>
            </a:r>
            <a:r>
              <a:rPr lang="en-US" sz="1400" b="1" dirty="0" err="1"/>
              <a:t>PercentCompleteFieldCustomizer</a:t>
            </a:r>
            <a:endParaRPr lang="en-US" sz="1400" b="1" dirty="0"/>
          </a:p>
          <a:p>
            <a:r>
              <a:rPr lang="en-US" sz="1400" dirty="0"/>
              <a:t>  extends </a:t>
            </a:r>
            <a:r>
              <a:rPr lang="en-US" sz="1400" dirty="0" err="1"/>
              <a:t>BaseFieldCustomizer</a:t>
            </a:r>
            <a:r>
              <a:rPr lang="en-US" sz="1400" dirty="0"/>
              <a:t>&lt;</a:t>
            </a:r>
            <a:r>
              <a:rPr lang="en-US" sz="1400" dirty="0" err="1"/>
              <a:t>IPercentCompleteFieldCustomizerProperties</a:t>
            </a:r>
            <a:r>
              <a:rPr lang="en-US" sz="1400" dirty="0"/>
              <a:t>&gt; {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onRenderCell</a:t>
            </a:r>
            <a:r>
              <a:rPr lang="en-US" sz="1400" dirty="0"/>
              <a:t>(event: </a:t>
            </a:r>
            <a:r>
              <a:rPr lang="en-US" sz="1400" dirty="0" err="1"/>
              <a:t>IFieldCustomizerCellEventParameters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accent1"/>
                </a:solidFill>
              </a:rPr>
              <a:t> // called when rendering the cell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onDisposeCell</a:t>
            </a:r>
            <a:r>
              <a:rPr lang="en-US" sz="1400" dirty="0"/>
              <a:t>(event: </a:t>
            </a:r>
            <a:r>
              <a:rPr lang="en-US" sz="1400" dirty="0" err="1"/>
              <a:t>IFieldCustomizerCellEventParameters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02637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71311-2A40-9E43-9361-79D1F1B3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5200" cy="387798"/>
          </a:xfrm>
        </p:spPr>
        <p:txBody>
          <a:bodyPr/>
          <a:lstStyle/>
          <a:p>
            <a:r>
              <a:rPr lang="en-US" dirty="0"/>
              <a:t>Deploying Field Customizers as a Site Column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D17A8-34DA-C649-91AC-7904E089A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4601260"/>
          </a:xfrm>
        </p:spPr>
        <p:txBody>
          <a:bodyPr/>
          <a:lstStyle/>
          <a:p>
            <a:r>
              <a:rPr lang="en-US" sz="2000" dirty="0"/>
              <a:t>&lt;Field ID="{0ebe7606-20f4-49be-bcdc-2dfc65348b46}"</a:t>
            </a:r>
          </a:p>
          <a:p>
            <a:r>
              <a:rPr lang="en-US" sz="2000" dirty="0"/>
              <a:t>  Name="</a:t>
            </a:r>
            <a:r>
              <a:rPr lang="en-US" sz="2000" dirty="0" err="1"/>
              <a:t>PercentageComplete</a:t>
            </a:r>
            <a:r>
              <a:rPr lang="en-US" sz="2000" dirty="0"/>
              <a:t>"</a:t>
            </a:r>
          </a:p>
          <a:p>
            <a:r>
              <a:rPr lang="en-US" sz="2000" dirty="0"/>
              <a:t>  DisplayName="Percentage Complete"</a:t>
            </a:r>
          </a:p>
          <a:p>
            <a:r>
              <a:rPr lang="en-US" sz="2000" dirty="0"/>
              <a:t>  Type="Number"</a:t>
            </a:r>
          </a:p>
          <a:p>
            <a:r>
              <a:rPr lang="en-US" sz="2000" dirty="0"/>
              <a:t>  Min="0"</a:t>
            </a:r>
          </a:p>
          <a:p>
            <a:r>
              <a:rPr lang="en-US" sz="2000" dirty="0"/>
              <a:t>  Required="FALSE"</a:t>
            </a:r>
          </a:p>
          <a:p>
            <a:r>
              <a:rPr lang="en-US" sz="2000" dirty="0"/>
              <a:t>  Group="</a:t>
            </a:r>
            <a:r>
              <a:rPr lang="en-US" sz="2000" dirty="0" err="1"/>
              <a:t>SPFx</a:t>
            </a:r>
            <a:r>
              <a:rPr lang="en-US" sz="2000" dirty="0"/>
              <a:t> Columns"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ClientSideComponentId</a:t>
            </a:r>
            <a:r>
              <a:rPr lang="en-US" sz="2000" dirty="0"/>
              <a:t>="fcedd96a-1c34-4ac8-9ad8-5aaf4cb1e993"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ClientSideComponentProperties</a:t>
            </a:r>
            <a:r>
              <a:rPr lang="en-US" sz="2000" dirty="0"/>
              <a:t>=</a:t>
            </a:r>
            <a:br>
              <a:rPr lang="en-US" sz="2000" dirty="0"/>
            </a:br>
            <a:r>
              <a:rPr lang="en-US" sz="2000" dirty="0"/>
              <a:t>"{&amp;</a:t>
            </a:r>
            <a:r>
              <a:rPr lang="en-US" sz="2000" dirty="0" err="1"/>
              <a:t>quot;greenMinLimit&amp;quot</a:t>
            </a:r>
            <a:r>
              <a:rPr lang="en-US" sz="2000" dirty="0"/>
              <a:t>;:&amp;quot;85&amp;quot;,&amp;</a:t>
            </a:r>
            <a:r>
              <a:rPr lang="en-US" sz="2000" dirty="0" err="1"/>
              <a:t>quot;yellowMinLimit&amp;quot</a:t>
            </a:r>
            <a:r>
              <a:rPr lang="en-US" sz="2000" dirty="0"/>
              <a:t>;:&amp;quot;70&amp;quot;}"&gt;</a:t>
            </a:r>
          </a:p>
          <a:p>
            <a:endParaRPr lang="en-US" sz="2000" dirty="0"/>
          </a:p>
          <a:p>
            <a:r>
              <a:rPr lang="en-US" sz="2000" dirty="0"/>
              <a:t>&lt;/Field&gt;</a:t>
            </a:r>
          </a:p>
        </p:txBody>
      </p:sp>
    </p:spTree>
    <p:extLst>
      <p:ext uri="{BB962C8B-B14F-4D97-AF65-F5344CB8AC3E}">
        <p14:creationId xmlns:p14="http://schemas.microsoft.com/office/powerpoint/2010/main" val="30568643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259628"/>
          </a:xfrm>
        </p:spPr>
        <p:txBody>
          <a:bodyPr/>
          <a:lstStyle/>
          <a:p>
            <a:r>
              <a:rPr lang="en-US" dirty="0"/>
              <a:t>Unlike web parts, extensions require a live SharePoint list and/or library</a:t>
            </a:r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Field Customizers</a:t>
            </a:r>
          </a:p>
        </p:txBody>
      </p:sp>
    </p:spTree>
    <p:extLst>
      <p:ext uri="{BB962C8B-B14F-4D97-AF65-F5344CB8AC3E}">
        <p14:creationId xmlns:p14="http://schemas.microsoft.com/office/powerpoint/2010/main" val="7469983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25CCC6-55C1-ED42-B8FF-1B9AD3438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48609"/>
          </a:xfrm>
        </p:spPr>
        <p:txBody>
          <a:bodyPr/>
          <a:lstStyle/>
          <a:p>
            <a:r>
              <a:rPr lang="en-US" dirty="0"/>
              <a:t>URL parameters instruct SharePoint to:</a:t>
            </a:r>
          </a:p>
          <a:p>
            <a:pPr lvl="1"/>
            <a:r>
              <a:rPr lang="en-US" dirty="0"/>
              <a:t>load </a:t>
            </a:r>
            <a:r>
              <a:rPr lang="en-US" dirty="0" err="1"/>
              <a:t>SPFx</a:t>
            </a:r>
            <a:r>
              <a:rPr lang="en-US" dirty="0"/>
              <a:t> &amp; manifest file from </a:t>
            </a:r>
            <a:r>
              <a:rPr lang="en-US" dirty="0">
                <a:hlinkClick r:id="rId2"/>
              </a:rPr>
              <a:t>https://localhost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Associate a specific field rendering with the custom JavaScript</a:t>
            </a:r>
          </a:p>
          <a:p>
            <a:endParaRPr lang="en-US" dirty="0"/>
          </a:p>
          <a:p>
            <a:r>
              <a:rPr lang="en-US" dirty="0"/>
              <a:t>Must specify the internal name of a field to associate with the field customizer JavaScript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8D99E-00B3-A444-B974-3C7E3EC1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Field Customizers – How it Works</a:t>
            </a:r>
          </a:p>
        </p:txBody>
      </p:sp>
    </p:spTree>
    <p:extLst>
      <p:ext uri="{BB962C8B-B14F-4D97-AF65-F5344CB8AC3E}">
        <p14:creationId xmlns:p14="http://schemas.microsoft.com/office/powerpoint/2010/main" val="35218767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970318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&lt;Field&gt;</a:t>
            </a:r>
          </a:p>
          <a:p>
            <a:endParaRPr lang="en-US" dirty="0"/>
          </a:p>
          <a:p>
            <a:r>
              <a:rPr lang="en-US" dirty="0"/>
              <a:t>Can be provisioned as a new site column</a:t>
            </a:r>
          </a:p>
          <a:p>
            <a:pPr lvl="1"/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| site collection app catalog</a:t>
            </a:r>
          </a:p>
          <a:p>
            <a:pPr lvl="1"/>
            <a:r>
              <a:rPr lang="en-US" dirty="0"/>
              <a:t>Install app to add site column</a:t>
            </a:r>
          </a:p>
          <a:p>
            <a:pPr lvl="1"/>
            <a:endParaRPr lang="en-US" dirty="0"/>
          </a:p>
          <a:p>
            <a:r>
              <a:rPr lang="en-US" dirty="0"/>
              <a:t>Can be also associated to existing site columns or fields in the SharePoint sites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ClientSideComponentId</a:t>
            </a:r>
            <a:r>
              <a:rPr lang="en-US" dirty="0"/>
              <a:t> and </a:t>
            </a:r>
            <a:r>
              <a:rPr lang="en-US" dirty="0" err="1"/>
              <a:t>ClientSideComponentProperties</a:t>
            </a:r>
            <a:r>
              <a:rPr lang="en-US" dirty="0"/>
              <a:t> properties in Field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306209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Field Customizers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633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584</Words>
  <Application>Microsoft Office PowerPoint</Application>
  <PresentationFormat>Custom</PresentationFormat>
  <Paragraphs>106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SharePoint Framework Extensions: Field Customizers</vt:lpstr>
      <vt:lpstr>Field Customizers</vt:lpstr>
      <vt:lpstr>Field Customizer</vt:lpstr>
      <vt:lpstr>Field Customizer Class</vt:lpstr>
      <vt:lpstr>Deploying Field Customizers as a Site Column</vt:lpstr>
      <vt:lpstr>Debugging &amp; Testing Field Customizers</vt:lpstr>
      <vt:lpstr>Testing Field Customizers – How it Works</vt:lpstr>
      <vt:lpstr>Deployment</vt:lpstr>
      <vt:lpstr>Demo Creating SharePoint Framework Field Customizers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2018-12-20T14:14:18Z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