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2"/>
  </p:sldMasterIdLst>
  <p:notesMasterIdLst>
    <p:notesMasterId r:id="rId23"/>
  </p:notesMasterIdLst>
  <p:handoutMasterIdLst>
    <p:handoutMasterId r:id="rId24"/>
  </p:handoutMasterIdLst>
  <p:sldIdLst>
    <p:sldId id="257" r:id="rId3"/>
    <p:sldId id="263" r:id="rId4"/>
    <p:sldId id="1548" r:id="rId5"/>
    <p:sldId id="1549" r:id="rId6"/>
    <p:sldId id="1550" r:id="rId7"/>
    <p:sldId id="1551" r:id="rId8"/>
    <p:sldId id="1581" r:id="rId9"/>
    <p:sldId id="1552" r:id="rId10"/>
    <p:sldId id="1553" r:id="rId11"/>
    <p:sldId id="1554" r:id="rId12"/>
    <p:sldId id="1556" r:id="rId13"/>
    <p:sldId id="1555" r:id="rId14"/>
    <p:sldId id="1557" r:id="rId15"/>
    <p:sldId id="1558" r:id="rId16"/>
    <p:sldId id="1559" r:id="rId17"/>
    <p:sldId id="265" r:id="rId18"/>
    <p:sldId id="283" r:id="rId19"/>
    <p:sldId id="279" r:id="rId20"/>
    <p:sldId id="261" r:id="rId21"/>
    <p:sldId id="260" r:id="rId2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1FBED56-7E21-C94D-8049-451270E8C32A}">
          <p14:sldIdLst>
            <p14:sldId id="257"/>
            <p14:sldId id="263"/>
          </p14:sldIdLst>
        </p14:section>
        <p14:section name="extensions intro" id="{7AD6C352-0A45-444E-B8F9-8D2038BF74CA}">
          <p14:sldIdLst>
            <p14:sldId id="1548"/>
            <p14:sldId id="1549"/>
            <p14:sldId id="1550"/>
            <p14:sldId id="1551"/>
            <p14:sldId id="1581"/>
          </p14:sldIdLst>
        </p14:section>
        <p14:section name="testing" id="{8E3AA920-E048-4638-9677-E7ABDDCA76E7}">
          <p14:sldIdLst>
            <p14:sldId id="1552"/>
            <p14:sldId id="1553"/>
            <p14:sldId id="1554"/>
            <p14:sldId id="1556"/>
            <p14:sldId id="1555"/>
          </p14:sldIdLst>
        </p14:section>
        <p14:section name="app-customizer" id="{2BECC8A6-E6AF-4813-8A56-4DE0B6DE0391}">
          <p14:sldIdLst>
            <p14:sldId id="1557"/>
            <p14:sldId id="1558"/>
            <p14:sldId id="1559"/>
            <p14:sldId id="265"/>
          </p14:sldIdLst>
        </p14:section>
        <p14:section name="outro" id="{BF29E249-6E71-4BBE-B175-E1751A1C0B1C}">
          <p14:sldIdLst>
            <p14:sldId id="283"/>
            <p14:sldId id="279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2F2F2F"/>
    <a:srgbClr val="787878"/>
    <a:srgbClr val="595959"/>
    <a:srgbClr val="A6A6A6"/>
    <a:srgbClr val="7F7F7F"/>
    <a:srgbClr val="00BCF2"/>
    <a:srgbClr val="FFFFFF"/>
    <a:srgbClr val="000A18"/>
    <a:srgbClr val="BCEEF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772" autoAdjust="0"/>
    <p:restoredTop sz="91321" autoAdjust="0"/>
  </p:normalViewPr>
  <p:slideViewPr>
    <p:cSldViewPr snapToGrid="0">
      <p:cViewPr varScale="1">
        <p:scale>
          <a:sx n="74" d="100"/>
          <a:sy n="74" d="100"/>
        </p:scale>
        <p:origin x="105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7212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085B4-97CE-2149-B002-3BE96E991E3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FD8A240-07A6-F345-A4B5-9AFD7D04E09E}">
      <dgm:prSet/>
      <dgm:spPr/>
      <dgm:t>
        <a:bodyPr/>
        <a:lstStyle/>
        <a:p>
          <a:r>
            <a:rPr lang="en-US" dirty="0"/>
            <a:t>Centralized control of which extensions are available across entire tenant</a:t>
          </a:r>
        </a:p>
      </dgm:t>
    </dgm:pt>
    <dgm:pt modelId="{028B14B4-179B-914A-A696-BC38CCE94176}" type="parTrans" cxnId="{DD996A87-FB18-2B4E-B34F-9E0235E9B363}">
      <dgm:prSet/>
      <dgm:spPr/>
      <dgm:t>
        <a:bodyPr/>
        <a:lstStyle/>
        <a:p>
          <a:endParaRPr lang="en-US"/>
        </a:p>
      </dgm:t>
    </dgm:pt>
    <dgm:pt modelId="{3862C498-2BCA-314C-82B5-D7FF7FA6942A}" type="sibTrans" cxnId="{DD996A87-FB18-2B4E-B34F-9E0235E9B363}">
      <dgm:prSet/>
      <dgm:spPr/>
      <dgm:t>
        <a:bodyPr/>
        <a:lstStyle/>
        <a:p>
          <a:endParaRPr lang="en-US"/>
        </a:p>
      </dgm:t>
    </dgm:pt>
    <dgm:pt modelId="{11DE7530-2214-3A46-9779-D26EBB89B8D8}">
      <dgm:prSet/>
      <dgm:spPr/>
      <dgm:t>
        <a:bodyPr/>
        <a:lstStyle/>
        <a:p>
          <a:r>
            <a:rPr lang="en-US" dirty="0"/>
            <a:t>Consistent end-user experience across all sites</a:t>
          </a:r>
        </a:p>
      </dgm:t>
    </dgm:pt>
    <dgm:pt modelId="{3BEBEC14-E9DD-5C4A-9EAF-10414B491D11}" type="parTrans" cxnId="{63C3212D-1DCF-8044-A3CF-E372F4EA8362}">
      <dgm:prSet/>
      <dgm:spPr/>
      <dgm:t>
        <a:bodyPr/>
        <a:lstStyle/>
        <a:p>
          <a:endParaRPr lang="en-US"/>
        </a:p>
      </dgm:t>
    </dgm:pt>
    <dgm:pt modelId="{92A6A7B2-A1F5-D54F-B97F-04866B340CB4}" type="sibTrans" cxnId="{63C3212D-1DCF-8044-A3CF-E372F4EA8362}">
      <dgm:prSet/>
      <dgm:spPr/>
      <dgm:t>
        <a:bodyPr/>
        <a:lstStyle/>
        <a:p>
          <a:endParaRPr lang="en-US"/>
        </a:p>
      </dgm:t>
    </dgm:pt>
    <dgm:pt modelId="{1680333F-291D-CB49-8833-C083699793E0}">
      <dgm:prSet/>
      <dgm:spPr/>
      <dgm:t>
        <a:bodyPr/>
        <a:lstStyle/>
        <a:p>
          <a:r>
            <a:rPr lang="en-US"/>
            <a:t>Consistent deployment across all sites</a:t>
          </a:r>
        </a:p>
      </dgm:t>
    </dgm:pt>
    <dgm:pt modelId="{C10B1D88-E652-2D4F-8ACE-F0697B3A391B}" type="parTrans" cxnId="{70FC43EC-0675-224E-B036-A5C97B43D40B}">
      <dgm:prSet/>
      <dgm:spPr/>
      <dgm:t>
        <a:bodyPr/>
        <a:lstStyle/>
        <a:p>
          <a:endParaRPr lang="en-US"/>
        </a:p>
      </dgm:t>
    </dgm:pt>
    <dgm:pt modelId="{937A4B5F-43A6-7747-8ABD-911B96ACF32C}" type="sibTrans" cxnId="{70FC43EC-0675-224E-B036-A5C97B43D40B}">
      <dgm:prSet/>
      <dgm:spPr/>
      <dgm:t>
        <a:bodyPr/>
        <a:lstStyle/>
        <a:p>
          <a:endParaRPr lang="en-US"/>
        </a:p>
      </dgm:t>
    </dgm:pt>
    <dgm:pt modelId="{A8E42F35-E34E-9E4B-A895-3BC748187CD3}">
      <dgm:prSet/>
      <dgm:spPr/>
      <dgm:t>
        <a:bodyPr/>
        <a:lstStyle/>
        <a:p>
          <a:r>
            <a:rPr lang="en-US" dirty="0"/>
            <a:t>Automatically enable functionality on newly created sites</a:t>
          </a:r>
        </a:p>
      </dgm:t>
    </dgm:pt>
    <dgm:pt modelId="{8D054F3E-704E-1F47-866C-CB97D4DF2B6E}" type="parTrans" cxnId="{96B4197D-2080-E246-BEDB-AC65A9B0EC38}">
      <dgm:prSet/>
      <dgm:spPr/>
      <dgm:t>
        <a:bodyPr/>
        <a:lstStyle/>
        <a:p>
          <a:endParaRPr lang="en-US"/>
        </a:p>
      </dgm:t>
    </dgm:pt>
    <dgm:pt modelId="{976463D6-3DF4-D14D-BDED-C1EC5A591A19}" type="sibTrans" cxnId="{96B4197D-2080-E246-BEDB-AC65A9B0EC38}">
      <dgm:prSet/>
      <dgm:spPr/>
      <dgm:t>
        <a:bodyPr/>
        <a:lstStyle/>
        <a:p>
          <a:endParaRPr lang="en-US"/>
        </a:p>
      </dgm:t>
    </dgm:pt>
    <dgm:pt modelId="{70B8A340-42D2-FA49-B0EC-FAFE4652EAD9}" type="pres">
      <dgm:prSet presAssocID="{0FC085B4-97CE-2149-B002-3BE96E991E3C}" presName="linear" presStyleCnt="0">
        <dgm:presLayoutVars>
          <dgm:animLvl val="lvl"/>
          <dgm:resizeHandles val="exact"/>
        </dgm:presLayoutVars>
      </dgm:prSet>
      <dgm:spPr/>
    </dgm:pt>
    <dgm:pt modelId="{8C7BF5B7-4285-C94D-AA34-B3807C7E91FB}" type="pres">
      <dgm:prSet presAssocID="{7FD8A240-07A6-F345-A4B5-9AFD7D04E09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821DAF-B8DE-4847-AD0B-FB527D8F4B9F}" type="pres">
      <dgm:prSet presAssocID="{3862C498-2BCA-314C-82B5-D7FF7FA6942A}" presName="spacer" presStyleCnt="0"/>
      <dgm:spPr/>
    </dgm:pt>
    <dgm:pt modelId="{2FB78BDF-7C8F-1F41-8CD6-4B786B18D9FD}" type="pres">
      <dgm:prSet presAssocID="{11DE7530-2214-3A46-9779-D26EBB89B8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8002D7A-B9F3-834F-9C0F-78A9A23B51E3}" type="pres">
      <dgm:prSet presAssocID="{92A6A7B2-A1F5-D54F-B97F-04866B340CB4}" presName="spacer" presStyleCnt="0"/>
      <dgm:spPr/>
    </dgm:pt>
    <dgm:pt modelId="{B0272B02-624D-2445-B63B-A4B45C1ED737}" type="pres">
      <dgm:prSet presAssocID="{1680333F-291D-CB49-8833-C083699793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5AA8B1-3487-504A-9244-8AB27325ED6A}" type="pres">
      <dgm:prSet presAssocID="{937A4B5F-43A6-7747-8ABD-911B96ACF32C}" presName="spacer" presStyleCnt="0"/>
      <dgm:spPr/>
    </dgm:pt>
    <dgm:pt modelId="{E4AF1CAC-D73A-A24F-9293-09183EA92B01}" type="pres">
      <dgm:prSet presAssocID="{A8E42F35-E34E-9E4B-A895-3BC748187C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A54CE04-8A96-4E4A-89DB-FB2A1A17744F}" type="presOf" srcId="{7FD8A240-07A6-F345-A4B5-9AFD7D04E09E}" destId="{8C7BF5B7-4285-C94D-AA34-B3807C7E91FB}" srcOrd="0" destOrd="0" presId="urn:microsoft.com/office/officeart/2005/8/layout/vList2"/>
    <dgm:cxn modelId="{63C3212D-1DCF-8044-A3CF-E372F4EA8362}" srcId="{0FC085B4-97CE-2149-B002-3BE96E991E3C}" destId="{11DE7530-2214-3A46-9779-D26EBB89B8D8}" srcOrd="1" destOrd="0" parTransId="{3BEBEC14-E9DD-5C4A-9EAF-10414B491D11}" sibTransId="{92A6A7B2-A1F5-D54F-B97F-04866B340CB4}"/>
    <dgm:cxn modelId="{97FF1C33-165D-9744-B9DD-5FD72C89A0A7}" type="presOf" srcId="{1680333F-291D-CB49-8833-C083699793E0}" destId="{B0272B02-624D-2445-B63B-A4B45C1ED737}" srcOrd="0" destOrd="0" presId="urn:microsoft.com/office/officeart/2005/8/layout/vList2"/>
    <dgm:cxn modelId="{FBA34671-A6B0-B74F-B2B2-C18DD774C1FA}" type="presOf" srcId="{11DE7530-2214-3A46-9779-D26EBB89B8D8}" destId="{2FB78BDF-7C8F-1F41-8CD6-4B786B18D9FD}" srcOrd="0" destOrd="0" presId="urn:microsoft.com/office/officeart/2005/8/layout/vList2"/>
    <dgm:cxn modelId="{25C03C5A-4ECE-A34E-96BF-DE75E1E0F7EB}" type="presOf" srcId="{0FC085B4-97CE-2149-B002-3BE96E991E3C}" destId="{70B8A340-42D2-FA49-B0EC-FAFE4652EAD9}" srcOrd="0" destOrd="0" presId="urn:microsoft.com/office/officeart/2005/8/layout/vList2"/>
    <dgm:cxn modelId="{96B4197D-2080-E246-BEDB-AC65A9B0EC38}" srcId="{0FC085B4-97CE-2149-B002-3BE96E991E3C}" destId="{A8E42F35-E34E-9E4B-A895-3BC748187CD3}" srcOrd="3" destOrd="0" parTransId="{8D054F3E-704E-1F47-866C-CB97D4DF2B6E}" sibTransId="{976463D6-3DF4-D14D-BDED-C1EC5A591A19}"/>
    <dgm:cxn modelId="{DD996A87-FB18-2B4E-B34F-9E0235E9B363}" srcId="{0FC085B4-97CE-2149-B002-3BE96E991E3C}" destId="{7FD8A240-07A6-F345-A4B5-9AFD7D04E09E}" srcOrd="0" destOrd="0" parTransId="{028B14B4-179B-914A-A696-BC38CCE94176}" sibTransId="{3862C498-2BCA-314C-82B5-D7FF7FA6942A}"/>
    <dgm:cxn modelId="{78A0C8DA-8CE3-C440-99CD-A857846AFA85}" type="presOf" srcId="{A8E42F35-E34E-9E4B-A895-3BC748187CD3}" destId="{E4AF1CAC-D73A-A24F-9293-09183EA92B01}" srcOrd="0" destOrd="0" presId="urn:microsoft.com/office/officeart/2005/8/layout/vList2"/>
    <dgm:cxn modelId="{70FC43EC-0675-224E-B036-A5C97B43D40B}" srcId="{0FC085B4-97CE-2149-B002-3BE96E991E3C}" destId="{1680333F-291D-CB49-8833-C083699793E0}" srcOrd="2" destOrd="0" parTransId="{C10B1D88-E652-2D4F-8ACE-F0697B3A391B}" sibTransId="{937A4B5F-43A6-7747-8ABD-911B96ACF32C}"/>
    <dgm:cxn modelId="{B1339EEF-B8A9-614B-B785-E1E1DDC6BFF9}" type="presParOf" srcId="{70B8A340-42D2-FA49-B0EC-FAFE4652EAD9}" destId="{8C7BF5B7-4285-C94D-AA34-B3807C7E91FB}" srcOrd="0" destOrd="0" presId="urn:microsoft.com/office/officeart/2005/8/layout/vList2"/>
    <dgm:cxn modelId="{02285177-8807-414E-9520-6B60D7C66255}" type="presParOf" srcId="{70B8A340-42D2-FA49-B0EC-FAFE4652EAD9}" destId="{71821DAF-B8DE-4847-AD0B-FB527D8F4B9F}" srcOrd="1" destOrd="0" presId="urn:microsoft.com/office/officeart/2005/8/layout/vList2"/>
    <dgm:cxn modelId="{7726104D-4EDF-B047-B88B-5F5559FC57FD}" type="presParOf" srcId="{70B8A340-42D2-FA49-B0EC-FAFE4652EAD9}" destId="{2FB78BDF-7C8F-1F41-8CD6-4B786B18D9FD}" srcOrd="2" destOrd="0" presId="urn:microsoft.com/office/officeart/2005/8/layout/vList2"/>
    <dgm:cxn modelId="{32E62C55-ABAD-A64D-9384-FCE896AF5A72}" type="presParOf" srcId="{70B8A340-42D2-FA49-B0EC-FAFE4652EAD9}" destId="{58002D7A-B9F3-834F-9C0F-78A9A23B51E3}" srcOrd="3" destOrd="0" presId="urn:microsoft.com/office/officeart/2005/8/layout/vList2"/>
    <dgm:cxn modelId="{C226389F-AFD2-034B-866E-A7A99E079EE8}" type="presParOf" srcId="{70B8A340-42D2-FA49-B0EC-FAFE4652EAD9}" destId="{B0272B02-624D-2445-B63B-A4B45C1ED737}" srcOrd="4" destOrd="0" presId="urn:microsoft.com/office/officeart/2005/8/layout/vList2"/>
    <dgm:cxn modelId="{BDB264E5-F384-E44B-ABF5-4443E05765C0}" type="presParOf" srcId="{70B8A340-42D2-FA49-B0EC-FAFE4652EAD9}" destId="{2B5AA8B1-3487-504A-9244-8AB27325ED6A}" srcOrd="5" destOrd="0" presId="urn:microsoft.com/office/officeart/2005/8/layout/vList2"/>
    <dgm:cxn modelId="{AA0B622C-E2FE-734F-93ED-184FA8099C32}" type="presParOf" srcId="{70B8A340-42D2-FA49-B0EC-FAFE4652EAD9}" destId="{E4AF1CAC-D73A-A24F-9293-09183EA92B0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BF5B7-4285-C94D-AA34-B3807C7E91FB}">
      <dsp:nvSpPr>
        <dsp:cNvPr id="0" name=""/>
        <dsp:cNvSpPr/>
      </dsp:nvSpPr>
      <dsp:spPr>
        <a:xfrm>
          <a:off x="0" y="71021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Centralized control of which extensions are available across entire tenant</a:t>
          </a:r>
        </a:p>
      </dsp:txBody>
      <dsp:txXfrm>
        <a:off x="33926" y="744142"/>
        <a:ext cx="11413240" cy="627128"/>
      </dsp:txXfrm>
    </dsp:sp>
    <dsp:sp modelId="{2FB78BDF-7C8F-1F41-8CD6-4B786B18D9FD}">
      <dsp:nvSpPr>
        <dsp:cNvPr id="0" name=""/>
        <dsp:cNvSpPr/>
      </dsp:nvSpPr>
      <dsp:spPr>
        <a:xfrm>
          <a:off x="0" y="148295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Consistent end-user experience across all sites</a:t>
          </a:r>
        </a:p>
      </dsp:txBody>
      <dsp:txXfrm>
        <a:off x="33926" y="1516882"/>
        <a:ext cx="11413240" cy="627128"/>
      </dsp:txXfrm>
    </dsp:sp>
    <dsp:sp modelId="{B0272B02-624D-2445-B63B-A4B45C1ED737}">
      <dsp:nvSpPr>
        <dsp:cNvPr id="0" name=""/>
        <dsp:cNvSpPr/>
      </dsp:nvSpPr>
      <dsp:spPr>
        <a:xfrm>
          <a:off x="0" y="225569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Consistent deployment across all sites</a:t>
          </a:r>
        </a:p>
      </dsp:txBody>
      <dsp:txXfrm>
        <a:off x="33926" y="2289622"/>
        <a:ext cx="11413240" cy="627128"/>
      </dsp:txXfrm>
    </dsp:sp>
    <dsp:sp modelId="{E4AF1CAC-D73A-A24F-9293-09183EA92B01}">
      <dsp:nvSpPr>
        <dsp:cNvPr id="0" name=""/>
        <dsp:cNvSpPr/>
      </dsp:nvSpPr>
      <dsp:spPr>
        <a:xfrm>
          <a:off x="0" y="3028436"/>
          <a:ext cx="11481092" cy="6949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Automatically enable functionality on newly created sites</a:t>
          </a:r>
        </a:p>
      </dsp:txBody>
      <dsp:txXfrm>
        <a:off x="33926" y="3062362"/>
        <a:ext cx="11413240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3/3/2019 9:36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3/3/2019 9:36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12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0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23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3/3/2019 9:36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sharepoint/dev/spfx/sharepoint-framework-overvie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sharepoint/dev/spfx/extensions/basics/tenant-wide-deployment-extensions" TargetMode="External"/><Relationship Id="rId5" Type="http://schemas.openxmlformats.org/officeDocument/2006/relationships/hyperlink" Target="https://docs.microsoft.com/sharepoint/dev/spfx/extensions/get-started/using-page-placeholder-with-extensions" TargetMode="External"/><Relationship Id="rId4" Type="http://schemas.openxmlformats.org/officeDocument/2006/relationships/hyperlink" Target="https://docs.microsoft.com/en-us/sharepoint/dev/spfx/extensions/overview-extension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ocalhost/" TargetMode="Externa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 with SharePoint Framework Extensions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 to Extensions &amp; 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997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7993578-1727-9845-BF57-CF5446FE2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7835181"/>
              </p:ext>
            </p:extLst>
          </p:nvPr>
        </p:nvGraphicFramePr>
        <p:xfrm>
          <a:off x="444207" y="1429840"/>
          <a:ext cx="11481092" cy="443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69976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D436EE-1FA6-DF48-9B7F-2AA8BD2DD4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376583"/>
          </a:xfrm>
        </p:spPr>
        <p:txBody>
          <a:bodyPr/>
          <a:lstStyle/>
          <a:p>
            <a:r>
              <a:rPr lang="en-US" dirty="0"/>
              <a:t>Automatically deploy extension to all sites in a SharePoint Online tenant</a:t>
            </a:r>
          </a:p>
          <a:p>
            <a:pPr lvl="1"/>
            <a:r>
              <a:rPr lang="en-US" dirty="0"/>
              <a:t>Bypasses need for installation in each site collection</a:t>
            </a:r>
          </a:p>
          <a:p>
            <a:endParaRPr lang="en-US" dirty="0"/>
          </a:p>
          <a:p>
            <a:r>
              <a:rPr lang="en-US" dirty="0"/>
              <a:t>Supported for application customizers &amp; list view command sets</a:t>
            </a:r>
          </a:p>
          <a:p>
            <a:endParaRPr lang="en-US" dirty="0"/>
          </a:p>
          <a:p>
            <a:r>
              <a:rPr lang="en-US" dirty="0"/>
              <a:t>Make available for specific web or list templates</a:t>
            </a:r>
          </a:p>
          <a:p>
            <a:endParaRPr lang="en-US" dirty="0"/>
          </a:p>
          <a:p>
            <a:r>
              <a:rPr lang="en-US" dirty="0"/>
              <a:t>Specify public properties on extension across all sites</a:t>
            </a:r>
          </a:p>
          <a:p>
            <a:endParaRPr lang="en-US" dirty="0"/>
          </a:p>
          <a:p>
            <a:r>
              <a:rPr lang="en-US" dirty="0"/>
              <a:t>Default experience by presence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ClientSideInstances.xml</a:t>
            </a:r>
            <a:r>
              <a:rPr lang="en-US" dirty="0"/>
              <a:t> in *.</a:t>
            </a:r>
            <a:r>
              <a:rPr lang="en-US" dirty="0" err="1"/>
              <a:t>sppkg</a:t>
            </a:r>
            <a:endParaRPr lang="en-US" dirty="0"/>
          </a:p>
          <a:p>
            <a:pPr lvl="1"/>
            <a:r>
              <a:rPr lang="en-US" dirty="0"/>
              <a:t>Delete this file if tenant wide deployment not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D8D0F7-929A-EB47-8E8D-C24EC1E6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Wide Deployment</a:t>
            </a:r>
          </a:p>
        </p:txBody>
      </p:sp>
    </p:spTree>
    <p:extLst>
      <p:ext uri="{BB962C8B-B14F-4D97-AF65-F5344CB8AC3E}">
        <p14:creationId xmlns:p14="http://schemas.microsoft.com/office/powerpoint/2010/main" val="384023747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61E096-3EF0-714E-BBCD-18CDC1EBC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 tenant wide deployments with this app catalog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26E8B2-C229-4F45-B3C4-BBFC62A0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 Tenant Wide Extensions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464E3E-1298-3246-B8F0-F8A731EB2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782163"/>
              </p:ext>
            </p:extLst>
          </p:nvPr>
        </p:nvGraphicFramePr>
        <p:xfrm>
          <a:off x="1343986" y="1861320"/>
          <a:ext cx="9814827" cy="47075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624">
                  <a:extLst>
                    <a:ext uri="{9D8B030D-6E8A-4147-A177-3AD203B41FA5}">
                      <a16:colId xmlns:a16="http://schemas.microsoft.com/office/drawing/2014/main" val="1760796699"/>
                    </a:ext>
                  </a:extLst>
                </a:gridCol>
                <a:gridCol w="1382829">
                  <a:extLst>
                    <a:ext uri="{9D8B030D-6E8A-4147-A177-3AD203B41FA5}">
                      <a16:colId xmlns:a16="http://schemas.microsoft.com/office/drawing/2014/main" val="1305644161"/>
                    </a:ext>
                  </a:extLst>
                </a:gridCol>
                <a:gridCol w="6574374">
                  <a:extLst>
                    <a:ext uri="{9D8B030D-6E8A-4147-A177-3AD203B41FA5}">
                      <a16:colId xmlns:a16="http://schemas.microsoft.com/office/drawing/2014/main" val="338486701"/>
                    </a:ext>
                  </a:extLst>
                </a:gridCol>
              </a:tblGrid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339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 of the entry. Can be descriptive entry for the registration. Doesn’t have to match anything, just for your reference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427437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Component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Manifest ID of the component. Has to be in GUID format and component must exists in the app catalog.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41424"/>
                  </a:ext>
                </a:extLst>
              </a:tr>
              <a:tr h="558046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Component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 component properties.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82426"/>
                  </a:ext>
                </a:extLst>
              </a:tr>
              <a:tr h="5013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Web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used to target extension only to specific web template.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2650"/>
                  </a:ext>
                </a:extLst>
              </a:tr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List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 type as a number.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18762"/>
                  </a:ext>
                </a:extLst>
              </a:tr>
              <a:tr h="716255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 of the entry. There are different support locations for application customizers and List View Command Sets.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26550"/>
                  </a:ext>
                </a:extLst>
              </a:tr>
              <a:tr h="45524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Sequence of the entry in rendering.</a:t>
                      </a:r>
                    </a:p>
                  </a:txBody>
                  <a:tcPr marL="152400" marR="152400" marT="114300" marB="114300"/>
                </a:tc>
                <a:extLst>
                  <a:ext uri="{0D108BD9-81ED-4DB2-BD59-A6C34878D82A}">
                    <a16:rowId xmlns:a16="http://schemas.microsoft.com/office/drawing/2014/main" val="462261488"/>
                  </a:ext>
                </a:extLst>
              </a:tr>
              <a:tr h="323079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Enabled state of the deployment.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77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929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52C6B-C00E-D941-84CD-6DA57C3AD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665619"/>
          </a:xfrm>
        </p:spPr>
        <p:txBody>
          <a:bodyPr/>
          <a:lstStyle/>
          <a:p>
            <a:r>
              <a:rPr lang="en-US" dirty="0"/>
              <a:t>Add HTML or JavaScript to all pages in a SharePoint site</a:t>
            </a:r>
          </a:p>
          <a:p>
            <a:endParaRPr lang="en-US" dirty="0"/>
          </a:p>
          <a:p>
            <a:r>
              <a:rPr lang="en-US" dirty="0"/>
              <a:t>Similar to pre-</a:t>
            </a:r>
            <a:r>
              <a:rPr lang="en-US" dirty="0" err="1"/>
              <a:t>SPFx</a:t>
            </a:r>
            <a:r>
              <a:rPr lang="en-US" dirty="0"/>
              <a:t> / classic mode customizations</a:t>
            </a:r>
          </a:p>
          <a:p>
            <a:pPr lvl="1"/>
            <a:r>
              <a:rPr lang="en-US" dirty="0"/>
              <a:t>Delegate control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ScriptLink</a:t>
            </a:r>
            <a:r>
              <a:rPr lang="en-US" dirty="0"/>
              <a:t> control</a:t>
            </a:r>
          </a:p>
          <a:p>
            <a:endParaRPr lang="en-US" dirty="0"/>
          </a:p>
          <a:p>
            <a:r>
              <a:rPr lang="en-US" dirty="0"/>
              <a:t>Example scenarios</a:t>
            </a:r>
          </a:p>
          <a:p>
            <a:pPr lvl="1"/>
            <a:r>
              <a:rPr lang="en-US" dirty="0"/>
              <a:t>Add script to every page</a:t>
            </a:r>
          </a:p>
          <a:p>
            <a:pPr lvl="1"/>
            <a:r>
              <a:rPr lang="en-US" dirty="0"/>
              <a:t>Add 3rd party libraries to every page (</a:t>
            </a:r>
            <a:r>
              <a:rPr lang="en-US" dirty="0" err="1"/>
              <a:t>ie</a:t>
            </a:r>
            <a:r>
              <a:rPr lang="en-US" dirty="0"/>
              <a:t>: Azure Application Insights)</a:t>
            </a:r>
          </a:p>
          <a:p>
            <a:pPr lvl="1"/>
            <a:r>
              <a:rPr lang="en-US" dirty="0"/>
              <a:t>Add notice to all pages such as: alerts, news or privacy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506DAC-22DB-E548-9F56-46F7FDFE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48225338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96EF2F-149D-884D-8320-3D0814B743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well-known placeholders exist on all pages</a:t>
            </a:r>
          </a:p>
          <a:p>
            <a:pPr lvl="1"/>
            <a:r>
              <a:rPr lang="en-US" dirty="0"/>
              <a:t>Header (just below Office 365 suite bar)</a:t>
            </a:r>
          </a:p>
          <a:p>
            <a:pPr lvl="1"/>
            <a:r>
              <a:rPr lang="en-US" dirty="0"/>
              <a:t>Footer (bottom of page)</a:t>
            </a:r>
          </a:p>
          <a:p>
            <a:endParaRPr lang="en-US" dirty="0"/>
          </a:p>
          <a:p>
            <a:r>
              <a:rPr lang="en-US" dirty="0"/>
              <a:t>Placeholders are sticky &amp; </a:t>
            </a:r>
            <a:br>
              <a:rPr lang="en-US" dirty="0"/>
            </a:br>
            <a:r>
              <a:rPr lang="en-US" dirty="0"/>
              <a:t>always visible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C76D54-3265-1741-8F79-DB81298F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 - Placeholders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9F56E18-9972-E341-B291-0A2B8AA5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266" y="1886465"/>
            <a:ext cx="5700511" cy="42848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489974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52283-EC12-4547-80EE-5E0F5D1F7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5200" cy="387798"/>
          </a:xfrm>
        </p:spPr>
        <p:txBody>
          <a:bodyPr/>
          <a:lstStyle/>
          <a:p>
            <a:r>
              <a:rPr lang="en-US" dirty="0"/>
              <a:t>Application Customer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981689-FE21-E642-AA21-BC7BDE806A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49" y="1476622"/>
            <a:ext cx="11378776" cy="551535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export interface 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</a:t>
            </a:r>
            <a:r>
              <a:rPr lang="en-US" sz="1600" dirty="0" err="1"/>
              <a:t>prefixString</a:t>
            </a:r>
            <a:r>
              <a:rPr lang="en-US" sz="1600" dirty="0"/>
              <a:t>: string;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export default class </a:t>
            </a:r>
            <a:r>
              <a:rPr lang="en-US" sz="1600" dirty="0" err="1"/>
              <a:t>HelloAppCustomizerApplicationCustomizer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extends </a:t>
            </a:r>
            <a:r>
              <a:rPr lang="en-US" sz="1600" dirty="0" err="1"/>
              <a:t>BaseApplicationCustomizer</a:t>
            </a:r>
            <a:r>
              <a:rPr lang="en-US" sz="1600" dirty="0"/>
              <a:t>&lt;</a:t>
            </a:r>
            <a:r>
              <a:rPr lang="en-US" sz="1600" dirty="0" err="1"/>
              <a:t>IHelloAppCustomizerApplicationCustomizerProperties</a:t>
            </a:r>
            <a:r>
              <a:rPr lang="en-US" sz="1600" dirty="0"/>
              <a:t>&gt; {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topPlaceholder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bottomPlaceholder</a:t>
            </a:r>
            <a:r>
              <a:rPr lang="en-US" sz="1600" dirty="0"/>
              <a:t>: </a:t>
            </a:r>
            <a:r>
              <a:rPr lang="en-US" sz="1600" dirty="0" err="1"/>
              <a:t>PlaceholderContent</a:t>
            </a:r>
            <a:r>
              <a:rPr lang="en-US" sz="1600" dirty="0"/>
              <a:t> | undefined;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@override</a:t>
            </a:r>
          </a:p>
          <a:p>
            <a:pPr marL="0" indent="0">
              <a:buNone/>
            </a:pPr>
            <a:r>
              <a:rPr lang="en-US" sz="1600" dirty="0"/>
              <a:t>  public </a:t>
            </a:r>
            <a:r>
              <a:rPr lang="en-US" sz="1600" dirty="0" err="1"/>
              <a:t>onInit</a:t>
            </a:r>
            <a:r>
              <a:rPr lang="en-US" sz="1600" dirty="0"/>
              <a:t>(): Promise&lt;void&gt;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    // this is where you do your work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private _</a:t>
            </a:r>
            <a:r>
              <a:rPr lang="en-US" sz="1600" dirty="0" err="1"/>
              <a:t>onDispose</a:t>
            </a:r>
            <a:r>
              <a:rPr lang="en-US" sz="1600" dirty="0"/>
              <a:t>(): void {</a:t>
            </a:r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3109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Creating SharePoint Framework Application Customizers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5669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 err="1">
                <a:solidFill>
                  <a:srgbClr val="2F2F2F"/>
                </a:solidFill>
                <a:latin typeface="Segoe UI Semibold"/>
              </a:rPr>
              <a:t>SPFx</a:t>
            </a: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Debugging &amp; Testing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 Extensions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25092423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59129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4093428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the 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Overview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4"/>
              </a:rPr>
              <a:t>https://docs.microsoft.com/sharepoint/dev/spfx/extensions/overview-extensions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Use Page Placeholders from Application Customizer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5"/>
              </a:rPr>
              <a:t>https://docs.microsoft.com/sharepoint/dev/spfx/extensions/get-started/using-page-placeholder-with-extensions</a:t>
            </a:r>
            <a:r>
              <a:rPr lang="en-US" sz="18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Tenant Wide Deployment of SharePoint Framework Extensions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6"/>
              </a:rPr>
              <a:t>https://docs.microsoft.com/sharepoint/dev/spfx/extensions/basics/tenant-wide-deployment-extensions</a:t>
            </a:r>
            <a:r>
              <a:rPr lang="en-US" sz="18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08346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72401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Introduction to Extensions &amp; Application Customizer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 err="1"/>
              <a:t>SPFx</a:t>
            </a:r>
            <a:r>
              <a:rPr lang="en-US" sz="2000" dirty="0"/>
              <a:t>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Debugging &amp; Testing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 Extensions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Application Customizers</a:t>
            </a:r>
          </a:p>
        </p:txBody>
      </p:sp>
    </p:spTree>
    <p:extLst>
      <p:ext uri="{BB962C8B-B14F-4D97-AF65-F5344CB8AC3E}">
        <p14:creationId xmlns:p14="http://schemas.microsoft.com/office/powerpoint/2010/main" val="6009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4795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D8F220-7DBD-A54E-86BC-18D852715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478149"/>
          </a:xfrm>
        </p:spPr>
        <p:txBody>
          <a:bodyPr/>
          <a:lstStyle/>
          <a:p>
            <a:r>
              <a:rPr lang="en-US" dirty="0"/>
              <a:t>Extend the SharePoint user experience</a:t>
            </a:r>
          </a:p>
          <a:p>
            <a:endParaRPr lang="en-US" dirty="0"/>
          </a:p>
          <a:p>
            <a:r>
              <a:rPr lang="en-US" dirty="0"/>
              <a:t>Customize notification areas, toolbars &amp; list data views</a:t>
            </a:r>
          </a:p>
          <a:p>
            <a:endParaRPr lang="en-US" dirty="0"/>
          </a:p>
          <a:p>
            <a:r>
              <a:rPr lang="en-US" dirty="0"/>
              <a:t>Available in Modern pages, lists &amp; libraries</a:t>
            </a:r>
          </a:p>
          <a:p>
            <a:pPr lvl="1"/>
            <a:r>
              <a:rPr lang="en-US" dirty="0"/>
              <a:t>SharePoint Online</a:t>
            </a:r>
          </a:p>
          <a:p>
            <a:pPr lvl="1"/>
            <a:r>
              <a:rPr lang="en-US" dirty="0"/>
              <a:t>SharePoint Server 2019</a:t>
            </a:r>
          </a:p>
          <a:p>
            <a:endParaRPr lang="en-US" dirty="0"/>
          </a:p>
          <a:p>
            <a:r>
              <a:rPr lang="en-US" dirty="0"/>
              <a:t>Used to implement popular customizations from previous development models</a:t>
            </a:r>
          </a:p>
          <a:p>
            <a:pPr lvl="1"/>
            <a:r>
              <a:rPr lang="en-US" dirty="0"/>
              <a:t>Delegate controls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Client-Side Rendering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Custom Actions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D5651D-FEB7-974A-8887-2223E2A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SharePoint Framework Extensions</a:t>
            </a:r>
          </a:p>
        </p:txBody>
      </p:sp>
    </p:spTree>
    <p:extLst>
      <p:ext uri="{BB962C8B-B14F-4D97-AF65-F5344CB8AC3E}">
        <p14:creationId xmlns:p14="http://schemas.microsoft.com/office/powerpoint/2010/main" val="4284149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867EE32-B72D-A444-B133-DC63423F5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script to any page, header &amp; footer controls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81FC78-F511-C649-A3C0-CCA19D9B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Customizers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3E1A0AC-3F72-584F-AAEB-D889A0D6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102" y="2132774"/>
            <a:ext cx="5854270" cy="44004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793316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6D2ACD-284D-3146-8C4B-B6FF5DEEB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Customize rendering of a list column in modern lists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07018-E3A9-C348-94F2-D7AE5503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Customizers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D5E3D0-36C1-194E-A94B-032FF485A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037" y="2522201"/>
            <a:ext cx="6502400" cy="360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16249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A8C1C-D58B-FE49-A50B-FC74059D4C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 buttons to list &amp; library toolbars &amp; context menus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0498A-78A5-644E-9203-E66F5126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BF4F82-174E-3A41-8840-177349085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87" y="2964811"/>
            <a:ext cx="90043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96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02571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 err="1">
                <a:solidFill>
                  <a:schemeClr val="accent1"/>
                </a:solidFill>
              </a:rPr>
              <a:t>vscode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includes Visual Studio Code integration files</a:t>
            </a:r>
          </a:p>
          <a:p>
            <a:r>
              <a:rPr lang="en-US" dirty="0">
                <a:solidFill>
                  <a:schemeClr val="accent1"/>
                </a:solidFill>
              </a:rPr>
              <a:t>config:</a:t>
            </a:r>
            <a:r>
              <a:rPr lang="en-US" dirty="0"/>
              <a:t> includes all config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dist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created automatically on builds – contains out from bundle process</a:t>
            </a:r>
          </a:p>
          <a:p>
            <a:r>
              <a:rPr lang="en-US" dirty="0">
                <a:solidFill>
                  <a:schemeClr val="accent1"/>
                </a:solidFill>
              </a:rPr>
              <a:t>lib:</a:t>
            </a:r>
            <a:r>
              <a:rPr lang="en-US" dirty="0"/>
              <a:t> created automatically on builds – contains pre-bundled built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node_modules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created automatically when installing all package dependencies with a package manager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sharepoint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contains assets needed for deployment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this is the main folder of the project, it includes the extension, styles, and a test file</a:t>
            </a:r>
          </a:p>
          <a:p>
            <a:r>
              <a:rPr lang="en-US" dirty="0">
                <a:solidFill>
                  <a:schemeClr val="accent1"/>
                </a:solidFill>
              </a:rPr>
              <a:t>temp:</a:t>
            </a:r>
            <a:r>
              <a:rPr lang="en-US" dirty="0"/>
              <a:t> created automatically on builds - contains local dev webserver files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8072104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497A57-F85C-9A4A-A386-D5A08569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4173450"/>
          </a:xfrm>
        </p:spPr>
        <p:txBody>
          <a:bodyPr/>
          <a:lstStyle/>
          <a:p>
            <a:r>
              <a:rPr lang="en-US" dirty="0"/>
              <a:t>Unlike web parts, extensions require a live SharePoint site, list and/or library</a:t>
            </a:r>
          </a:p>
          <a:p>
            <a:endParaRPr lang="en-US" dirty="0"/>
          </a:p>
          <a:p>
            <a:r>
              <a:rPr lang="en-US" dirty="0"/>
              <a:t>Can still build and host extension project locally while testing in a remote SharePoint site</a:t>
            </a:r>
          </a:p>
          <a:p>
            <a:pPr lvl="1"/>
            <a:r>
              <a:rPr lang="en-US" dirty="0"/>
              <a:t>Similar experience to using hosted SharePoint workbench for </a:t>
            </a:r>
            <a:br>
              <a:rPr lang="en-US" dirty="0"/>
            </a:br>
            <a:r>
              <a:rPr lang="en-US" dirty="0"/>
              <a:t>web part development, testing &amp; debugging</a:t>
            </a:r>
          </a:p>
          <a:p>
            <a:endParaRPr lang="en-US" dirty="0"/>
          </a:p>
          <a:p>
            <a:r>
              <a:rPr lang="en-US" dirty="0"/>
              <a:t>Configurations added to each project by the </a:t>
            </a:r>
            <a:r>
              <a:rPr lang="en-US" dirty="0" err="1"/>
              <a:t>SPFx</a:t>
            </a:r>
            <a:r>
              <a:rPr lang="en-US" dirty="0"/>
              <a:t> Yeoman generator simplifying loading SharePoint sites</a:t>
            </a:r>
          </a:p>
          <a:p>
            <a:endParaRPr lang="en-US" dirty="0"/>
          </a:p>
          <a:p>
            <a:r>
              <a:rPr lang="en-US" dirty="0"/>
              <a:t>Instructs SharePoint to load </a:t>
            </a:r>
            <a:r>
              <a:rPr lang="en-US" dirty="0" err="1"/>
              <a:t>SPFx</a:t>
            </a:r>
            <a:r>
              <a:rPr lang="en-US" dirty="0"/>
              <a:t> &amp; manifest file from </a:t>
            </a:r>
            <a:r>
              <a:rPr lang="en-US" dirty="0">
                <a:hlinkClick r:id="rId2"/>
              </a:rPr>
              <a:t>https://localhost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BE5923-5A72-8E44-B816-6EB8E1A5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&amp; Testing Extensions</a:t>
            </a:r>
          </a:p>
        </p:txBody>
      </p:sp>
    </p:spTree>
    <p:extLst>
      <p:ext uri="{BB962C8B-B14F-4D97-AF65-F5344CB8AC3E}">
        <p14:creationId xmlns:p14="http://schemas.microsoft.com/office/powerpoint/2010/main" val="221943828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77E54-8532-BC4D-BE22-ED396111B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665619"/>
          </a:xfrm>
        </p:spPr>
        <p:txBody>
          <a:bodyPr/>
          <a:lstStyle/>
          <a:p>
            <a:r>
              <a:rPr lang="en-US" dirty="0"/>
              <a:t>Extension deployment utilizes existing Feature framework</a:t>
            </a:r>
          </a:p>
          <a:p>
            <a:pPr lvl="1"/>
            <a:r>
              <a:rPr lang="en-US" dirty="0"/>
              <a:t>Application customizer: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Field customizer: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&lt;Field&gt;</a:t>
            </a:r>
          </a:p>
          <a:p>
            <a:pPr lvl="1"/>
            <a:r>
              <a:rPr lang="en-US" dirty="0"/>
              <a:t>Command set: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/>
              <a:t>Deployment similar to web parts</a:t>
            </a:r>
          </a:p>
          <a:p>
            <a:pPr lvl="1"/>
            <a:r>
              <a:rPr lang="en-US" dirty="0"/>
              <a:t>Upload SharePoint Package to tenant | site collection app catalog</a:t>
            </a:r>
          </a:p>
          <a:p>
            <a:pPr lvl="1"/>
            <a:r>
              <a:rPr lang="en-US" dirty="0"/>
              <a:t>Install app</a:t>
            </a:r>
          </a:p>
          <a:p>
            <a:endParaRPr lang="en-US" dirty="0"/>
          </a:p>
          <a:p>
            <a:r>
              <a:rPr lang="en-US" dirty="0"/>
              <a:t>Some extensions type support tenant-wide deployment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B06D3-DD63-D04D-8257-64155C5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6817154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Props1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1009</Words>
  <Application>Microsoft Office PowerPoint</Application>
  <PresentationFormat>Custom</PresentationFormat>
  <Paragraphs>178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Getting Started with SharePoint Framework Extensions</vt:lpstr>
      <vt:lpstr>Introduction to Extensions &amp; Application Customizer</vt:lpstr>
      <vt:lpstr>SharePoint Framework Extensions</vt:lpstr>
      <vt:lpstr>Application Customizers</vt:lpstr>
      <vt:lpstr>Field Customizers</vt:lpstr>
      <vt:lpstr>Command Sets</vt:lpstr>
      <vt:lpstr>Project Structure</vt:lpstr>
      <vt:lpstr>Debugging &amp; Testing Extensions</vt:lpstr>
      <vt:lpstr>Deployment</vt:lpstr>
      <vt:lpstr>Tenant Wide Deployment</vt:lpstr>
      <vt:lpstr>Tenant Wide Deployment</vt:lpstr>
      <vt:lpstr>List: Tenant Wide Extensions</vt:lpstr>
      <vt:lpstr>Application Customizers</vt:lpstr>
      <vt:lpstr>Application Customizer - Placeholders</vt:lpstr>
      <vt:lpstr>Application Customer</vt:lpstr>
      <vt:lpstr>Demo Creating SharePoint Framework Application Customizers</vt:lpstr>
      <vt:lpstr>Summary</vt:lpstr>
      <vt:lpstr>Reading further</vt:lpstr>
      <vt:lpstr>Thank you.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2019-03-03T14:41:02Z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