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7"/>
  </p:notesMasterIdLst>
  <p:handoutMasterIdLst>
    <p:handoutMasterId r:id="rId18"/>
  </p:handoutMasterIdLst>
  <p:sldIdLst>
    <p:sldId id="1582" r:id="rId3"/>
    <p:sldId id="1583" r:id="rId4"/>
    <p:sldId id="1584" r:id="rId5"/>
    <p:sldId id="1585" r:id="rId6"/>
    <p:sldId id="1561" r:id="rId7"/>
    <p:sldId id="1586" r:id="rId8"/>
    <p:sldId id="1560" r:id="rId9"/>
    <p:sldId id="1587" r:id="rId10"/>
    <p:sldId id="1588" r:id="rId11"/>
    <p:sldId id="1589" r:id="rId12"/>
    <p:sldId id="1590" r:id="rId13"/>
    <p:sldId id="1591" r:id="rId14"/>
    <p:sldId id="1592" r:id="rId15"/>
    <p:sldId id="1593" r:id="rId16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1582"/>
            <p14:sldId id="1583"/>
          </p14:sldIdLst>
        </p14:section>
        <p14:section name="overview" id="{7AD6C352-0A45-444E-B8F9-8D2038BF74CA}">
          <p14:sldIdLst>
            <p14:sldId id="1584"/>
            <p14:sldId id="1585"/>
            <p14:sldId id="1561"/>
          </p14:sldIdLst>
        </p14:section>
        <p14:section name="testing" id="{8E3AA920-E048-4638-9677-E7ABDDCA76E7}">
          <p14:sldIdLst>
            <p14:sldId id="1586"/>
            <p14:sldId id="1560"/>
            <p14:sldId id="1587"/>
            <p14:sldId id="1588"/>
            <p14:sldId id="1589"/>
          </p14:sldIdLst>
        </p14:section>
        <p14:section name="outro" id="{BF29E249-6E71-4BBE-B175-E1751A1C0B1C}">
          <p14:sldIdLst>
            <p14:sldId id="1590"/>
            <p14:sldId id="1591"/>
            <p14:sldId id="1592"/>
            <p14:sldId id="159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0" autoAdjust="0"/>
    <p:restoredTop sz="91322" autoAdjust="0"/>
  </p:normalViewPr>
  <p:slideViewPr>
    <p:cSldViewPr snapToGrid="0">
      <p:cViewPr varScale="1">
        <p:scale>
          <a:sx n="74" d="100"/>
          <a:sy n="74" d="100"/>
        </p:scale>
        <p:origin x="153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4290" y="6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Framework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3/3/2019 9:45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Framework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3/3/2019 9:45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3/3/2019 9:45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3/3/2019 9:45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SharePoint Framework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3/3/2019 9:45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55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3/3/2019 9:45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12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3/3/2019 9:45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3/3/2019 9:45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3/3/2019 9:45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500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9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/sharepoint-framework-overvi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en-us/sharepoint/dev/spfx/extensions/get-started/building-simple-cmdset-with-dialog-api" TargetMode="External"/><Relationship Id="rId4" Type="http://schemas.openxmlformats.org/officeDocument/2006/relationships/hyperlink" Target="https://docs.microsoft.com/sharepoint/dev/spfx/extensions/overview-extension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SharePoint Framework Extensions:</a:t>
            </a:r>
            <a:br>
              <a:rPr lang="en-US" b="1" dirty="0"/>
            </a:br>
            <a:r>
              <a:rPr lang="en-US" b="1" dirty="0"/>
              <a:t>List View Command Set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List View Command Sets</a:t>
            </a:r>
          </a:p>
        </p:txBody>
      </p:sp>
    </p:spTree>
    <p:extLst>
      <p:ext uri="{BB962C8B-B14F-4D97-AF65-F5344CB8AC3E}">
        <p14:creationId xmlns:p14="http://schemas.microsoft.com/office/powerpoint/2010/main" val="88242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Creating SharePoint Framework List View Command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623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126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Overview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Debugging &amp; Testing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Deploying</a:t>
            </a:r>
          </a:p>
        </p:txBody>
      </p:sp>
    </p:spTree>
    <p:extLst>
      <p:ext uri="{BB962C8B-B14F-4D97-AF65-F5344CB8AC3E}">
        <p14:creationId xmlns:p14="http://schemas.microsoft.com/office/powerpoint/2010/main" val="289780411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85703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3031599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Overview of the 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https://docs.microsoft.com/sharepoint/dev/spfx/sharepoint-framework-overview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Overview of SharePoint Framework Extensions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https://docs.microsoft.com/sharepoint/dev/spfx/extensions/overview-extensions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Build your First  </a:t>
            </a:r>
            <a:r>
              <a:rPr lang="en-US" sz="1800" dirty="0" err="1">
                <a:latin typeface="+mj-lt"/>
              </a:rPr>
              <a:t>ListView</a:t>
            </a:r>
            <a:r>
              <a:rPr lang="en-US" sz="1800" dirty="0">
                <a:latin typeface="+mj-lt"/>
              </a:rPr>
              <a:t> Command Set extension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https://docs.microsoft.com/en-us/sharepoint/dev/spfx/extensions/get-started/building-simple-cmdset-with-dialog-api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99777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5908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32164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b="1" dirty="0"/>
              <a:t>Command Sets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b="1" dirty="0"/>
              <a:t>Overview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Debugging &amp; Testing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Deploying</a:t>
            </a:r>
          </a:p>
        </p:txBody>
      </p:sp>
    </p:spTree>
    <p:extLst>
      <p:ext uri="{BB962C8B-B14F-4D97-AF65-F5344CB8AC3E}">
        <p14:creationId xmlns:p14="http://schemas.microsoft.com/office/powerpoint/2010/main" val="1363797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C52C6B-C00E-D941-84CD-6DA57C3ADD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buttons to modern lists &amp; libraries</a:t>
            </a:r>
          </a:p>
          <a:p>
            <a:pPr lvl="1"/>
            <a:r>
              <a:rPr lang="en-US" dirty="0"/>
              <a:t>Add to toolbar</a:t>
            </a:r>
          </a:p>
          <a:p>
            <a:pPr lvl="1"/>
            <a:r>
              <a:rPr lang="en-US" dirty="0"/>
              <a:t>Add to item context menus</a:t>
            </a:r>
          </a:p>
          <a:p>
            <a:pPr lvl="1"/>
            <a:r>
              <a:rPr lang="en-US" dirty="0"/>
              <a:t>Or both!</a:t>
            </a:r>
          </a:p>
          <a:p>
            <a:r>
              <a:rPr lang="en-US" dirty="0"/>
              <a:t>Control visibility state of button based on state of view</a:t>
            </a:r>
          </a:p>
          <a:p>
            <a:r>
              <a:rPr lang="en-US" dirty="0"/>
              <a:t>Similar to pre-</a:t>
            </a:r>
            <a:r>
              <a:rPr lang="en-US" dirty="0" err="1"/>
              <a:t>SPFx</a:t>
            </a:r>
            <a:r>
              <a:rPr lang="en-US" dirty="0"/>
              <a:t> / classic mode customizations</a:t>
            </a:r>
          </a:p>
          <a:p>
            <a:pPr lvl="1"/>
            <a:r>
              <a:rPr lang="en-US" dirty="0"/>
              <a:t>Custom actions</a:t>
            </a:r>
          </a:p>
          <a:p>
            <a:r>
              <a:rPr lang="en-US" dirty="0"/>
              <a:t>Example scenarios</a:t>
            </a:r>
          </a:p>
          <a:p>
            <a:pPr lvl="1"/>
            <a:r>
              <a:rPr lang="en-US" dirty="0"/>
              <a:t>Start external process</a:t>
            </a:r>
          </a:p>
          <a:p>
            <a:pPr lvl="1"/>
            <a:r>
              <a:rPr lang="en-US" dirty="0"/>
              <a:t>Execute custom script when clicked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506DAC-22DB-E548-9F56-46F7FDFE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View Command Sets</a:t>
            </a:r>
          </a:p>
        </p:txBody>
      </p:sp>
      <p:pic>
        <p:nvPicPr>
          <p:cNvPr id="1026" name="Picture 2" descr="Selecting one document to get Command One button visible">
            <a:extLst>
              <a:ext uri="{FF2B5EF4-FFF2-40B4-BE49-F238E27FC236}">
                <a16:creationId xmlns:a16="http://schemas.microsoft.com/office/drawing/2014/main" id="{76388C4E-EA6B-481E-8A88-85AF90EBC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758" y="3704713"/>
            <a:ext cx="6309642" cy="2450989"/>
          </a:xfrm>
          <a:prstGeom prst="rect">
            <a:avLst/>
          </a:prstGeom>
          <a:noFill/>
          <a:ln>
            <a:solidFill>
              <a:schemeClr val="bg1">
                <a:lumMod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6923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71311-2A40-9E43-9361-79D1F1B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Command Set Buttons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D17A8-34DA-C649-91AC-7904E089A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49" y="1476622"/>
            <a:ext cx="11378776" cy="5432256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// *.</a:t>
            </a:r>
            <a:r>
              <a:rPr lang="en-US" sz="2000" b="1" dirty="0" err="1">
                <a:solidFill>
                  <a:schemeClr val="accent1"/>
                </a:solidFill>
              </a:rPr>
              <a:t>manifest.json</a:t>
            </a:r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"items": {</a:t>
            </a:r>
          </a:p>
          <a:p>
            <a:r>
              <a:rPr lang="en-US" sz="2000" dirty="0"/>
              <a:t>    "ONE_ITEM_SELECTED": {</a:t>
            </a:r>
          </a:p>
          <a:p>
            <a:r>
              <a:rPr lang="en-US" sz="2000" dirty="0"/>
              <a:t>      "title": { "default": "One Item Selected" },</a:t>
            </a:r>
          </a:p>
          <a:p>
            <a:r>
              <a:rPr lang="en-US" sz="2000" dirty="0"/>
              <a:t>      "</a:t>
            </a:r>
            <a:r>
              <a:rPr lang="en-US" sz="2000" dirty="0" err="1"/>
              <a:t>iconImageUrl</a:t>
            </a:r>
            <a:r>
              <a:rPr lang="en-US" sz="2000" dirty="0"/>
              <a:t>": "icons/</a:t>
            </a:r>
            <a:r>
              <a:rPr lang="en-US" sz="2000" dirty="0" err="1"/>
              <a:t>request.png</a:t>
            </a:r>
            <a:r>
              <a:rPr lang="en-US" sz="2000" dirty="0"/>
              <a:t>",</a:t>
            </a:r>
          </a:p>
          <a:p>
            <a:r>
              <a:rPr lang="en-US" sz="2000" dirty="0"/>
              <a:t>      "type": "command"</a:t>
            </a:r>
          </a:p>
          <a:p>
            <a:r>
              <a:rPr lang="en-US" sz="2000" dirty="0"/>
              <a:t>    },</a:t>
            </a:r>
          </a:p>
          <a:p>
            <a:r>
              <a:rPr lang="en-US" sz="2000" dirty="0"/>
              <a:t>    "ALWAYS_ON": {</a:t>
            </a:r>
          </a:p>
          <a:p>
            <a:r>
              <a:rPr lang="en-US" sz="2000" dirty="0"/>
              <a:t>      "title": { "default": "Always On" },</a:t>
            </a:r>
          </a:p>
          <a:p>
            <a:r>
              <a:rPr lang="en-US" sz="2000" dirty="0"/>
              <a:t>      "</a:t>
            </a:r>
            <a:r>
              <a:rPr lang="en-US" sz="2000" dirty="0" err="1"/>
              <a:t>iconImageUrl</a:t>
            </a:r>
            <a:r>
              <a:rPr lang="en-US" sz="2000" dirty="0"/>
              <a:t>": "icons/</a:t>
            </a:r>
            <a:r>
              <a:rPr lang="en-US" sz="2000" dirty="0" err="1"/>
              <a:t>cancel.png</a:t>
            </a:r>
            <a:r>
              <a:rPr lang="en-US" sz="2000" dirty="0"/>
              <a:t>",</a:t>
            </a:r>
          </a:p>
          <a:p>
            <a:r>
              <a:rPr lang="en-US" sz="2000" dirty="0"/>
              <a:t>      "type": "command"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56324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8852-39D5-374E-B59B-C8F8C881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Set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0C37E-15D5-1444-9DEC-8571C640AD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49" y="1476622"/>
            <a:ext cx="11378776" cy="5344540"/>
          </a:xfrm>
        </p:spPr>
        <p:txBody>
          <a:bodyPr/>
          <a:lstStyle/>
          <a:p>
            <a:r>
              <a:rPr lang="en-US" sz="1400" dirty="0"/>
              <a:t>export interface </a:t>
            </a:r>
            <a:r>
              <a:rPr lang="en-US" sz="1400" b="1" dirty="0" err="1"/>
              <a:t>ICommandSetDemoCommandSetProperties</a:t>
            </a:r>
            <a:r>
              <a:rPr lang="en-US" sz="1400" dirty="0"/>
              <a:t> {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messagePrefix</a:t>
            </a:r>
            <a:r>
              <a:rPr lang="en-US" sz="1400" dirty="0"/>
              <a:t>: string;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export default class </a:t>
            </a:r>
            <a:r>
              <a:rPr lang="en-US" sz="1400" b="1" dirty="0" err="1"/>
              <a:t>CommandSetDemoCommandSet</a:t>
            </a:r>
            <a:r>
              <a:rPr lang="en-US" sz="1400" dirty="0"/>
              <a:t> </a:t>
            </a:r>
          </a:p>
          <a:p>
            <a:r>
              <a:rPr lang="en-US" sz="1400" dirty="0"/>
              <a:t>  extends </a:t>
            </a:r>
            <a:r>
              <a:rPr lang="en-US" sz="1400" dirty="0" err="1"/>
              <a:t>BaseListViewCommandSet</a:t>
            </a:r>
            <a:r>
              <a:rPr lang="en-US" sz="1400" dirty="0"/>
              <a:t>&lt;</a:t>
            </a:r>
            <a:r>
              <a:rPr lang="en-US" sz="1400" dirty="0" err="1"/>
              <a:t>ICommandSetDemoCommandSetProperties</a:t>
            </a:r>
            <a:r>
              <a:rPr lang="en-US" sz="1400" dirty="0"/>
              <a:t>&gt; {</a:t>
            </a:r>
          </a:p>
          <a:p>
            <a:endParaRPr lang="en-US" sz="1400" dirty="0"/>
          </a:p>
          <a:p>
            <a:r>
              <a:rPr lang="en-US" sz="1400" dirty="0"/>
              <a:t>  @override</a:t>
            </a:r>
          </a:p>
          <a:p>
            <a:r>
              <a:rPr lang="en-US" sz="1400" dirty="0"/>
              <a:t>  public </a:t>
            </a:r>
            <a:r>
              <a:rPr lang="en-US" sz="1400" dirty="0" err="1"/>
              <a:t>onInit</a:t>
            </a:r>
            <a:r>
              <a:rPr lang="en-US" sz="1400" dirty="0"/>
              <a:t>(): Promise&lt;void&gt; {</a:t>
            </a:r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  @override</a:t>
            </a:r>
          </a:p>
          <a:p>
            <a:r>
              <a:rPr lang="en-US" sz="1400" dirty="0"/>
              <a:t>  public </a:t>
            </a:r>
            <a:r>
              <a:rPr lang="en-US" sz="1400" dirty="0" err="1"/>
              <a:t>onListViewUpdated</a:t>
            </a:r>
            <a:r>
              <a:rPr lang="en-US" sz="1400" dirty="0"/>
              <a:t>(event: </a:t>
            </a:r>
            <a:r>
              <a:rPr lang="en-US" sz="1400" dirty="0" err="1"/>
              <a:t>IListViewCommandSetListViewUpdatedParameters</a:t>
            </a:r>
            <a:r>
              <a:rPr lang="en-US" sz="1400" dirty="0"/>
              <a:t>): void {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// fired when state of list view changes</a:t>
            </a:r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  @override</a:t>
            </a:r>
          </a:p>
          <a:p>
            <a:r>
              <a:rPr lang="en-US" sz="1400" dirty="0"/>
              <a:t>  public </a:t>
            </a:r>
            <a:r>
              <a:rPr lang="en-US" sz="1400" dirty="0" err="1"/>
              <a:t>onExecute</a:t>
            </a:r>
            <a:r>
              <a:rPr lang="en-US" sz="1400" dirty="0"/>
              <a:t>(event: </a:t>
            </a:r>
            <a:r>
              <a:rPr lang="en-US" sz="1400" dirty="0" err="1"/>
              <a:t>IListViewCommandSetExecuteEventParameters</a:t>
            </a:r>
            <a:r>
              <a:rPr lang="en-US" sz="1400" dirty="0"/>
              <a:t>): void {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// what happens when button is selected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422781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497A57-F85C-9A4A-A386-D5A085690F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3360920"/>
          </a:xfrm>
        </p:spPr>
        <p:txBody>
          <a:bodyPr/>
          <a:lstStyle/>
          <a:p>
            <a:r>
              <a:rPr lang="en-US" dirty="0"/>
              <a:t>Unlike web parts, extensions require a live SharePoint list and/or library</a:t>
            </a:r>
          </a:p>
          <a:p>
            <a:endParaRPr lang="en-US" dirty="0"/>
          </a:p>
          <a:p>
            <a:r>
              <a:rPr lang="en-US" dirty="0"/>
              <a:t>Can still build and host extension project locally while testing in a remote SharePoint site</a:t>
            </a:r>
          </a:p>
          <a:p>
            <a:pPr lvl="1"/>
            <a:r>
              <a:rPr lang="en-US" dirty="0"/>
              <a:t>Similar experience to using hosted SharePoint workbench for </a:t>
            </a:r>
            <a:br>
              <a:rPr lang="en-US" dirty="0"/>
            </a:br>
            <a:r>
              <a:rPr lang="en-US" dirty="0"/>
              <a:t>web part development, testing &amp; debugging</a:t>
            </a:r>
          </a:p>
          <a:p>
            <a:endParaRPr lang="en-US" dirty="0"/>
          </a:p>
          <a:p>
            <a:r>
              <a:rPr lang="en-US" dirty="0"/>
              <a:t>Configurations added to each project by the </a:t>
            </a:r>
            <a:r>
              <a:rPr lang="en-US" dirty="0" err="1"/>
              <a:t>SPFx</a:t>
            </a:r>
            <a:r>
              <a:rPr lang="en-US" dirty="0"/>
              <a:t> Yeoman generator simplifying loading SharePoint sites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BE5923-5A72-8E44-B816-6EB8E1A5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&amp; Testing Command Sets</a:t>
            </a:r>
          </a:p>
        </p:txBody>
      </p:sp>
    </p:spTree>
    <p:extLst>
      <p:ext uri="{BB962C8B-B14F-4D97-AF65-F5344CB8AC3E}">
        <p14:creationId xmlns:p14="http://schemas.microsoft.com/office/powerpoint/2010/main" val="322383691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877E54-8532-BC4D-BE22-ED396111B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056221"/>
          </a:xfrm>
        </p:spPr>
        <p:txBody>
          <a:bodyPr/>
          <a:lstStyle/>
          <a:p>
            <a:r>
              <a:rPr lang="en-US" dirty="0"/>
              <a:t>Extension deployment utilizes existing Feature framework</a:t>
            </a:r>
          </a:p>
          <a:p>
            <a:pPr lvl="1"/>
            <a:r>
              <a:rPr lang="en-US" dirty="0"/>
              <a:t>Command set: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/>
          </a:p>
          <a:p>
            <a:r>
              <a:rPr lang="en-US" dirty="0"/>
              <a:t>Deployment similar to web parts</a:t>
            </a:r>
          </a:p>
          <a:p>
            <a:pPr lvl="1"/>
            <a:r>
              <a:rPr lang="en-US" dirty="0"/>
              <a:t>Upload SharePoint Package to tenant / site collection app catalog</a:t>
            </a:r>
          </a:p>
          <a:p>
            <a:pPr lvl="1"/>
            <a:r>
              <a:rPr lang="en-US" dirty="0"/>
              <a:t>Install app</a:t>
            </a:r>
          </a:p>
          <a:p>
            <a:endParaRPr lang="en-US" dirty="0"/>
          </a:p>
          <a:p>
            <a:r>
              <a:rPr lang="en-US" dirty="0"/>
              <a:t>Some extensions type support tenant-wide deployment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1B06D3-DD63-D04D-8257-64155C50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4546479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D436EE-1FA6-DF48-9B7F-2AA8BD2DD4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564053"/>
          </a:xfrm>
        </p:spPr>
        <p:txBody>
          <a:bodyPr/>
          <a:lstStyle/>
          <a:p>
            <a:r>
              <a:rPr lang="en-US" dirty="0"/>
              <a:t>Automatically deploy extension to all sites in a SharePoint Online tenant</a:t>
            </a:r>
          </a:p>
          <a:p>
            <a:pPr lvl="1"/>
            <a:r>
              <a:rPr lang="en-US" dirty="0"/>
              <a:t>Bypasses need for installation in each site collection</a:t>
            </a:r>
          </a:p>
          <a:p>
            <a:endParaRPr lang="en-US" dirty="0"/>
          </a:p>
          <a:p>
            <a:r>
              <a:rPr lang="en-US" dirty="0"/>
              <a:t>Make available for specific web or list templates</a:t>
            </a:r>
          </a:p>
          <a:p>
            <a:endParaRPr lang="en-US" dirty="0"/>
          </a:p>
          <a:p>
            <a:r>
              <a:rPr lang="en-US" dirty="0"/>
              <a:t>Specify public properties on extension across all sites</a:t>
            </a:r>
          </a:p>
          <a:p>
            <a:endParaRPr lang="en-US" dirty="0"/>
          </a:p>
          <a:p>
            <a:r>
              <a:rPr lang="en-US" dirty="0"/>
              <a:t>Default experience by presence 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ClientSideInstances.xml</a:t>
            </a:r>
            <a:r>
              <a:rPr lang="en-US" dirty="0"/>
              <a:t> in *.</a:t>
            </a:r>
            <a:r>
              <a:rPr lang="en-US" dirty="0" err="1"/>
              <a:t>sppkg</a:t>
            </a:r>
            <a:endParaRPr lang="en-US" dirty="0"/>
          </a:p>
          <a:p>
            <a:pPr lvl="1"/>
            <a:r>
              <a:rPr lang="en-US" i="1" dirty="0"/>
              <a:t>Delete this file if tenant wide deployment not desired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D8D0F7-929A-EB47-8E8D-C24EC1E6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 Wide Deployment</a:t>
            </a:r>
          </a:p>
        </p:txBody>
      </p:sp>
    </p:spTree>
    <p:extLst>
      <p:ext uri="{BB962C8B-B14F-4D97-AF65-F5344CB8AC3E}">
        <p14:creationId xmlns:p14="http://schemas.microsoft.com/office/powerpoint/2010/main" val="375442998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61E096-3EF0-714E-BBCD-18CDC1EBC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Control tenant wide deployments with this app catalog list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26E8B2-C229-4F45-B3C4-BBFC62A0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List: Tenant Wide Extensions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464E3E-1298-3246-B8F0-F8A731EB25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7923779"/>
              </p:ext>
            </p:extLst>
          </p:nvPr>
        </p:nvGraphicFramePr>
        <p:xfrm>
          <a:off x="1110925" y="1814886"/>
          <a:ext cx="10002369" cy="49905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93120">
                  <a:extLst>
                    <a:ext uri="{9D8B030D-6E8A-4147-A177-3AD203B41FA5}">
                      <a16:colId xmlns:a16="http://schemas.microsoft.com/office/drawing/2014/main" val="1760796699"/>
                    </a:ext>
                  </a:extLst>
                </a:gridCol>
                <a:gridCol w="1409252">
                  <a:extLst>
                    <a:ext uri="{9D8B030D-6E8A-4147-A177-3AD203B41FA5}">
                      <a16:colId xmlns:a16="http://schemas.microsoft.com/office/drawing/2014/main" val="1305644161"/>
                    </a:ext>
                  </a:extLst>
                </a:gridCol>
                <a:gridCol w="6699997">
                  <a:extLst>
                    <a:ext uri="{9D8B030D-6E8A-4147-A177-3AD203B41FA5}">
                      <a16:colId xmlns:a16="http://schemas.microsoft.com/office/drawing/2014/main" val="338486701"/>
                    </a:ext>
                  </a:extLst>
                </a:gridCol>
              </a:tblGrid>
              <a:tr h="30145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6339"/>
                  </a:ext>
                </a:extLst>
              </a:tr>
              <a:tr h="743304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 of the entry. Can be descriptive entry for the registration. Doesn’t have to match anything, just for your reference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427437"/>
                  </a:ext>
                </a:extLst>
              </a:tr>
              <a:tr h="743304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Component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Manifest ID of the component. Has to be in GUID format and component must exists in the app catalog.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341424"/>
                  </a:ext>
                </a:extLst>
              </a:tr>
              <a:tr h="30145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Component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 component properties.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82426"/>
                  </a:ext>
                </a:extLst>
              </a:tr>
              <a:tr h="52031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Web 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be used to target extension only to specific web template.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2650"/>
                  </a:ext>
                </a:extLst>
              </a:tr>
              <a:tr h="30145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List 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type as a number.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618762"/>
                  </a:ext>
                </a:extLst>
              </a:tr>
              <a:tr h="743304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 of the entry. There are different support locations for application customizers and List View Command Sets.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426550"/>
                  </a:ext>
                </a:extLst>
              </a:tr>
              <a:tr h="4088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Sequence of the entry in rendering.</a:t>
                      </a: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462261488"/>
                  </a:ext>
                </a:extLst>
              </a:tr>
              <a:tr h="30145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Disabled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Enabled state of the deployment.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770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72013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811</Words>
  <Application>Microsoft Office PowerPoint</Application>
  <PresentationFormat>Custom</PresentationFormat>
  <Paragraphs>147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SharePoint Framework Extensions: List View Command Set</vt:lpstr>
      <vt:lpstr>Command Sets</vt:lpstr>
      <vt:lpstr>List View Command Sets</vt:lpstr>
      <vt:lpstr>Defining Command Set Buttons</vt:lpstr>
      <vt:lpstr>Command Set Class</vt:lpstr>
      <vt:lpstr>Debugging &amp; Testing Command Sets</vt:lpstr>
      <vt:lpstr>Deployment</vt:lpstr>
      <vt:lpstr>Tenant Wide Deployment</vt:lpstr>
      <vt:lpstr>List: Tenant Wide Extensions</vt:lpstr>
      <vt:lpstr>Demo Creating SharePoint Framework List View Command Sets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2019-03-03T14:46:40Z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vesaj@microsoft.com</vt:lpwstr>
  </property>
  <property fmtid="{D5CDD505-2E9C-101B-9397-08002B2CF9AE}" pid="5" name="MSIP_Label_f42aa342-8706-4288-bd11-ebb85995028c_SetDate">
    <vt:lpwstr>2018-12-20T12:55:35.4497539Z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