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6"/>
  </p:notesMasterIdLst>
  <p:handoutMasterIdLst>
    <p:handoutMasterId r:id="rId17"/>
  </p:handoutMasterIdLst>
  <p:sldIdLst>
    <p:sldId id="257" r:id="rId3"/>
    <p:sldId id="263" r:id="rId4"/>
    <p:sldId id="1557" r:id="rId5"/>
    <p:sldId id="1561" r:id="rId6"/>
    <p:sldId id="1559" r:id="rId7"/>
    <p:sldId id="1552" r:id="rId8"/>
    <p:sldId id="1558" r:id="rId9"/>
    <p:sldId id="1553" r:id="rId10"/>
    <p:sldId id="265" r:id="rId11"/>
    <p:sldId id="283" r:id="rId12"/>
    <p:sldId id="279" r:id="rId13"/>
    <p:sldId id="261" r:id="rId14"/>
    <p:sldId id="260" r:id="rId1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overview" id="{3A7429EF-79F1-A44F-B2E7-33EA665B892A}">
          <p14:sldIdLst>
            <p14:sldId id="1557"/>
            <p14:sldId id="1561"/>
            <p14:sldId id="1559"/>
          </p14:sldIdLst>
        </p14:section>
        <p14:section name="testing" id="{93F69F9F-77AE-7843-8802-6B2271D20D68}">
          <p14:sldIdLst>
            <p14:sldId id="1552"/>
            <p14:sldId id="1558"/>
            <p14:sldId id="1553"/>
            <p14:sldId id="265"/>
          </p14:sldIdLst>
        </p14:section>
        <p14:section name="outro" id="{E93196B6-EFE2-3242-B776-C77C0FCFFEF1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88" autoAdjust="0"/>
    <p:restoredTop sz="91330" autoAdjust="0"/>
  </p:normalViewPr>
  <p:slideViewPr>
    <p:cSldViewPr snapToGrid="0">
      <p:cViewPr varScale="1">
        <p:scale>
          <a:sx n="82" d="100"/>
          <a:sy n="82" d="100"/>
        </p:scale>
        <p:origin x="168" y="12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12/11/18 1:40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12/11/18 1:40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1:40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1:40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1:40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12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1:40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1:40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1:40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236077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3639" y="6533467"/>
            <a:ext cx="1501954" cy="477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40229"/>
          </a:xfrm>
        </p:spPr>
        <p:txBody>
          <a:bodyPr>
            <a:spAutoFit/>
          </a:bodyPr>
          <a:lstStyle>
            <a:lvl3pPr>
              <a:defRPr sz="2399"/>
            </a:lvl3pPr>
            <a:lvl4pPr>
              <a:defRPr sz="1999"/>
            </a:lvl4pPr>
            <a:lvl5pPr>
              <a:defRPr sz="1999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35580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8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extensions/get-started/building-simple-field-customizer" TargetMode="External"/><Relationship Id="rId4" Type="http://schemas.openxmlformats.org/officeDocument/2006/relationships/hyperlink" Target="https://docs.microsoft.com/sharepoint/dev/spfx/extensions/overview-extension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/" TargetMode="Externa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SharePoint Framework Extensions:</a:t>
            </a:r>
            <a:br>
              <a:rPr lang="en-US" b="1" dirty="0"/>
            </a:br>
            <a:r>
              <a:rPr lang="en-US" b="1" dirty="0"/>
              <a:t>Field Customizers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Field Customizers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12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Overview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Debugging &amp; Testing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Deploying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SharePoint Framework Extensions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https://docs.microsoft.com/sharepoint/dev/spfx/extensions/overview-extensions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Build your First Field Customizer Extension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https://docs.microsoft.com/sharepoint/dev/spfx/extensions/get-started/building-simple-field-customizer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b="1" dirty="0"/>
              <a:t>Field Customizers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b="1" dirty="0"/>
              <a:t>Overview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Debugging &amp; Testing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Deploying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52C6B-C00E-D941-84CD-6DA57C3ADD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271939"/>
          </a:xfrm>
        </p:spPr>
        <p:txBody>
          <a:bodyPr/>
          <a:lstStyle/>
          <a:p>
            <a:r>
              <a:rPr lang="en-US" dirty="0"/>
              <a:t>Customize rendering of cell in list view display mode</a:t>
            </a:r>
          </a:p>
          <a:p>
            <a:r>
              <a:rPr lang="en-US" dirty="0"/>
              <a:t>Similar to pre-</a:t>
            </a:r>
            <a:r>
              <a:rPr lang="en-US" dirty="0" err="1"/>
              <a:t>SPFx</a:t>
            </a:r>
            <a:r>
              <a:rPr lang="en-US" dirty="0"/>
              <a:t> / classic mode customizations</a:t>
            </a:r>
          </a:p>
          <a:p>
            <a:pPr lvl="1"/>
            <a:r>
              <a:rPr lang="en-US" dirty="0"/>
              <a:t>Client Side Rendering (CSR)</a:t>
            </a:r>
          </a:p>
          <a:p>
            <a:pPr lvl="1"/>
            <a:r>
              <a:rPr lang="en-US" dirty="0" err="1"/>
              <a:t>JSLink</a:t>
            </a:r>
            <a:endParaRPr lang="en-US" dirty="0"/>
          </a:p>
          <a:p>
            <a:r>
              <a:rPr lang="en-US" dirty="0"/>
              <a:t>Example scenarios</a:t>
            </a:r>
          </a:p>
          <a:p>
            <a:pPr lvl="1"/>
            <a:r>
              <a:rPr lang="en-US" dirty="0"/>
              <a:t>Display picture or illustration in field instead of text</a:t>
            </a:r>
          </a:p>
          <a:p>
            <a:pPr lvl="1"/>
            <a:r>
              <a:rPr lang="en-US" dirty="0"/>
              <a:t>Make a field rendering interactive</a:t>
            </a:r>
          </a:p>
          <a:p>
            <a:pPr lvl="1"/>
            <a:r>
              <a:rPr lang="en-US" dirty="0"/>
              <a:t>Add React component to field rendering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506DAC-22DB-E548-9F56-46F7FDFE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Customizer</a:t>
            </a:r>
          </a:p>
        </p:txBody>
      </p:sp>
    </p:spTree>
    <p:extLst>
      <p:ext uri="{BB962C8B-B14F-4D97-AF65-F5344CB8AC3E}">
        <p14:creationId xmlns:p14="http://schemas.microsoft.com/office/powerpoint/2010/main" val="2214692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8852-39D5-374E-B59B-C8F8C881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Customizer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0C37E-15D5-1444-9DEC-8571C640AD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5096780"/>
          </a:xfrm>
        </p:spPr>
        <p:txBody>
          <a:bodyPr/>
          <a:lstStyle/>
          <a:p>
            <a:r>
              <a:rPr lang="en-US" sz="1400" dirty="0"/>
              <a:t>export interface </a:t>
            </a:r>
            <a:r>
              <a:rPr lang="en-US" sz="1400" b="1" dirty="0" err="1"/>
              <a:t>IPercentCompleteFieldCustomizerProperties</a:t>
            </a:r>
            <a:r>
              <a:rPr lang="en-US" sz="1400" dirty="0"/>
              <a:t> {</a:t>
            </a:r>
          </a:p>
          <a:p>
            <a:r>
              <a:rPr lang="en-US" sz="1400" dirty="0" err="1"/>
              <a:t>yellowMinLimit</a:t>
            </a:r>
            <a:r>
              <a:rPr lang="en-US" sz="1400" dirty="0"/>
              <a:t>?: string;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export default class </a:t>
            </a:r>
            <a:r>
              <a:rPr lang="en-US" sz="1400" b="1" dirty="0" err="1"/>
              <a:t>PercentCompleteFieldCustomizer</a:t>
            </a:r>
            <a:endParaRPr lang="en-US" sz="1400" b="1" dirty="0"/>
          </a:p>
          <a:p>
            <a:r>
              <a:rPr lang="en-US" sz="1400" dirty="0"/>
              <a:t>  extends </a:t>
            </a:r>
            <a:r>
              <a:rPr lang="en-US" sz="1400" dirty="0" err="1"/>
              <a:t>BaseFieldCustomizer</a:t>
            </a:r>
            <a:r>
              <a:rPr lang="en-US" sz="1400" dirty="0"/>
              <a:t>&lt;</a:t>
            </a:r>
            <a:r>
              <a:rPr lang="en-US" sz="1400" dirty="0" err="1"/>
              <a:t>IPercentCompleteFieldCustomizerProperties</a:t>
            </a:r>
            <a:r>
              <a:rPr lang="en-US" sz="1400" dirty="0"/>
              <a:t>&gt; {</a:t>
            </a:r>
          </a:p>
          <a:p>
            <a:endParaRPr lang="en-US" sz="1400" dirty="0"/>
          </a:p>
          <a:p>
            <a:r>
              <a:rPr lang="en-US" sz="1400" dirty="0"/>
              <a:t>  @override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onInit</a:t>
            </a:r>
            <a:r>
              <a:rPr lang="en-US" sz="1400" dirty="0"/>
              <a:t>(): Promise&lt;void&gt; {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@override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onRenderCell</a:t>
            </a:r>
            <a:r>
              <a:rPr lang="en-US" sz="1400" dirty="0"/>
              <a:t>(event: </a:t>
            </a:r>
            <a:r>
              <a:rPr lang="en-US" sz="1400" dirty="0" err="1"/>
              <a:t>IFieldCustomizerCellEventParameters</a:t>
            </a:r>
            <a:r>
              <a:rPr lang="en-US" sz="1400" dirty="0"/>
              <a:t>): void {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chemeClr val="accent1"/>
                </a:solidFill>
              </a:rPr>
              <a:t> // called when rendering the cell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@override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onDisposeCell</a:t>
            </a:r>
            <a:r>
              <a:rPr lang="en-US" sz="1400" dirty="0"/>
              <a:t>(event: </a:t>
            </a:r>
            <a:r>
              <a:rPr lang="en-US" sz="1400" dirty="0" err="1"/>
              <a:t>IFieldCustomizerCellEventParameters</a:t>
            </a:r>
            <a:r>
              <a:rPr lang="en-US" sz="1400" dirty="0"/>
              <a:t>): void {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02637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71311-2A40-9E43-9361-79D1F1B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Field Customizers as Site Columns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D17A8-34DA-C649-91AC-7904E089A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4601260"/>
          </a:xfrm>
        </p:spPr>
        <p:txBody>
          <a:bodyPr/>
          <a:lstStyle/>
          <a:p>
            <a:r>
              <a:rPr lang="en-US" sz="2000" dirty="0"/>
              <a:t>&lt;Field ID="{0ebe7606-20f4-49be-bcdc-2dfc65348b46}"</a:t>
            </a:r>
          </a:p>
          <a:p>
            <a:r>
              <a:rPr lang="en-US" sz="2000" dirty="0"/>
              <a:t>  Name="</a:t>
            </a:r>
            <a:r>
              <a:rPr lang="en-US" sz="2000" dirty="0" err="1"/>
              <a:t>PercentageComplete</a:t>
            </a:r>
            <a:r>
              <a:rPr lang="en-US" sz="2000" dirty="0"/>
              <a:t>"</a:t>
            </a:r>
          </a:p>
          <a:p>
            <a:r>
              <a:rPr lang="en-US" sz="2000" dirty="0"/>
              <a:t>  DisplayName="Percentage Complete"</a:t>
            </a:r>
          </a:p>
          <a:p>
            <a:r>
              <a:rPr lang="en-US" sz="2000" dirty="0"/>
              <a:t>  Type="Number"</a:t>
            </a:r>
          </a:p>
          <a:p>
            <a:r>
              <a:rPr lang="en-US" sz="2000" dirty="0"/>
              <a:t>  Min="0"</a:t>
            </a:r>
          </a:p>
          <a:p>
            <a:r>
              <a:rPr lang="en-US" sz="2000" dirty="0"/>
              <a:t>  Required="FALSE"</a:t>
            </a:r>
          </a:p>
          <a:p>
            <a:r>
              <a:rPr lang="en-US" sz="2000" dirty="0"/>
              <a:t>  Group="</a:t>
            </a:r>
            <a:r>
              <a:rPr lang="en-US" sz="2000" dirty="0" err="1"/>
              <a:t>SPFx</a:t>
            </a:r>
            <a:r>
              <a:rPr lang="en-US" sz="2000" dirty="0"/>
              <a:t> Columns"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ClientSideComponentId</a:t>
            </a:r>
            <a:r>
              <a:rPr lang="en-US" sz="2000" dirty="0"/>
              <a:t>="fcedd96a-1c34-4ac8-9ad8-5aaf4cb1e993"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ClientSideComponentProperties</a:t>
            </a:r>
            <a:r>
              <a:rPr lang="en-US" sz="2000" dirty="0"/>
              <a:t>=</a:t>
            </a:r>
            <a:br>
              <a:rPr lang="en-US" sz="2000" dirty="0"/>
            </a:br>
            <a:r>
              <a:rPr lang="en-US" sz="2000" dirty="0"/>
              <a:t>"{&amp;</a:t>
            </a:r>
            <a:r>
              <a:rPr lang="en-US" sz="2000" dirty="0" err="1"/>
              <a:t>quot;greenMinLimit&amp;quot</a:t>
            </a:r>
            <a:r>
              <a:rPr lang="en-US" sz="2000" dirty="0"/>
              <a:t>;:&amp;quot;85&amp;quot;,&amp;</a:t>
            </a:r>
            <a:r>
              <a:rPr lang="en-US" sz="2000" dirty="0" err="1"/>
              <a:t>quot;yellowMinLimit&amp;quot</a:t>
            </a:r>
            <a:r>
              <a:rPr lang="en-US" sz="2000" dirty="0"/>
              <a:t>;:&amp;quot;70&amp;quot;}"&gt;</a:t>
            </a:r>
          </a:p>
          <a:p>
            <a:endParaRPr lang="en-US" sz="2000" dirty="0"/>
          </a:p>
          <a:p>
            <a:r>
              <a:rPr lang="en-US" sz="2000" dirty="0"/>
              <a:t>&lt;/Field&gt;</a:t>
            </a:r>
          </a:p>
        </p:txBody>
      </p:sp>
    </p:spTree>
    <p:extLst>
      <p:ext uri="{BB962C8B-B14F-4D97-AF65-F5344CB8AC3E}">
        <p14:creationId xmlns:p14="http://schemas.microsoft.com/office/powerpoint/2010/main" val="30568643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497A57-F85C-9A4A-A386-D5A085690F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259628"/>
          </a:xfrm>
        </p:spPr>
        <p:txBody>
          <a:bodyPr/>
          <a:lstStyle/>
          <a:p>
            <a:r>
              <a:rPr lang="en-US" dirty="0"/>
              <a:t>Unlike web parts, extensions require a live SharePoint list and/or library</a:t>
            </a:r>
          </a:p>
          <a:p>
            <a:r>
              <a:rPr lang="en-US" dirty="0"/>
              <a:t>Can still build and host extension project locally while testing in a remote SharePoint site</a:t>
            </a:r>
          </a:p>
          <a:p>
            <a:pPr lvl="1"/>
            <a:r>
              <a:rPr lang="en-US" dirty="0"/>
              <a:t>Similar experience to using hosted SharePoint workbench for </a:t>
            </a:r>
            <a:br>
              <a:rPr lang="en-US" dirty="0"/>
            </a:br>
            <a:r>
              <a:rPr lang="en-US" dirty="0"/>
              <a:t>web part development, testing &amp; debugging</a:t>
            </a:r>
          </a:p>
          <a:p>
            <a:r>
              <a:rPr lang="en-US" dirty="0"/>
              <a:t>Configurations added to each project by the </a:t>
            </a:r>
            <a:r>
              <a:rPr lang="en-US" dirty="0" err="1"/>
              <a:t>SPFx</a:t>
            </a:r>
            <a:r>
              <a:rPr lang="en-US" dirty="0"/>
              <a:t> Yeoman generator simplifying loading SharePoint sites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BE5923-5A72-8E44-B816-6EB8E1A5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&amp; Testing Field Customizers</a:t>
            </a:r>
          </a:p>
        </p:txBody>
      </p:sp>
    </p:spTree>
    <p:extLst>
      <p:ext uri="{BB962C8B-B14F-4D97-AF65-F5344CB8AC3E}">
        <p14:creationId xmlns:p14="http://schemas.microsoft.com/office/powerpoint/2010/main" val="221943828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25CCC6-55C1-ED42-B8FF-1B9AD34389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348609"/>
          </a:xfrm>
        </p:spPr>
        <p:txBody>
          <a:bodyPr/>
          <a:lstStyle/>
          <a:p>
            <a:r>
              <a:rPr lang="en-US" dirty="0"/>
              <a:t>URL parameters instruct SharePoint to:</a:t>
            </a:r>
          </a:p>
          <a:p>
            <a:pPr lvl="1"/>
            <a:r>
              <a:rPr lang="en-US" dirty="0"/>
              <a:t>load </a:t>
            </a:r>
            <a:r>
              <a:rPr lang="en-US" dirty="0" err="1"/>
              <a:t>SPFx</a:t>
            </a:r>
            <a:r>
              <a:rPr lang="en-US" dirty="0"/>
              <a:t> &amp; manifest file from </a:t>
            </a:r>
            <a:r>
              <a:rPr lang="en-US" dirty="0">
                <a:hlinkClick r:id="rId2"/>
              </a:rPr>
              <a:t>https://localhost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Associate a specific field rendering with the custom JavaScript</a:t>
            </a:r>
          </a:p>
          <a:p>
            <a:endParaRPr lang="en-US" dirty="0"/>
          </a:p>
          <a:p>
            <a:r>
              <a:rPr lang="en-US" dirty="0"/>
              <a:t>Must specify the internal name of a field to associate with the field customizer JavaScript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8D99E-00B3-A444-B974-3C7E3EC1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Field Customizers – How it Works</a:t>
            </a:r>
          </a:p>
        </p:txBody>
      </p:sp>
    </p:spTree>
    <p:extLst>
      <p:ext uri="{BB962C8B-B14F-4D97-AF65-F5344CB8AC3E}">
        <p14:creationId xmlns:p14="http://schemas.microsoft.com/office/powerpoint/2010/main" val="352187676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877E54-8532-BC4D-BE22-ED396111B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905958"/>
          </a:xfrm>
        </p:spPr>
        <p:txBody>
          <a:bodyPr/>
          <a:lstStyle/>
          <a:p>
            <a:r>
              <a:rPr lang="en-US" dirty="0"/>
              <a:t>Extension deployment utilizes existing Feature framework</a:t>
            </a:r>
          </a:p>
          <a:p>
            <a:pPr lvl="1"/>
            <a:r>
              <a:rPr lang="en-US" dirty="0"/>
              <a:t>&lt;Field&gt;</a:t>
            </a:r>
          </a:p>
          <a:p>
            <a:endParaRPr lang="en-US" dirty="0"/>
          </a:p>
          <a:p>
            <a:r>
              <a:rPr lang="en-US" dirty="0"/>
              <a:t>Provisioned as a new site column</a:t>
            </a:r>
          </a:p>
          <a:p>
            <a:pPr lvl="1"/>
            <a:endParaRPr lang="en-US" dirty="0"/>
          </a:p>
          <a:p>
            <a:r>
              <a:rPr lang="en-US" dirty="0"/>
              <a:t>Deployment similar to web parts</a:t>
            </a:r>
          </a:p>
          <a:p>
            <a:pPr lvl="1"/>
            <a:r>
              <a:rPr lang="en-US" dirty="0"/>
              <a:t>Upload SharePoint Package to tenant | site collection app catalog</a:t>
            </a:r>
          </a:p>
          <a:p>
            <a:pPr lvl="1"/>
            <a:r>
              <a:rPr lang="en-US" dirty="0"/>
              <a:t>Install app to add site column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1B06D3-DD63-D04D-8257-64155C50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68171549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Creating SharePoint Framework Field Customizers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566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560</Words>
  <Application>Microsoft Macintosh PowerPoint</Application>
  <PresentationFormat>Custom</PresentationFormat>
  <Paragraphs>101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SharePoint Framework Extensions: Field Customizers</vt:lpstr>
      <vt:lpstr>Field Customizers</vt:lpstr>
      <vt:lpstr>Field Customizer</vt:lpstr>
      <vt:lpstr>Field Customizer Class</vt:lpstr>
      <vt:lpstr>Deploying Field Customizers as Site Columns</vt:lpstr>
      <vt:lpstr>Debugging &amp; Testing Field Customizers</vt:lpstr>
      <vt:lpstr>Testing Field Customizers – How it Works</vt:lpstr>
      <vt:lpstr>Deployment</vt:lpstr>
      <vt:lpstr>Demo Creating SharePoint Framework Field Customizers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2018-12-11T18:45:43Z</dcterms:modified>
</cp:coreProperties>
</file>