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4"/>
  </p:notesMasterIdLst>
  <p:handoutMasterIdLst>
    <p:handoutMasterId r:id="rId25"/>
  </p:handoutMasterIdLst>
  <p:sldIdLst>
    <p:sldId id="257" r:id="rId3"/>
    <p:sldId id="263" r:id="rId4"/>
    <p:sldId id="1548" r:id="rId5"/>
    <p:sldId id="1549" r:id="rId6"/>
    <p:sldId id="1550" r:id="rId7"/>
    <p:sldId id="1551" r:id="rId8"/>
    <p:sldId id="1581" r:id="rId9"/>
    <p:sldId id="1552" r:id="rId10"/>
    <p:sldId id="1553" r:id="rId11"/>
    <p:sldId id="1554" r:id="rId12"/>
    <p:sldId id="1556" r:id="rId13"/>
    <p:sldId id="1582" r:id="rId14"/>
    <p:sldId id="1555" r:id="rId15"/>
    <p:sldId id="1557" r:id="rId16"/>
    <p:sldId id="1558" r:id="rId17"/>
    <p:sldId id="1559" r:id="rId18"/>
    <p:sldId id="265" r:id="rId19"/>
    <p:sldId id="283" r:id="rId20"/>
    <p:sldId id="279" r:id="rId21"/>
    <p:sldId id="261" r:id="rId22"/>
    <p:sldId id="260"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extensions intro" id="{7AD6C352-0A45-444E-B8F9-8D2038BF74CA}">
          <p14:sldIdLst>
            <p14:sldId id="1548"/>
            <p14:sldId id="1549"/>
            <p14:sldId id="1550"/>
            <p14:sldId id="1551"/>
            <p14:sldId id="1581"/>
          </p14:sldIdLst>
        </p14:section>
        <p14:section name="testing" id="{8E3AA920-E048-4638-9677-E7ABDDCA76E7}">
          <p14:sldIdLst>
            <p14:sldId id="1552"/>
            <p14:sldId id="1553"/>
            <p14:sldId id="1554"/>
            <p14:sldId id="1556"/>
            <p14:sldId id="1582"/>
            <p14:sldId id="1555"/>
          </p14:sldIdLst>
        </p14:section>
        <p14:section name="app-customizer" id="{2BECC8A6-E6AF-4813-8A56-4DE0B6DE0391}">
          <p14:sldIdLst>
            <p14:sldId id="1557"/>
            <p14:sldId id="1558"/>
            <p14:sldId id="1559"/>
            <p14:sldId id="265"/>
          </p14:sldIdLst>
        </p14:section>
        <p14:section name="outro" id="{BF29E249-6E71-4BBE-B175-E1751A1C0B1C}">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89" autoAdjust="0"/>
    <p:restoredTop sz="71780" autoAdjust="0"/>
  </p:normalViewPr>
  <p:slideViewPr>
    <p:cSldViewPr snapToGrid="0">
      <p:cViewPr varScale="1">
        <p:scale>
          <a:sx n="65" d="100"/>
          <a:sy n="65" d="100"/>
        </p:scale>
        <p:origin x="936"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085B4-97CE-2149-B002-3BE96E991E3C}"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7FD8A240-07A6-F345-A4B5-9AFD7D04E09E}">
      <dgm:prSet/>
      <dgm:spPr/>
      <dgm:t>
        <a:bodyPr/>
        <a:lstStyle/>
        <a:p>
          <a:r>
            <a:rPr lang="en-US" dirty="0"/>
            <a:t>Centralized control of which extensions are available across tenant or site collection</a:t>
          </a:r>
        </a:p>
      </dgm:t>
    </dgm:pt>
    <dgm:pt modelId="{028B14B4-179B-914A-A696-BC38CCE94176}" type="parTrans" cxnId="{DD996A87-FB18-2B4E-B34F-9E0235E9B363}">
      <dgm:prSet/>
      <dgm:spPr/>
      <dgm:t>
        <a:bodyPr/>
        <a:lstStyle/>
        <a:p>
          <a:endParaRPr lang="en-US"/>
        </a:p>
      </dgm:t>
    </dgm:pt>
    <dgm:pt modelId="{3862C498-2BCA-314C-82B5-D7FF7FA6942A}" type="sibTrans" cxnId="{DD996A87-FB18-2B4E-B34F-9E0235E9B363}">
      <dgm:prSet/>
      <dgm:spPr/>
      <dgm:t>
        <a:bodyPr/>
        <a:lstStyle/>
        <a:p>
          <a:endParaRPr lang="en-US"/>
        </a:p>
      </dgm:t>
    </dgm:pt>
    <dgm:pt modelId="{11DE7530-2214-3A46-9779-D26EBB89B8D8}">
      <dgm:prSet/>
      <dgm:spPr/>
      <dgm:t>
        <a:bodyPr/>
        <a:lstStyle/>
        <a:p>
          <a:r>
            <a:rPr lang="en-US" dirty="0"/>
            <a:t>Consistent end-user experience across all sites</a:t>
          </a:r>
        </a:p>
      </dgm:t>
    </dgm:pt>
    <dgm:pt modelId="{3BEBEC14-E9DD-5C4A-9EAF-10414B491D11}" type="parTrans" cxnId="{63C3212D-1DCF-8044-A3CF-E372F4EA8362}">
      <dgm:prSet/>
      <dgm:spPr/>
      <dgm:t>
        <a:bodyPr/>
        <a:lstStyle/>
        <a:p>
          <a:endParaRPr lang="en-US"/>
        </a:p>
      </dgm:t>
    </dgm:pt>
    <dgm:pt modelId="{92A6A7B2-A1F5-D54F-B97F-04866B340CB4}" type="sibTrans" cxnId="{63C3212D-1DCF-8044-A3CF-E372F4EA8362}">
      <dgm:prSet/>
      <dgm:spPr/>
      <dgm:t>
        <a:bodyPr/>
        <a:lstStyle/>
        <a:p>
          <a:endParaRPr lang="en-US"/>
        </a:p>
      </dgm:t>
    </dgm:pt>
    <dgm:pt modelId="{1680333F-291D-CB49-8833-C083699793E0}">
      <dgm:prSet/>
      <dgm:spPr/>
      <dgm:t>
        <a:bodyPr/>
        <a:lstStyle/>
        <a:p>
          <a:r>
            <a:rPr lang="en-US"/>
            <a:t>Consistent deployment across all sites</a:t>
          </a:r>
        </a:p>
      </dgm:t>
    </dgm:pt>
    <dgm:pt modelId="{C10B1D88-E652-2D4F-8ACE-F0697B3A391B}" type="parTrans" cxnId="{70FC43EC-0675-224E-B036-A5C97B43D40B}">
      <dgm:prSet/>
      <dgm:spPr/>
      <dgm:t>
        <a:bodyPr/>
        <a:lstStyle/>
        <a:p>
          <a:endParaRPr lang="en-US"/>
        </a:p>
      </dgm:t>
    </dgm:pt>
    <dgm:pt modelId="{937A4B5F-43A6-7747-8ABD-911B96ACF32C}" type="sibTrans" cxnId="{70FC43EC-0675-224E-B036-A5C97B43D40B}">
      <dgm:prSet/>
      <dgm:spPr/>
      <dgm:t>
        <a:bodyPr/>
        <a:lstStyle/>
        <a:p>
          <a:endParaRPr lang="en-US"/>
        </a:p>
      </dgm:t>
    </dgm:pt>
    <dgm:pt modelId="{A8E42F35-E34E-9E4B-A895-3BC748187CD3}">
      <dgm:prSet/>
      <dgm:spPr/>
      <dgm:t>
        <a:bodyPr/>
        <a:lstStyle/>
        <a:p>
          <a:r>
            <a:rPr lang="en-US" dirty="0"/>
            <a:t>Automatically enable functionality on newly created sites</a:t>
          </a:r>
        </a:p>
      </dgm:t>
    </dgm:pt>
    <dgm:pt modelId="{8D054F3E-704E-1F47-866C-CB97D4DF2B6E}" type="parTrans" cxnId="{96B4197D-2080-E246-BEDB-AC65A9B0EC38}">
      <dgm:prSet/>
      <dgm:spPr/>
      <dgm:t>
        <a:bodyPr/>
        <a:lstStyle/>
        <a:p>
          <a:endParaRPr lang="en-US"/>
        </a:p>
      </dgm:t>
    </dgm:pt>
    <dgm:pt modelId="{976463D6-3DF4-D14D-BDED-C1EC5A591A19}" type="sibTrans" cxnId="{96B4197D-2080-E246-BEDB-AC65A9B0EC38}">
      <dgm:prSet/>
      <dgm:spPr/>
      <dgm:t>
        <a:bodyPr/>
        <a:lstStyle/>
        <a:p>
          <a:endParaRPr lang="en-US"/>
        </a:p>
      </dgm:t>
    </dgm:pt>
    <dgm:pt modelId="{70B8A340-42D2-FA49-B0EC-FAFE4652EAD9}" type="pres">
      <dgm:prSet presAssocID="{0FC085B4-97CE-2149-B002-3BE96E991E3C}" presName="linear" presStyleCnt="0">
        <dgm:presLayoutVars>
          <dgm:animLvl val="lvl"/>
          <dgm:resizeHandles val="exact"/>
        </dgm:presLayoutVars>
      </dgm:prSet>
      <dgm:spPr/>
    </dgm:pt>
    <dgm:pt modelId="{8C7BF5B7-4285-C94D-AA34-B3807C7E91FB}" type="pres">
      <dgm:prSet presAssocID="{7FD8A240-07A6-F345-A4B5-9AFD7D04E09E}" presName="parentText" presStyleLbl="node1" presStyleIdx="0" presStyleCnt="4">
        <dgm:presLayoutVars>
          <dgm:chMax val="0"/>
          <dgm:bulletEnabled val="1"/>
        </dgm:presLayoutVars>
      </dgm:prSet>
      <dgm:spPr/>
    </dgm:pt>
    <dgm:pt modelId="{71821DAF-B8DE-4847-AD0B-FB527D8F4B9F}" type="pres">
      <dgm:prSet presAssocID="{3862C498-2BCA-314C-82B5-D7FF7FA6942A}" presName="spacer" presStyleCnt="0"/>
      <dgm:spPr/>
    </dgm:pt>
    <dgm:pt modelId="{2FB78BDF-7C8F-1F41-8CD6-4B786B18D9FD}" type="pres">
      <dgm:prSet presAssocID="{11DE7530-2214-3A46-9779-D26EBB89B8D8}" presName="parentText" presStyleLbl="node1" presStyleIdx="1" presStyleCnt="4">
        <dgm:presLayoutVars>
          <dgm:chMax val="0"/>
          <dgm:bulletEnabled val="1"/>
        </dgm:presLayoutVars>
      </dgm:prSet>
      <dgm:spPr/>
    </dgm:pt>
    <dgm:pt modelId="{58002D7A-B9F3-834F-9C0F-78A9A23B51E3}" type="pres">
      <dgm:prSet presAssocID="{92A6A7B2-A1F5-D54F-B97F-04866B340CB4}" presName="spacer" presStyleCnt="0"/>
      <dgm:spPr/>
    </dgm:pt>
    <dgm:pt modelId="{B0272B02-624D-2445-B63B-A4B45C1ED737}" type="pres">
      <dgm:prSet presAssocID="{1680333F-291D-CB49-8833-C083699793E0}" presName="parentText" presStyleLbl="node1" presStyleIdx="2" presStyleCnt="4">
        <dgm:presLayoutVars>
          <dgm:chMax val="0"/>
          <dgm:bulletEnabled val="1"/>
        </dgm:presLayoutVars>
      </dgm:prSet>
      <dgm:spPr/>
    </dgm:pt>
    <dgm:pt modelId="{2B5AA8B1-3487-504A-9244-8AB27325ED6A}" type="pres">
      <dgm:prSet presAssocID="{937A4B5F-43A6-7747-8ABD-911B96ACF32C}" presName="spacer" presStyleCnt="0"/>
      <dgm:spPr/>
    </dgm:pt>
    <dgm:pt modelId="{E4AF1CAC-D73A-A24F-9293-09183EA92B01}" type="pres">
      <dgm:prSet presAssocID="{A8E42F35-E34E-9E4B-A895-3BC748187CD3}" presName="parentText" presStyleLbl="node1" presStyleIdx="3" presStyleCnt="4">
        <dgm:presLayoutVars>
          <dgm:chMax val="0"/>
          <dgm:bulletEnabled val="1"/>
        </dgm:presLayoutVars>
      </dgm:prSet>
      <dgm:spPr/>
    </dgm:pt>
  </dgm:ptLst>
  <dgm:cxnLst>
    <dgm:cxn modelId="{1A54CE04-8A96-4E4A-89DB-FB2A1A17744F}" type="presOf" srcId="{7FD8A240-07A6-F345-A4B5-9AFD7D04E09E}" destId="{8C7BF5B7-4285-C94D-AA34-B3807C7E91FB}" srcOrd="0" destOrd="0" presId="urn:microsoft.com/office/officeart/2005/8/layout/vList2"/>
    <dgm:cxn modelId="{63C3212D-1DCF-8044-A3CF-E372F4EA8362}" srcId="{0FC085B4-97CE-2149-B002-3BE96E991E3C}" destId="{11DE7530-2214-3A46-9779-D26EBB89B8D8}" srcOrd="1" destOrd="0" parTransId="{3BEBEC14-E9DD-5C4A-9EAF-10414B491D11}" sibTransId="{92A6A7B2-A1F5-D54F-B97F-04866B340CB4}"/>
    <dgm:cxn modelId="{97FF1C33-165D-9744-B9DD-5FD72C89A0A7}" type="presOf" srcId="{1680333F-291D-CB49-8833-C083699793E0}" destId="{B0272B02-624D-2445-B63B-A4B45C1ED737}" srcOrd="0" destOrd="0" presId="urn:microsoft.com/office/officeart/2005/8/layout/vList2"/>
    <dgm:cxn modelId="{FBA34671-A6B0-B74F-B2B2-C18DD774C1FA}" type="presOf" srcId="{11DE7530-2214-3A46-9779-D26EBB89B8D8}" destId="{2FB78BDF-7C8F-1F41-8CD6-4B786B18D9FD}" srcOrd="0" destOrd="0" presId="urn:microsoft.com/office/officeart/2005/8/layout/vList2"/>
    <dgm:cxn modelId="{25C03C5A-4ECE-A34E-96BF-DE75E1E0F7EB}" type="presOf" srcId="{0FC085B4-97CE-2149-B002-3BE96E991E3C}" destId="{70B8A340-42D2-FA49-B0EC-FAFE4652EAD9}" srcOrd="0" destOrd="0" presId="urn:microsoft.com/office/officeart/2005/8/layout/vList2"/>
    <dgm:cxn modelId="{96B4197D-2080-E246-BEDB-AC65A9B0EC38}" srcId="{0FC085B4-97CE-2149-B002-3BE96E991E3C}" destId="{A8E42F35-E34E-9E4B-A895-3BC748187CD3}" srcOrd="3" destOrd="0" parTransId="{8D054F3E-704E-1F47-866C-CB97D4DF2B6E}" sibTransId="{976463D6-3DF4-D14D-BDED-C1EC5A591A19}"/>
    <dgm:cxn modelId="{DD996A87-FB18-2B4E-B34F-9E0235E9B363}" srcId="{0FC085B4-97CE-2149-B002-3BE96E991E3C}" destId="{7FD8A240-07A6-F345-A4B5-9AFD7D04E09E}" srcOrd="0" destOrd="0" parTransId="{028B14B4-179B-914A-A696-BC38CCE94176}" sibTransId="{3862C498-2BCA-314C-82B5-D7FF7FA6942A}"/>
    <dgm:cxn modelId="{78A0C8DA-8CE3-C440-99CD-A857846AFA85}" type="presOf" srcId="{A8E42F35-E34E-9E4B-A895-3BC748187CD3}" destId="{E4AF1CAC-D73A-A24F-9293-09183EA92B01}" srcOrd="0" destOrd="0" presId="urn:microsoft.com/office/officeart/2005/8/layout/vList2"/>
    <dgm:cxn modelId="{70FC43EC-0675-224E-B036-A5C97B43D40B}" srcId="{0FC085B4-97CE-2149-B002-3BE96E991E3C}" destId="{1680333F-291D-CB49-8833-C083699793E0}" srcOrd="2" destOrd="0" parTransId="{C10B1D88-E652-2D4F-8ACE-F0697B3A391B}" sibTransId="{937A4B5F-43A6-7747-8ABD-911B96ACF32C}"/>
    <dgm:cxn modelId="{B1339EEF-B8A9-614B-B785-E1E1DDC6BFF9}" type="presParOf" srcId="{70B8A340-42D2-FA49-B0EC-FAFE4652EAD9}" destId="{8C7BF5B7-4285-C94D-AA34-B3807C7E91FB}" srcOrd="0" destOrd="0" presId="urn:microsoft.com/office/officeart/2005/8/layout/vList2"/>
    <dgm:cxn modelId="{02285177-8807-414E-9520-6B60D7C66255}" type="presParOf" srcId="{70B8A340-42D2-FA49-B0EC-FAFE4652EAD9}" destId="{71821DAF-B8DE-4847-AD0B-FB527D8F4B9F}" srcOrd="1" destOrd="0" presId="urn:microsoft.com/office/officeart/2005/8/layout/vList2"/>
    <dgm:cxn modelId="{7726104D-4EDF-B047-B88B-5F5559FC57FD}" type="presParOf" srcId="{70B8A340-42D2-FA49-B0EC-FAFE4652EAD9}" destId="{2FB78BDF-7C8F-1F41-8CD6-4B786B18D9FD}" srcOrd="2" destOrd="0" presId="urn:microsoft.com/office/officeart/2005/8/layout/vList2"/>
    <dgm:cxn modelId="{32E62C55-ABAD-A64D-9384-FCE896AF5A72}" type="presParOf" srcId="{70B8A340-42D2-FA49-B0EC-FAFE4652EAD9}" destId="{58002D7A-B9F3-834F-9C0F-78A9A23B51E3}" srcOrd="3" destOrd="0" presId="urn:microsoft.com/office/officeart/2005/8/layout/vList2"/>
    <dgm:cxn modelId="{C226389F-AFD2-034B-866E-A7A99E079EE8}" type="presParOf" srcId="{70B8A340-42D2-FA49-B0EC-FAFE4652EAD9}" destId="{B0272B02-624D-2445-B63B-A4B45C1ED737}" srcOrd="4" destOrd="0" presId="urn:microsoft.com/office/officeart/2005/8/layout/vList2"/>
    <dgm:cxn modelId="{BDB264E5-F384-E44B-ABF5-4443E05765C0}" type="presParOf" srcId="{70B8A340-42D2-FA49-B0EC-FAFE4652EAD9}" destId="{2B5AA8B1-3487-504A-9244-8AB27325ED6A}" srcOrd="5" destOrd="0" presId="urn:microsoft.com/office/officeart/2005/8/layout/vList2"/>
    <dgm:cxn modelId="{AA0B622C-E2FE-734F-93ED-184FA8099C32}" type="presParOf" srcId="{70B8A340-42D2-FA49-B0EC-FAFE4652EAD9}" destId="{E4AF1CAC-D73A-A24F-9293-09183EA92B0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BF5B7-4285-C94D-AA34-B3807C7E91FB}">
      <dsp:nvSpPr>
        <dsp:cNvPr id="0" name=""/>
        <dsp:cNvSpPr/>
      </dsp:nvSpPr>
      <dsp:spPr>
        <a:xfrm>
          <a:off x="0" y="877616"/>
          <a:ext cx="11481092" cy="617759"/>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Centralized control of which extensions are available across tenant or site collection</a:t>
          </a:r>
        </a:p>
      </dsp:txBody>
      <dsp:txXfrm>
        <a:off x="30157" y="907773"/>
        <a:ext cx="11420778" cy="557445"/>
      </dsp:txXfrm>
    </dsp:sp>
    <dsp:sp modelId="{2FB78BDF-7C8F-1F41-8CD6-4B786B18D9FD}">
      <dsp:nvSpPr>
        <dsp:cNvPr id="0" name=""/>
        <dsp:cNvSpPr/>
      </dsp:nvSpPr>
      <dsp:spPr>
        <a:xfrm>
          <a:off x="0" y="1564496"/>
          <a:ext cx="11481092" cy="617759"/>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Consistent end-user experience across all sites</a:t>
          </a:r>
        </a:p>
      </dsp:txBody>
      <dsp:txXfrm>
        <a:off x="30157" y="1594653"/>
        <a:ext cx="11420778" cy="557445"/>
      </dsp:txXfrm>
    </dsp:sp>
    <dsp:sp modelId="{B0272B02-624D-2445-B63B-A4B45C1ED737}">
      <dsp:nvSpPr>
        <dsp:cNvPr id="0" name=""/>
        <dsp:cNvSpPr/>
      </dsp:nvSpPr>
      <dsp:spPr>
        <a:xfrm>
          <a:off x="0" y="2251376"/>
          <a:ext cx="11481092" cy="617759"/>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Consistent deployment across all sites</a:t>
          </a:r>
        </a:p>
      </dsp:txBody>
      <dsp:txXfrm>
        <a:off x="30157" y="2281533"/>
        <a:ext cx="11420778" cy="557445"/>
      </dsp:txXfrm>
    </dsp:sp>
    <dsp:sp modelId="{E4AF1CAC-D73A-A24F-9293-09183EA92B01}">
      <dsp:nvSpPr>
        <dsp:cNvPr id="0" name=""/>
        <dsp:cNvSpPr/>
      </dsp:nvSpPr>
      <dsp:spPr>
        <a:xfrm>
          <a:off x="0" y="2938255"/>
          <a:ext cx="11481092" cy="617759"/>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Automatically enable functionality on newly created sites</a:t>
          </a:r>
        </a:p>
      </dsp:txBody>
      <dsp:txXfrm>
        <a:off x="30157" y="2968412"/>
        <a:ext cx="11420778" cy="5574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11/15/2022 9:37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11/15/2022 9:37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Application customizers and list view command sets support tenant wide deployment. Tenant wide deployment allows you to have centralized control of which extensions are automatically available across all sites in a tenant or all sites in a site collection. This deployment option enables you to easily implement a consistent user experience across these sites.</a:t>
            </a:r>
          </a:p>
          <a:p>
            <a:endParaRPr lang="en-US" b="0" dirty="0">
              <a:solidFill>
                <a:srgbClr val="000000"/>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39947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Tenant wide deployment can be used when deploying a package to the tenant app catalog or to a site collection app catalog. In the case of deployment to the tenant app catalog, tenant wide deployment makes the extension automatically available to all sites in the tenant. In the case of deployment to a site collection app catalog, tenant wide deployment is really site collection wide deployment. That is, it only makes the extension automatically available to the sites in the site collection where it was deployed.</a:t>
            </a:r>
          </a:p>
          <a:p>
            <a:endParaRPr lang="en-US" dirty="0"/>
          </a:p>
          <a:p>
            <a:r>
              <a:rPr lang="en-US" dirty="0"/>
              <a:t>Two elements of a project must be set to enable tenant wide deployment of an extension. First, the `</a:t>
            </a:r>
            <a:r>
              <a:rPr lang="en-US" dirty="0" err="1"/>
              <a:t>skipFeatureDeployment</a:t>
            </a:r>
            <a:r>
              <a:rPr lang="en-US" dirty="0"/>
              <a:t>` attribute in the **./config/package-</a:t>
            </a:r>
            <a:r>
              <a:rPr lang="en-US" dirty="0" err="1"/>
              <a:t>solution.json</a:t>
            </a:r>
            <a:r>
              <a:rPr lang="en-US" dirty="0"/>
              <a:t>** file needs to be set to **true**. Second, the project must contain a **ClientSideInstances.xml** file in the **./</a:t>
            </a:r>
            <a:r>
              <a:rPr lang="en-US" dirty="0" err="1"/>
              <a:t>sharepoint</a:t>
            </a:r>
            <a:r>
              <a:rPr lang="en-US" dirty="0"/>
              <a:t>/assets** folder. The **ClientSideInstances.xml** file contains information about the extension including values of the public properties.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14521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note the enabling tenant wide deployment in a project just gives the administrator deploying the package the option to automatically make the extension available across all sites in the tenant or all sites in a site collection. To do so they must select **Enable this app and add it to all sites option** in the **Enable app** dialog when using the modern app catalog experience or by selecting **Make this solution available to all sites in the organization** when using the classic app catalog experience. </a:t>
            </a:r>
          </a:p>
          <a:p>
            <a:endParaRPr lang="en-US" dirty="0"/>
          </a:p>
          <a:p>
            <a:r>
              <a:rPr lang="en-US" dirty="0"/>
              <a:t>Again, even though the user interface described above may suggest otherwise, selecting one of these options when deploying to a site collection app catalog will only make the extension automatically available to sites in the site collection where it was deployed.</a:t>
            </a:r>
          </a:p>
          <a:p>
            <a:endParaRPr lang="en-US" dirty="0"/>
          </a:p>
          <a:p>
            <a:r>
              <a:rPr lang="en-US" dirty="0"/>
              <a:t>If the administrator chooses to automatically make the extension available across all sites in the tenant or all sites in a site collection, the values contained in the **ClientSideInstances.xml** file are used to add an entry into the **Tenant Wide Extensions** list.</a:t>
            </a:r>
          </a:p>
          <a:p>
            <a:endParaRPr lang="en-US" dirty="0"/>
          </a:p>
          <a:p>
            <a:r>
              <a:rPr lang="en-US" dirty="0"/>
              <a:t>To disable tenant wide deployment of the extension, set the `</a:t>
            </a:r>
            <a:r>
              <a:rPr lang="en-US" dirty="0" err="1"/>
              <a:t>skipFeatureDeployment</a:t>
            </a:r>
            <a:r>
              <a:rPr lang="en-US" dirty="0"/>
              <a:t>` attribute in the **./config/package-</a:t>
            </a:r>
            <a:r>
              <a:rPr lang="en-US" dirty="0" err="1"/>
              <a:t>solution.json</a:t>
            </a:r>
            <a:r>
              <a:rPr lang="en-US" dirty="0"/>
              <a:t>** file to **false**. You can optionally delete the </a:t>
            </a:r>
            <a:r>
              <a:rPr lang="en-US" dirty="0" err="1"/>
              <a:t>the</a:t>
            </a:r>
            <a:r>
              <a:rPr lang="en-US" dirty="0"/>
              <a:t> **./</a:t>
            </a:r>
            <a:r>
              <a:rPr lang="en-US" dirty="0" err="1"/>
              <a:t>sharepoint</a:t>
            </a:r>
            <a:r>
              <a:rPr lang="en-US" dirty="0"/>
              <a:t>/assets/ClientSideInstances.xml** file as well.</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11/15/2022 9:47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67421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catalog sites contain a **Tenant Wide Extensions** list, which can be used to manage SharePoint Framework extension activations. This list may be hidden. If it is not shown in the site contents page of the app catalog site, it can be accessed by adding **/Lists/</a:t>
            </a:r>
            <a:r>
              <a:rPr lang="en-US" dirty="0" err="1"/>
              <a:t>TenantWideExtensions</a:t>
            </a:r>
            <a:r>
              <a:rPr lang="en-US" dirty="0"/>
              <a:t>/AllItems.aspx** to the app catalog site URL.</a:t>
            </a:r>
          </a:p>
          <a:p>
            <a:endParaRPr lang="en-US" dirty="0"/>
          </a:p>
          <a:p>
            <a:r>
              <a:rPr lang="en-US" dirty="0"/>
              <a:t>To disable tenant wide deployment for an extension, set the value of the **Disabled** field for the appropriate item in the **Tenant Wide Extensions** list to **true**.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98294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one type of SharePoint Framework extension: the application customizer. Application customizers enable you to do two things:</a:t>
            </a:r>
          </a:p>
          <a:p>
            <a:endParaRPr lang="en-US" dirty="0"/>
          </a:p>
          <a:p>
            <a:r>
              <a:rPr lang="en-US" dirty="0"/>
              <a:t>- add script to all pages in a site collection</a:t>
            </a:r>
          </a:p>
          <a:p>
            <a:r>
              <a:rPr lang="en-US" dirty="0"/>
              <a:t>- set the HTML on two well-known `&lt;div&gt;` elements on the page that serve as headers and footers</a:t>
            </a:r>
          </a:p>
          <a:p>
            <a:endParaRPr lang="en-US" dirty="0"/>
          </a:p>
          <a:p>
            <a:r>
              <a:rPr lang="en-US" dirty="0"/>
              <a:t>This type of extension is intended to be the modern experience replacement to the classic experience's delegate control and `</a:t>
            </a:r>
            <a:r>
              <a:rPr lang="en-US" dirty="0" err="1"/>
              <a:t>ScriptLink</a:t>
            </a:r>
            <a:r>
              <a:rPr lang="en-US" dirty="0"/>
              <a:t>` control. Some common uses for application customizers include the following:</a:t>
            </a:r>
          </a:p>
          <a:p>
            <a:endParaRPr lang="en-US" dirty="0"/>
          </a:p>
          <a:p>
            <a:r>
              <a:rPr lang="en-US" dirty="0"/>
              <a:t>- **add script to every page**: If you need to add JavaScript to all pages in your site, the application customizer is perfect for this scenario.</a:t>
            </a:r>
          </a:p>
          <a:p>
            <a:r>
              <a:rPr lang="en-US" dirty="0"/>
              <a:t>- **add third-party libraries to all pages in a site**: Similar to the previous scenario, you can use an application customizer to install a third-party service or library for monitoring or telemetry tracking in a site, such as Azure's Application Insights. The application customizer is used to add the necessary reference to the JavaScript library to all pages and do any required configuration.</a:t>
            </a:r>
          </a:p>
          <a:p>
            <a:r>
              <a:rPr lang="en-US" dirty="0"/>
              <a:t>- **add notice to all pages**: Application customizers are used to add script to a page. You can use this approach to display news, privacy messages or alerts to all your users easily using application customizers.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400141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addition to adding script to all pages, application customizers also enable developers to add HTML to two well-known elements on all pages in a site.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These two elements, called </a:t>
            </a:r>
            <a:r>
              <a:rPr lang="en-US" sz="900" b="0" i="1" kern="1200" dirty="0">
                <a:solidFill>
                  <a:schemeClr val="tx1"/>
                </a:solidFill>
                <a:effectLst/>
                <a:latin typeface="Segoe UI Light" pitchFamily="34" charset="0"/>
                <a:ea typeface="+mn-ea"/>
                <a:cs typeface="+mn-cs"/>
              </a:rPr>
              <a:t>*placeholders*</a:t>
            </a:r>
            <a:r>
              <a:rPr lang="en-US" sz="900" b="0" kern="1200" dirty="0">
                <a:solidFill>
                  <a:schemeClr val="tx1"/>
                </a:solidFill>
                <a:effectLst/>
                <a:latin typeface="Segoe UI Light" pitchFamily="34" charset="0"/>
                <a:ea typeface="+mn-ea"/>
                <a:cs typeface="+mn-cs"/>
              </a:rPr>
              <a:t>, are located at the top and bottom of a page. The top placeholder is a `&lt;div&gt;` that spans the entire top part of the page just below the Office 365 suite bar.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bottom placeholder acts as a footer. This `&lt;div&gt;` spans the width of the page.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Both placeholders are sticky in the sense they remained pinned in the browser and don't scroll with the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1634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write to a placeholder you must first get a reference to it from the application customizer. In this code, notice the two private members `_</a:t>
            </a:r>
            <a:r>
              <a:rPr lang="en-US" dirty="0" err="1"/>
              <a:t>topPlaceholder</a:t>
            </a:r>
            <a:r>
              <a:rPr lang="en-US" dirty="0"/>
              <a:t>` and `_</a:t>
            </a:r>
            <a:r>
              <a:rPr lang="en-US" dirty="0" err="1"/>
              <a:t>bottomPlaceholder</a:t>
            </a:r>
            <a:r>
              <a:rPr lang="en-US" dirty="0"/>
              <a:t>`. You should always first check if you have a reference to the placeholder before writing to it. Otherwise, you can run into errors as you can't have more than one reference to it. </a:t>
            </a:r>
          </a:p>
          <a:p>
            <a:endParaRPr lang="en-US" dirty="0"/>
          </a:p>
          <a:p>
            <a:r>
              <a:rPr lang="en-US" dirty="0"/>
              <a:t>Obtain a reference to the placeholder with the `</a:t>
            </a:r>
            <a:r>
              <a:rPr lang="en-US" dirty="0" err="1"/>
              <a:t>placeholderProvider</a:t>
            </a:r>
            <a:r>
              <a:rPr lang="en-US" dirty="0"/>
              <a:t>` object by calling `</a:t>
            </a:r>
            <a:r>
              <a:rPr lang="en-US" dirty="0" err="1"/>
              <a:t>this.context.placeholderProvider.tryCreateContent</a:t>
            </a:r>
            <a:r>
              <a:rPr lang="en-US" dirty="0"/>
              <a:t>()` method.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12997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what SharePoint Framework extensions are and how you can use them to customize SharePoint. Then, you'll learn about one type of extension: application customizers.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extensions enable developers to customize and extend the SharePoint user experience. You can use them to customize notification areas, list toolbars, list menus, and list data views. </a:t>
            </a:r>
          </a:p>
          <a:p>
            <a:endParaRPr lang="en-US" dirty="0"/>
          </a:p>
          <a:p>
            <a:r>
              <a:rPr lang="en-US" dirty="0"/>
              <a:t>Microsoft introduced extensions in the SharePoint Framework to allow customers to implement some of the same customization options available in classic sites. Extensions will only work in the modern SharePoint experience and are intended to serve as the modern option for the following options in the classic experience:</a:t>
            </a:r>
          </a:p>
          <a:p>
            <a:endParaRPr lang="en-US" dirty="0"/>
          </a:p>
          <a:p>
            <a:r>
              <a:rPr lang="en-US" dirty="0"/>
              <a:t>- delegate controls and `</a:t>
            </a:r>
            <a:r>
              <a:rPr lang="en-US" dirty="0" err="1"/>
              <a:t>ScriptLink</a:t>
            </a:r>
            <a:r>
              <a:rPr lang="en-US" dirty="0"/>
              <a:t>`</a:t>
            </a:r>
          </a:p>
          <a:p>
            <a:r>
              <a:rPr lang="en-US" dirty="0"/>
              <a:t>- client-side rendering (CSR) and `</a:t>
            </a:r>
            <a:r>
              <a:rPr lang="en-US" dirty="0" err="1"/>
              <a:t>JSLink</a:t>
            </a:r>
            <a:r>
              <a:rPr lang="en-US" dirty="0"/>
              <a:t>`</a:t>
            </a:r>
          </a:p>
          <a:p>
            <a:r>
              <a:rPr lang="en-US" dirty="0"/>
              <a:t>- custom actions</a:t>
            </a:r>
          </a:p>
          <a:p>
            <a:endParaRPr lang="en-US" dirty="0"/>
          </a:p>
          <a:p>
            <a:r>
              <a:rPr lang="en-US" dirty="0"/>
              <a:t>Because they only run in the modern experience, you can only use SharePoint Framework extensions in SharePoint Server 2019, SharePoint Server Subscription Edition, and SharePoint Online.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96085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first type of extension: the application customizer. This extension is intended to be the modern replacement to the legacy delegate controls and `</a:t>
            </a:r>
            <a:r>
              <a:rPr lang="en-US" dirty="0" err="1"/>
              <a:t>ScriptLink</a:t>
            </a:r>
            <a:r>
              <a:rPr lang="en-US" dirty="0"/>
              <a:t>` property.</a:t>
            </a:r>
          </a:p>
          <a:p>
            <a:endParaRPr lang="en-US" dirty="0"/>
          </a:p>
          <a:p>
            <a:r>
              <a:rPr lang="en-US" dirty="0"/>
              <a:t>Application customizers enable you to do two things:</a:t>
            </a:r>
          </a:p>
          <a:p>
            <a:endParaRPr lang="en-US" dirty="0"/>
          </a:p>
          <a:p>
            <a:r>
              <a:rPr lang="en-US" dirty="0"/>
              <a:t>- add script to all pages in a site collection</a:t>
            </a:r>
          </a:p>
          <a:p>
            <a:r>
              <a:rPr lang="en-US" dirty="0"/>
              <a:t>- set the HTML on two well-known `&lt;div&gt;` elements on the page that serve as headers and footers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1269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type of extension is the field customizer. This extension is intended to be the modern replacement to the legacy client-side rendering (CSR) framework and `</a:t>
            </a:r>
            <a:r>
              <a:rPr lang="en-US" dirty="0" err="1"/>
              <a:t>JSLink</a:t>
            </a:r>
            <a:r>
              <a:rPr lang="en-US" dirty="0"/>
              <a:t>`.</a:t>
            </a:r>
          </a:p>
          <a:p>
            <a:endParaRPr lang="en-US" dirty="0"/>
          </a:p>
          <a:p>
            <a:r>
              <a:rPr lang="en-US" dirty="0"/>
              <a:t>Field customizers enable you to define the HTML within a cell in a list view. In the following screenshot, notice the **Percent Complete** column is rendered with custom colored bars instead of plain text: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8376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extension is the command set. This extension is intended to be the modern replacement for legacy custom actions.</a:t>
            </a:r>
          </a:p>
          <a:p>
            <a:endParaRPr lang="en-US" dirty="0"/>
          </a:p>
          <a:p>
            <a:r>
              <a:rPr lang="en-US" dirty="0"/>
              <a:t>Command sets enable you to add buttons to list and library toolbars or to the context menu of items within a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9654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shouldn't be kept in source control.</a:t>
            </a:r>
          </a:p>
          <a:p>
            <a:endParaRPr lang="en-US" dirty="0"/>
          </a:p>
          <a:p>
            <a:r>
              <a:rPr lang="en-US" dirty="0"/>
              <a:t>Let's look at the folders in a newly created and built SharePoint Framework project:</a:t>
            </a:r>
          </a:p>
          <a:p>
            <a:endParaRPr lang="en-US" dirty="0"/>
          </a:p>
          <a:p>
            <a:r>
              <a:rPr lang="en-US" dirty="0"/>
              <a:t>![Screenshot of a SharePoint Framework project in VS Code](../media/02-project-structure.png)</a:t>
            </a:r>
          </a:p>
          <a:p>
            <a:endParaRPr lang="en-US" dirty="0"/>
          </a:p>
          <a:p>
            <a:r>
              <a:rPr lang="en-US" dirty="0"/>
              <a:t>- **.</a:t>
            </a:r>
            <a:r>
              <a:rPr lang="en-US" dirty="0" err="1"/>
              <a:t>vscode</a:t>
            </a:r>
            <a:r>
              <a:rPr lang="en-US" dirty="0"/>
              <a:t>**: This folder contains Visual Studio Code specific files.</a:t>
            </a:r>
          </a:p>
          <a:p>
            <a:r>
              <a:rPr lang="en-US" dirty="0"/>
              <a:t>- **config**: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r>
              <a:rPr lang="en-US" dirty="0"/>
              <a:t>- **</a:t>
            </a:r>
            <a:r>
              <a:rPr lang="en-US" dirty="0" err="1"/>
              <a:t>dist</a:t>
            </a:r>
            <a:r>
              <a:rPr lang="en-US" dirty="0"/>
              <a:t>**: This folder contains the files generated when you bundle your project, regardless of which switch you use. The </a:t>
            </a:r>
            <a:r>
              <a:rPr lang="en-US" dirty="0" err="1"/>
              <a:t>unminified</a:t>
            </a:r>
            <a:r>
              <a:rPr lang="en-US" dirty="0"/>
              <a:t> JavaScript files and source maps contained in this folder are used when you run in debug mode.</a:t>
            </a:r>
          </a:p>
          <a:p>
            <a:r>
              <a:rPr lang="en-US" dirty="0"/>
              <a:t>- **lib**: This folder, created automatically when you build the project, contains the temporary files generated from the compilation and transpilation of TypeScript to JavaScript and SCSS to CSS files.</a:t>
            </a:r>
          </a:p>
          <a:p>
            <a:pPr marL="171450" indent="-171450">
              <a:buFontTx/>
              <a:buChar char="-"/>
            </a:pPr>
            <a:r>
              <a:rPr lang="en-US" dirty="0"/>
              <a:t>**</a:t>
            </a:r>
            <a:r>
              <a:rPr lang="en-US" dirty="0" err="1"/>
              <a:t>node_modules</a:t>
            </a:r>
            <a:r>
              <a:rPr lang="en-US" dirty="0"/>
              <a:t>**: This folder is created automatically when installing package dependencies using the `</a:t>
            </a:r>
            <a:r>
              <a:rPr lang="en-US" dirty="0" err="1"/>
              <a:t>npm</a:t>
            </a:r>
            <a:r>
              <a:rPr lang="en-US" dirty="0"/>
              <a:t> install` command.</a:t>
            </a:r>
          </a:p>
          <a:p>
            <a:pPr marL="171450" indent="-171450">
              <a:buFontTx/>
              <a:buChar char="-"/>
            </a:pPr>
            <a:r>
              <a:rPr lang="en-US" dirty="0"/>
              <a:t>**release**: This folder contains a subfolder named **assets** that contains the files generated when you bundle your project using the `ship` or `production` switch. These files are deployed to the CDN. This folder also contains two additional subfolders that contain manifest files.</a:t>
            </a:r>
          </a:p>
          <a:p>
            <a:r>
              <a:rPr lang="en-US" dirty="0"/>
              <a:t>- **</a:t>
            </a:r>
            <a:r>
              <a:rPr lang="en-US" dirty="0" err="1"/>
              <a:t>src</a:t>
            </a:r>
            <a:r>
              <a:rPr lang="en-US" dirty="0"/>
              <a:t>**: This folder contains all the source code for your project.</a:t>
            </a:r>
          </a:p>
          <a:p>
            <a:r>
              <a:rPr lang="en-US" dirty="0"/>
              <a:t>- **temp**: This folder, created automatically when you test the project, contains files used by the local development web server.</a:t>
            </a:r>
          </a:p>
          <a:p>
            <a:endParaRPr lang="en-US" dirty="0"/>
          </a:p>
          <a:p>
            <a:r>
              <a:rPr lang="en-US" dirty="0"/>
              <a:t>&gt; [!NOTE]</a:t>
            </a:r>
          </a:p>
          <a:p>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r>
              <a:rPr lang="en-US" dirty="0"/>
              <a:t>&gt;</a:t>
            </a:r>
          </a:p>
          <a:p>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test SharePoint Framework extensions. The SharePoint workbench doesn't support testing extensions. However, you can still build and host extensions projects locally while debugging and testing in a remote SharePoint site.</a:t>
            </a:r>
          </a:p>
          <a:p>
            <a:endParaRPr lang="en-US" dirty="0"/>
          </a:p>
          <a:p>
            <a:r>
              <a:rPr lang="en-US" dirty="0"/>
              <a:t>To test an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 are sure you initiated the request.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57831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for extensions is similar in many ways to deploying web parts. The existing SharePoint Feature framework is used to provision assets into a SharePoint environment.</a:t>
            </a:r>
          </a:p>
          <a:p>
            <a:endParaRPr lang="en-US" dirty="0"/>
          </a:p>
          <a:p>
            <a:r>
              <a:rPr lang="en-US" dirty="0"/>
              <a:t>Application customizers and command sets are provisioned in an environment using the `&lt;</a:t>
            </a:r>
            <a:r>
              <a:rPr lang="en-US" dirty="0" err="1"/>
              <a:t>CustomAction</a:t>
            </a:r>
            <a:r>
              <a:rPr lang="en-US" dirty="0"/>
              <a:t>&gt;` element. Field customizers are provisioned into a SharePoint environment as site columns that are defined using the `&lt;Field&gt;` element.</a:t>
            </a:r>
          </a:p>
          <a:p>
            <a:endParaRPr lang="en-US" dirty="0"/>
          </a:p>
          <a:p>
            <a:r>
              <a:rPr lang="en-US" b="0" dirty="0">
                <a:solidFill>
                  <a:srgbClr val="000000"/>
                </a:solidFill>
                <a:effectLst/>
                <a:latin typeface="Consolas" panose="020B0609020204030204" pitchFamily="49" charset="0"/>
              </a:rPr>
              <a:t>When it comes to deployment, the difference between web parts and extensions is that the web part provisioning process is more transparent than extensions, which require more manual work.</a:t>
            </a:r>
          </a:p>
          <a:p>
            <a:endParaRPr lang="en-US" dirty="0"/>
          </a:p>
          <a:p>
            <a:r>
              <a:rPr lang="en-US" dirty="0"/>
              <a:t>When the SharePoint Framework build process creates the SharePoint package, it generates the **\*.webpart** file and SharePoint Feature that's used to provision the **\*.webpart** file to the Web Part Gallery. This is done using the component's manifest and other various project configuration files.</a:t>
            </a:r>
          </a:p>
          <a:p>
            <a:endParaRPr lang="en-US" dirty="0"/>
          </a:p>
          <a:p>
            <a:r>
              <a:rPr lang="en-US" dirty="0"/>
              <a:t>However with extensions, these files must be manually modified prior to packaging to get the right settings.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11/15/2022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01180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8.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hyperlink" Target="https://learn.microsoft.com/sharepoint/dev/spfx/extensions/basics/tenant-wide-deployment-extensions" TargetMode="External"/><Relationship Id="rId5" Type="http://schemas.openxmlformats.org/officeDocument/2006/relationships/hyperlink" Target="https://learn.microsoft.com/sharepoint/dev/spfx/extensions/get-started/using-page-placeholder-with-extensions" TargetMode="External"/><Relationship Id="rId4" Type="http://schemas.openxmlformats.org/officeDocument/2006/relationships/hyperlink" Target="https://learn.microsoft.com/sharepoint/dev/spfx/extensions/overview-extension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Getting Started with SharePoint Framework Extensions</a:t>
            </a:r>
            <a:endParaRPr lang="en-US" dirty="0"/>
          </a:p>
        </p:txBody>
      </p:sp>
      <p:sp>
        <p:nvSpPr>
          <p:cNvPr id="5" name="Text Placeholder 4"/>
          <p:cNvSpPr>
            <a:spLocks noGrp="1"/>
          </p:cNvSpPr>
          <p:nvPr>
            <p:ph type="body" sz="quarter" idx="12"/>
          </p:nvPr>
        </p:nvSpPr>
        <p:spPr/>
        <p:txBody>
          <a:bodyPr/>
          <a:lstStyle/>
          <a:p>
            <a:r>
              <a:rPr lang="en-US" dirty="0"/>
              <a:t>Introduction to Extensions &amp; Application Customizers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graphicFrame>
        <p:nvGraphicFramePr>
          <p:cNvPr id="6" name="Content Placeholder 3">
            <a:extLst>
              <a:ext uri="{FF2B5EF4-FFF2-40B4-BE49-F238E27FC236}">
                <a16:creationId xmlns:a16="http://schemas.microsoft.com/office/drawing/2014/main" id="{27993578-1727-9845-BF57-CF5446FE26D7}"/>
              </a:ext>
            </a:extLst>
          </p:cNvPr>
          <p:cNvGraphicFramePr>
            <a:graphicFrameLocks/>
          </p:cNvGraphicFramePr>
          <p:nvPr>
            <p:extLst>
              <p:ext uri="{D42A27DB-BD31-4B8C-83A1-F6EECF244321}">
                <p14:modId xmlns:p14="http://schemas.microsoft.com/office/powerpoint/2010/main" val="3192965589"/>
              </p:ext>
            </p:extLst>
          </p:nvPr>
        </p:nvGraphicFramePr>
        <p:xfrm>
          <a:off x="444207" y="1429840"/>
          <a:ext cx="11481092" cy="4433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69976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436EE-1FA6-DF48-9B7F-2AA8BD2DD4CC}"/>
              </a:ext>
            </a:extLst>
          </p:cNvPr>
          <p:cNvSpPr>
            <a:spLocks noGrp="1"/>
          </p:cNvSpPr>
          <p:nvPr>
            <p:ph type="body" sz="quarter" idx="10"/>
          </p:nvPr>
        </p:nvSpPr>
        <p:spPr>
          <a:xfrm>
            <a:off x="464400" y="1212850"/>
            <a:ext cx="11574000" cy="4764381"/>
          </a:xfrm>
        </p:spPr>
        <p:txBody>
          <a:bodyPr/>
          <a:lstStyle/>
          <a:p>
            <a:r>
              <a:rPr lang="en-US" dirty="0"/>
              <a:t>Automatically make extension available to all sites in the tenant or all sites in a site collection</a:t>
            </a:r>
          </a:p>
          <a:p>
            <a:endParaRPr lang="en-US" dirty="0"/>
          </a:p>
          <a:p>
            <a:r>
              <a:rPr lang="en-US" dirty="0"/>
              <a:t>Supported for application customizers and list view command sets</a:t>
            </a:r>
          </a:p>
          <a:p>
            <a:endParaRPr lang="en-US" dirty="0"/>
          </a:p>
          <a:p>
            <a:r>
              <a:rPr lang="en-US" dirty="0"/>
              <a:t>Can use with tenant or site collection app catalogs</a:t>
            </a:r>
          </a:p>
          <a:p>
            <a:endParaRPr lang="en-US" dirty="0"/>
          </a:p>
          <a:p>
            <a:r>
              <a:rPr lang="en-US" dirty="0"/>
              <a:t>Set </a:t>
            </a:r>
            <a:r>
              <a:rPr lang="en-US" dirty="0" err="1">
                <a:latin typeface="Courier New" panose="02070309020205020404" pitchFamily="49" charset="0"/>
                <a:cs typeface="Courier New" panose="02070309020205020404" pitchFamily="49" charset="0"/>
              </a:rPr>
              <a:t>skipFeatureDeployment</a:t>
            </a:r>
            <a:r>
              <a:rPr lang="en-US" dirty="0"/>
              <a:t> attribute in </a:t>
            </a:r>
            <a:r>
              <a:rPr lang="en-US" dirty="0">
                <a:latin typeface="Courier New" panose="02070309020205020404" pitchFamily="49" charset="0"/>
                <a:cs typeface="Courier New" panose="02070309020205020404" pitchFamily="49" charset="0"/>
              </a:rPr>
              <a:t>package-</a:t>
            </a:r>
            <a:r>
              <a:rPr lang="en-US" dirty="0" err="1">
                <a:latin typeface="Courier New" panose="02070309020205020404" pitchFamily="49" charset="0"/>
                <a:cs typeface="Courier New" panose="02070309020205020404" pitchFamily="49" charset="0"/>
              </a:rPr>
              <a:t>solution.json</a:t>
            </a:r>
            <a:r>
              <a:rPr lang="en-US" dirty="0">
                <a:latin typeface="Courier New" panose="02070309020205020404" pitchFamily="49" charset="0"/>
                <a:cs typeface="Courier New" panose="02070309020205020404" pitchFamily="49" charset="0"/>
              </a:rPr>
              <a:t> </a:t>
            </a:r>
            <a:r>
              <a:rPr lang="en-US" dirty="0"/>
              <a:t>to true to enable</a:t>
            </a:r>
          </a:p>
          <a:p>
            <a:pPr marL="0" indent="0">
              <a:buNone/>
            </a:pPr>
            <a:endParaRPr lang="en-US" dirty="0"/>
          </a:p>
          <a:p>
            <a:r>
              <a:rPr lang="en-US" dirty="0">
                <a:latin typeface="Courier New" panose="02070309020205020404" pitchFamily="49" charset="0"/>
                <a:cs typeface="Courier New" panose="02070309020205020404" pitchFamily="49" charset="0"/>
              </a:rPr>
              <a:t>ClientSideInstances.xml</a:t>
            </a:r>
            <a:r>
              <a:rPr lang="en-US" dirty="0"/>
              <a:t> file contains information about the extension including values of the public properties</a:t>
            </a:r>
          </a:p>
        </p:txBody>
      </p:sp>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spTree>
    <p:extLst>
      <p:ext uri="{BB962C8B-B14F-4D97-AF65-F5344CB8AC3E}">
        <p14:creationId xmlns:p14="http://schemas.microsoft.com/office/powerpoint/2010/main" val="38402374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436EE-1FA6-DF48-9B7F-2AA8BD2DD4CC}"/>
              </a:ext>
            </a:extLst>
          </p:cNvPr>
          <p:cNvSpPr>
            <a:spLocks noGrp="1"/>
          </p:cNvSpPr>
          <p:nvPr>
            <p:ph type="body" sz="quarter" idx="10"/>
          </p:nvPr>
        </p:nvSpPr>
        <p:spPr>
          <a:xfrm>
            <a:off x="464400" y="1212850"/>
            <a:ext cx="11574000" cy="1255728"/>
          </a:xfrm>
        </p:spPr>
        <p:txBody>
          <a:bodyPr/>
          <a:lstStyle/>
          <a:p>
            <a:r>
              <a:rPr lang="en-US" dirty="0"/>
              <a:t>Enabling tenant wide gives the admin option to make extension available across sites</a:t>
            </a:r>
          </a:p>
          <a:p>
            <a:r>
              <a:rPr lang="en-US" dirty="0"/>
              <a:t>To do so they must select appropriate option when package is deployed</a:t>
            </a:r>
          </a:p>
        </p:txBody>
      </p:sp>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pic>
        <p:nvPicPr>
          <p:cNvPr id="5" name="Picture 4">
            <a:extLst>
              <a:ext uri="{FF2B5EF4-FFF2-40B4-BE49-F238E27FC236}">
                <a16:creationId xmlns:a16="http://schemas.microsoft.com/office/drawing/2014/main" id="{53BF07E0-2CE8-7A92-E2C4-384C68DCD373}"/>
              </a:ext>
            </a:extLst>
          </p:cNvPr>
          <p:cNvPicPr>
            <a:picLocks noChangeAspect="1"/>
          </p:cNvPicPr>
          <p:nvPr/>
        </p:nvPicPr>
        <p:blipFill>
          <a:blip r:embed="rId3"/>
          <a:stretch>
            <a:fillRect/>
          </a:stretch>
        </p:blipFill>
        <p:spPr>
          <a:xfrm>
            <a:off x="1603951" y="2637459"/>
            <a:ext cx="3123476" cy="3973402"/>
          </a:xfrm>
          <a:prstGeom prst="rect">
            <a:avLst/>
          </a:prstGeom>
        </p:spPr>
      </p:pic>
      <p:pic>
        <p:nvPicPr>
          <p:cNvPr id="7" name="Picture 6">
            <a:extLst>
              <a:ext uri="{FF2B5EF4-FFF2-40B4-BE49-F238E27FC236}">
                <a16:creationId xmlns:a16="http://schemas.microsoft.com/office/drawing/2014/main" id="{C74F446E-D7AE-C6B9-7603-26C4C42315AF}"/>
              </a:ext>
            </a:extLst>
          </p:cNvPr>
          <p:cNvPicPr>
            <a:picLocks noChangeAspect="1"/>
          </p:cNvPicPr>
          <p:nvPr/>
        </p:nvPicPr>
        <p:blipFill>
          <a:blip r:embed="rId4"/>
          <a:stretch>
            <a:fillRect/>
          </a:stretch>
        </p:blipFill>
        <p:spPr>
          <a:xfrm>
            <a:off x="5143151" y="2637459"/>
            <a:ext cx="5603744" cy="3973402"/>
          </a:xfrm>
          <a:prstGeom prst="rect">
            <a:avLst/>
          </a:prstGeom>
        </p:spPr>
      </p:pic>
    </p:spTree>
    <p:extLst>
      <p:ext uri="{BB962C8B-B14F-4D97-AF65-F5344CB8AC3E}">
        <p14:creationId xmlns:p14="http://schemas.microsoft.com/office/powerpoint/2010/main" val="4369266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61E096-3EF0-714E-BBCD-18CDC1EBCCE0}"/>
              </a:ext>
            </a:extLst>
          </p:cNvPr>
          <p:cNvSpPr>
            <a:spLocks noGrp="1"/>
          </p:cNvSpPr>
          <p:nvPr>
            <p:ph type="body" sz="quarter" idx="10"/>
          </p:nvPr>
        </p:nvSpPr>
        <p:spPr/>
        <p:txBody>
          <a:bodyPr/>
          <a:lstStyle/>
          <a:p>
            <a:r>
              <a:rPr lang="en-US" dirty="0"/>
              <a:t>Control tenant wide deployments with this app catalog list</a:t>
            </a:r>
          </a:p>
        </p:txBody>
      </p:sp>
      <p:sp>
        <p:nvSpPr>
          <p:cNvPr id="3" name="Title 2">
            <a:extLst>
              <a:ext uri="{FF2B5EF4-FFF2-40B4-BE49-F238E27FC236}">
                <a16:creationId xmlns:a16="http://schemas.microsoft.com/office/drawing/2014/main" id="{6726E8B2-C229-4F45-B3C4-BBFC62A050C3}"/>
              </a:ext>
            </a:extLst>
          </p:cNvPr>
          <p:cNvSpPr>
            <a:spLocks noGrp="1"/>
          </p:cNvSpPr>
          <p:nvPr>
            <p:ph type="title"/>
          </p:nvPr>
        </p:nvSpPr>
        <p:spPr/>
        <p:txBody>
          <a:bodyPr/>
          <a:lstStyle/>
          <a:p>
            <a:r>
              <a:rPr lang="en-US" dirty="0"/>
              <a:t>List: Tenant Wide Extensions</a:t>
            </a:r>
          </a:p>
        </p:txBody>
      </p:sp>
      <p:graphicFrame>
        <p:nvGraphicFramePr>
          <p:cNvPr id="4" name="Content Placeholder 3">
            <a:extLst>
              <a:ext uri="{FF2B5EF4-FFF2-40B4-BE49-F238E27FC236}">
                <a16:creationId xmlns:a16="http://schemas.microsoft.com/office/drawing/2014/main" id="{50464E3E-1298-3246-B8F0-F8A731EB25A6}"/>
              </a:ext>
            </a:extLst>
          </p:cNvPr>
          <p:cNvGraphicFramePr>
            <a:graphicFrameLocks/>
          </p:cNvGraphicFramePr>
          <p:nvPr>
            <p:extLst>
              <p:ext uri="{D42A27DB-BD31-4B8C-83A1-F6EECF244321}">
                <p14:modId xmlns:p14="http://schemas.microsoft.com/office/powerpoint/2010/main" val="1624161614"/>
              </p:ext>
            </p:extLst>
          </p:nvPr>
        </p:nvGraphicFramePr>
        <p:xfrm>
          <a:off x="1343986" y="1861320"/>
          <a:ext cx="9814827" cy="4707544"/>
        </p:xfrm>
        <a:graphic>
          <a:graphicData uri="http://schemas.openxmlformats.org/drawingml/2006/table">
            <a:tbl>
              <a:tblPr firstRow="1" bandRow="1">
                <a:tableStyleId>{21E4AEA4-8DFA-4A89-87EB-49C32662AFE0}</a:tableStyleId>
              </a:tblPr>
              <a:tblGrid>
                <a:gridCol w="1857624">
                  <a:extLst>
                    <a:ext uri="{9D8B030D-6E8A-4147-A177-3AD203B41FA5}">
                      <a16:colId xmlns:a16="http://schemas.microsoft.com/office/drawing/2014/main" val="1760796699"/>
                    </a:ext>
                  </a:extLst>
                </a:gridCol>
                <a:gridCol w="1382829">
                  <a:extLst>
                    <a:ext uri="{9D8B030D-6E8A-4147-A177-3AD203B41FA5}">
                      <a16:colId xmlns:a16="http://schemas.microsoft.com/office/drawing/2014/main" val="1305644161"/>
                    </a:ext>
                  </a:extLst>
                </a:gridCol>
                <a:gridCol w="6574374">
                  <a:extLst>
                    <a:ext uri="{9D8B030D-6E8A-4147-A177-3AD203B41FA5}">
                      <a16:colId xmlns:a16="http://schemas.microsoft.com/office/drawing/2014/main" val="338486701"/>
                    </a:ext>
                  </a:extLst>
                </a:gridCol>
              </a:tblGrid>
              <a:tr h="323079">
                <a:tc>
                  <a:txBody>
                    <a:bodyPr/>
                    <a:lstStyle/>
                    <a:p>
                      <a:pPr algn="r"/>
                      <a:r>
                        <a:rPr lang="en-US" sz="1600" dirty="0"/>
                        <a:t>Column</a:t>
                      </a:r>
                    </a:p>
                  </a:txBody>
                  <a:tcPr/>
                </a:tc>
                <a:tc>
                  <a:txBody>
                    <a:bodyPr/>
                    <a:lstStyle/>
                    <a:p>
                      <a:pPr algn="ctr"/>
                      <a:r>
                        <a:rPr lang="en-US" sz="1600" dirty="0"/>
                        <a:t>Type</a:t>
                      </a:r>
                    </a:p>
                  </a:txBody>
                  <a:tcPr/>
                </a:tc>
                <a:tc>
                  <a:txBody>
                    <a:bodyPr/>
                    <a:lstStyle/>
                    <a:p>
                      <a:r>
                        <a:rPr lang="en-US" sz="1600" dirty="0"/>
                        <a:t>Description</a:t>
                      </a:r>
                    </a:p>
                  </a:txBody>
                  <a:tcPr/>
                </a:tc>
                <a:extLst>
                  <a:ext uri="{0D108BD9-81ED-4DB2-BD59-A6C34878D82A}">
                    <a16:rowId xmlns:a16="http://schemas.microsoft.com/office/drawing/2014/main" val="119126339"/>
                  </a:ext>
                </a:extLst>
              </a:tr>
              <a:tr h="716255">
                <a:tc>
                  <a:txBody>
                    <a:bodyPr/>
                    <a:lstStyle/>
                    <a:p>
                      <a:pPr algn="r"/>
                      <a:r>
                        <a:rPr lang="en-US" sz="1600" dirty="0"/>
                        <a:t>Title</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Title of the entry. Can be descriptive entry for the registration. Doesn’t have to match anything, just for your reference</a:t>
                      </a:r>
                      <a:endParaRPr lang="en-US" sz="1600" dirty="0"/>
                    </a:p>
                  </a:txBody>
                  <a:tcPr/>
                </a:tc>
                <a:extLst>
                  <a:ext uri="{0D108BD9-81ED-4DB2-BD59-A6C34878D82A}">
                    <a16:rowId xmlns:a16="http://schemas.microsoft.com/office/drawing/2014/main" val="4225427437"/>
                  </a:ext>
                </a:extLst>
              </a:tr>
              <a:tr h="716255">
                <a:tc>
                  <a:txBody>
                    <a:bodyPr/>
                    <a:lstStyle/>
                    <a:p>
                      <a:pPr algn="r"/>
                      <a:r>
                        <a:rPr lang="en-US" sz="1600" dirty="0"/>
                        <a:t>Component ID</a:t>
                      </a:r>
                    </a:p>
                  </a:txBody>
                  <a:tcPr/>
                </a:tc>
                <a:tc>
                  <a:txBody>
                    <a:bodyPr/>
                    <a:lstStyle/>
                    <a:p>
                      <a:pPr algn="ctr"/>
                      <a:r>
                        <a:rPr lang="en-US" sz="1600" dirty="0"/>
                        <a:t>GUID</a:t>
                      </a:r>
                    </a:p>
                  </a:txBody>
                  <a:tcPr/>
                </a:tc>
                <a:tc>
                  <a:txBody>
                    <a:bodyPr/>
                    <a:lstStyle/>
                    <a:p>
                      <a:r>
                        <a:rPr lang="en-US" sz="1600" b="0" i="0" kern="1200" dirty="0">
                          <a:solidFill>
                            <a:schemeClr val="dk1"/>
                          </a:solidFill>
                          <a:effectLst/>
                          <a:latin typeface="+mn-lt"/>
                          <a:ea typeface="+mn-ea"/>
                          <a:cs typeface="+mn-cs"/>
                        </a:rPr>
                        <a:t>Manifest ID of the component. Has to be in GUID format and component must exists in the app catalog.</a:t>
                      </a:r>
                      <a:endParaRPr lang="en-US" sz="1600" dirty="0"/>
                    </a:p>
                  </a:txBody>
                  <a:tcPr/>
                </a:tc>
                <a:extLst>
                  <a:ext uri="{0D108BD9-81ED-4DB2-BD59-A6C34878D82A}">
                    <a16:rowId xmlns:a16="http://schemas.microsoft.com/office/drawing/2014/main" val="2400341424"/>
                  </a:ext>
                </a:extLst>
              </a:tr>
              <a:tr h="558046">
                <a:tc>
                  <a:txBody>
                    <a:bodyPr/>
                    <a:lstStyle/>
                    <a:p>
                      <a:pPr algn="r"/>
                      <a:r>
                        <a:rPr lang="en-US" sz="1600" dirty="0"/>
                        <a:t>Component Properties</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Optional component properties.</a:t>
                      </a:r>
                      <a:endParaRPr lang="en-US" sz="1600" dirty="0"/>
                    </a:p>
                  </a:txBody>
                  <a:tcPr/>
                </a:tc>
                <a:extLst>
                  <a:ext uri="{0D108BD9-81ED-4DB2-BD59-A6C34878D82A}">
                    <a16:rowId xmlns:a16="http://schemas.microsoft.com/office/drawing/2014/main" val="1229882426"/>
                  </a:ext>
                </a:extLst>
              </a:tr>
              <a:tr h="501379">
                <a:tc>
                  <a:txBody>
                    <a:bodyPr/>
                    <a:lstStyle/>
                    <a:p>
                      <a:pPr algn="r"/>
                      <a:r>
                        <a:rPr lang="en-US" sz="1600" dirty="0"/>
                        <a:t>Web Template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Can be used to target extension only to specific web template. </a:t>
                      </a:r>
                      <a:endParaRPr lang="en-US" sz="1600" dirty="0"/>
                    </a:p>
                  </a:txBody>
                  <a:tcPr/>
                </a:tc>
                <a:extLst>
                  <a:ext uri="{0D108BD9-81ED-4DB2-BD59-A6C34878D82A}">
                    <a16:rowId xmlns:a16="http://schemas.microsoft.com/office/drawing/2014/main" val="36922650"/>
                  </a:ext>
                </a:extLst>
              </a:tr>
              <a:tr h="323079">
                <a:tc>
                  <a:txBody>
                    <a:bodyPr/>
                    <a:lstStyle/>
                    <a:p>
                      <a:pPr algn="r"/>
                      <a:r>
                        <a:rPr lang="en-US" sz="1600" dirty="0"/>
                        <a:t>List Template</a:t>
                      </a:r>
                    </a:p>
                  </a:txBody>
                  <a:tcPr/>
                </a:tc>
                <a:tc>
                  <a:txBody>
                    <a:bodyPr/>
                    <a:lstStyle/>
                    <a:p>
                      <a:pPr algn="ctr"/>
                      <a:r>
                        <a:rPr lang="en-US" sz="1600" dirty="0" err="1"/>
                        <a:t>int</a:t>
                      </a:r>
                      <a:endParaRPr lang="en-US" sz="1600" dirty="0"/>
                    </a:p>
                  </a:txBody>
                  <a:tcPr/>
                </a:tc>
                <a:tc>
                  <a:txBody>
                    <a:bodyPr/>
                    <a:lstStyle/>
                    <a:p>
                      <a:r>
                        <a:rPr lang="en-US" sz="1600" b="0" i="0" kern="1200" dirty="0">
                          <a:solidFill>
                            <a:schemeClr val="dk1"/>
                          </a:solidFill>
                          <a:effectLst/>
                          <a:latin typeface="+mn-lt"/>
                          <a:ea typeface="+mn-ea"/>
                          <a:cs typeface="+mn-cs"/>
                        </a:rPr>
                        <a:t>List type as a number. </a:t>
                      </a:r>
                      <a:endParaRPr lang="en-US" sz="1600" dirty="0"/>
                    </a:p>
                  </a:txBody>
                  <a:tcPr/>
                </a:tc>
                <a:extLst>
                  <a:ext uri="{0D108BD9-81ED-4DB2-BD59-A6C34878D82A}">
                    <a16:rowId xmlns:a16="http://schemas.microsoft.com/office/drawing/2014/main" val="4247618762"/>
                  </a:ext>
                </a:extLst>
              </a:tr>
              <a:tr h="716255">
                <a:tc>
                  <a:txBody>
                    <a:bodyPr/>
                    <a:lstStyle/>
                    <a:p>
                      <a:pPr algn="r"/>
                      <a:r>
                        <a:rPr lang="en-US" sz="1600" dirty="0"/>
                        <a:t>Location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Location of the entry. There are different support locations for application customizers and List View Command Sets.</a:t>
                      </a:r>
                      <a:endParaRPr lang="en-US" sz="1600" dirty="0"/>
                    </a:p>
                  </a:txBody>
                  <a:tcPr/>
                </a:tc>
                <a:extLst>
                  <a:ext uri="{0D108BD9-81ED-4DB2-BD59-A6C34878D82A}">
                    <a16:rowId xmlns:a16="http://schemas.microsoft.com/office/drawing/2014/main" val="2612426550"/>
                  </a:ext>
                </a:extLst>
              </a:tr>
              <a:tr h="455248">
                <a:tc>
                  <a:txBody>
                    <a:bodyPr/>
                    <a:lstStyle/>
                    <a:p>
                      <a:pPr algn="r"/>
                      <a:r>
                        <a:rPr lang="en-US" sz="1600" dirty="0"/>
                        <a:t>Sequence</a:t>
                      </a:r>
                    </a:p>
                  </a:txBody>
                  <a:tcPr/>
                </a:tc>
                <a:tc>
                  <a:txBody>
                    <a:bodyPr/>
                    <a:lstStyle/>
                    <a:p>
                      <a:pPr algn="ctr"/>
                      <a:r>
                        <a:rPr lang="en-US" sz="1600" dirty="0" err="1"/>
                        <a:t>int</a:t>
                      </a:r>
                      <a:endParaRPr lang="en-US" sz="1600" dirty="0"/>
                    </a:p>
                  </a:txBody>
                  <a:tcPr/>
                </a:tc>
                <a:tc>
                  <a:txBody>
                    <a:bodyPr/>
                    <a:lstStyle/>
                    <a:p>
                      <a:pPr fontAlgn="t"/>
                      <a:r>
                        <a:rPr lang="en-US" sz="1600" dirty="0">
                          <a:effectLst/>
                        </a:rPr>
                        <a:t>Sequence of the entry in rendering.</a:t>
                      </a:r>
                    </a:p>
                  </a:txBody>
                  <a:tcPr marL="152400" marR="152400" marT="114300" marB="114300"/>
                </a:tc>
                <a:extLst>
                  <a:ext uri="{0D108BD9-81ED-4DB2-BD59-A6C34878D82A}">
                    <a16:rowId xmlns:a16="http://schemas.microsoft.com/office/drawing/2014/main" val="462261488"/>
                  </a:ext>
                </a:extLst>
              </a:tr>
              <a:tr h="323079">
                <a:tc>
                  <a:txBody>
                    <a:bodyPr/>
                    <a:lstStyle/>
                    <a:p>
                      <a:pPr algn="r"/>
                      <a:r>
                        <a:rPr lang="en-US" sz="1600" dirty="0"/>
                        <a:t>Disabled</a:t>
                      </a:r>
                    </a:p>
                  </a:txBody>
                  <a:tcPr/>
                </a:tc>
                <a:tc>
                  <a:txBody>
                    <a:bodyPr/>
                    <a:lstStyle/>
                    <a:p>
                      <a:pPr algn="ctr"/>
                      <a:r>
                        <a:rPr lang="en-US" sz="1600" dirty="0"/>
                        <a:t>Boolean</a:t>
                      </a:r>
                    </a:p>
                  </a:txBody>
                  <a:tcPr/>
                </a:tc>
                <a:tc>
                  <a:txBody>
                    <a:bodyPr/>
                    <a:lstStyle/>
                    <a:p>
                      <a:r>
                        <a:rPr lang="en-US" sz="1600" dirty="0"/>
                        <a:t>Enabled state of the deployment.</a:t>
                      </a:r>
                    </a:p>
                  </a:txBody>
                  <a:tcPr/>
                </a:tc>
                <a:extLst>
                  <a:ext uri="{0D108BD9-81ED-4DB2-BD59-A6C34878D82A}">
                    <a16:rowId xmlns:a16="http://schemas.microsoft.com/office/drawing/2014/main" val="1799770411"/>
                  </a:ext>
                </a:extLst>
              </a:tr>
            </a:tbl>
          </a:graphicData>
        </a:graphic>
      </p:graphicFrame>
    </p:spTree>
    <p:extLst>
      <p:ext uri="{BB962C8B-B14F-4D97-AF65-F5344CB8AC3E}">
        <p14:creationId xmlns:p14="http://schemas.microsoft.com/office/powerpoint/2010/main" val="30877929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a:xfrm>
            <a:off x="464400" y="1212850"/>
            <a:ext cx="11574000" cy="3665619"/>
          </a:xfrm>
        </p:spPr>
        <p:txBody>
          <a:bodyPr/>
          <a:lstStyle/>
          <a:p>
            <a:r>
              <a:rPr lang="en-US" dirty="0"/>
              <a:t>Add HTML or JavaScript to all pages in a SharePoint site</a:t>
            </a:r>
          </a:p>
          <a:p>
            <a:endParaRPr lang="en-US" dirty="0"/>
          </a:p>
          <a:p>
            <a:r>
              <a:rPr lang="en-US" dirty="0"/>
              <a:t>Similar to pre-</a:t>
            </a:r>
            <a:r>
              <a:rPr lang="en-US" dirty="0" err="1"/>
              <a:t>SPFx</a:t>
            </a:r>
            <a:r>
              <a:rPr lang="en-US" dirty="0"/>
              <a:t> / classic mode customizations</a:t>
            </a:r>
          </a:p>
          <a:p>
            <a:pPr lvl="1"/>
            <a:r>
              <a:rPr lang="en-US" dirty="0"/>
              <a:t>Delegate control</a:t>
            </a:r>
          </a:p>
          <a:p>
            <a:pPr lvl="1"/>
            <a:r>
              <a:rPr lang="en-US" dirty="0" err="1">
                <a:latin typeface="Courier New" panose="02070309020205020404" pitchFamily="49" charset="0"/>
                <a:cs typeface="Courier New" panose="02070309020205020404" pitchFamily="49" charset="0"/>
              </a:rPr>
              <a:t>ScriptLink</a:t>
            </a:r>
            <a:r>
              <a:rPr lang="en-US" dirty="0"/>
              <a:t> control</a:t>
            </a:r>
          </a:p>
          <a:p>
            <a:endParaRPr lang="en-US" dirty="0"/>
          </a:p>
          <a:p>
            <a:r>
              <a:rPr lang="en-US" dirty="0"/>
              <a:t>Example scenarios</a:t>
            </a:r>
          </a:p>
          <a:p>
            <a:pPr lvl="1"/>
            <a:r>
              <a:rPr lang="en-US" dirty="0"/>
              <a:t>Add script to every page</a:t>
            </a:r>
          </a:p>
          <a:p>
            <a:pPr lvl="1"/>
            <a:r>
              <a:rPr lang="en-US" dirty="0"/>
              <a:t>Add 3rd party libraries to every page (</a:t>
            </a:r>
            <a:r>
              <a:rPr lang="en-US" dirty="0" err="1"/>
              <a:t>ie</a:t>
            </a:r>
            <a:r>
              <a:rPr lang="en-US" dirty="0"/>
              <a:t>: Azure Application Insights)</a:t>
            </a:r>
          </a:p>
          <a:p>
            <a:pPr lvl="1"/>
            <a:r>
              <a:rPr lang="en-US" dirty="0"/>
              <a:t>Add notice to all pages such as: alerts, news or privacy</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Application Customizers</a:t>
            </a:r>
          </a:p>
        </p:txBody>
      </p:sp>
    </p:spTree>
    <p:extLst>
      <p:ext uri="{BB962C8B-B14F-4D97-AF65-F5344CB8AC3E}">
        <p14:creationId xmlns:p14="http://schemas.microsoft.com/office/powerpoint/2010/main" val="24822533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233FB3A1-FCE7-43FE-997D-19D1495D367A}"/>
              </a:ext>
            </a:extLst>
          </p:cNvPr>
          <p:cNvPicPr>
            <a:picLocks noChangeAspect="1"/>
          </p:cNvPicPr>
          <p:nvPr/>
        </p:nvPicPr>
        <p:blipFill>
          <a:blip r:embed="rId3"/>
          <a:stretch>
            <a:fillRect/>
          </a:stretch>
        </p:blipFill>
        <p:spPr>
          <a:xfrm>
            <a:off x="4968589" y="2370839"/>
            <a:ext cx="6959439" cy="3688503"/>
          </a:xfrm>
          <a:prstGeom prst="rect">
            <a:avLst/>
          </a:prstGeom>
        </p:spPr>
      </p:pic>
      <p:sp>
        <p:nvSpPr>
          <p:cNvPr id="2" name="Text Placeholder 1">
            <a:extLst>
              <a:ext uri="{FF2B5EF4-FFF2-40B4-BE49-F238E27FC236}">
                <a16:creationId xmlns:a16="http://schemas.microsoft.com/office/drawing/2014/main" id="{CF96EF2F-149D-884D-8320-3D0814B74369}"/>
              </a:ext>
            </a:extLst>
          </p:cNvPr>
          <p:cNvSpPr>
            <a:spLocks noGrp="1"/>
          </p:cNvSpPr>
          <p:nvPr>
            <p:ph type="body" sz="quarter" idx="10"/>
          </p:nvPr>
        </p:nvSpPr>
        <p:spPr/>
        <p:txBody>
          <a:bodyPr/>
          <a:lstStyle/>
          <a:p>
            <a:r>
              <a:rPr lang="en-US" dirty="0"/>
              <a:t>Two well-known placeholders exist on all pages</a:t>
            </a:r>
          </a:p>
          <a:p>
            <a:pPr lvl="1"/>
            <a:r>
              <a:rPr lang="en-US" dirty="0"/>
              <a:t>Header (just below Office 365 suite bar)</a:t>
            </a:r>
          </a:p>
          <a:p>
            <a:pPr lvl="1"/>
            <a:r>
              <a:rPr lang="en-US" dirty="0"/>
              <a:t>Footer (bottom of page)</a:t>
            </a:r>
          </a:p>
          <a:p>
            <a:endParaRPr lang="en-US" dirty="0"/>
          </a:p>
          <a:p>
            <a:r>
              <a:rPr lang="en-US" dirty="0"/>
              <a:t>Placeholders are sticky &amp; </a:t>
            </a:r>
            <a:br>
              <a:rPr lang="en-US" dirty="0"/>
            </a:br>
            <a:r>
              <a:rPr lang="en-US" dirty="0"/>
              <a:t>always visible</a:t>
            </a:r>
          </a:p>
          <a:p>
            <a:endParaRPr lang="en-US" dirty="0"/>
          </a:p>
        </p:txBody>
      </p:sp>
      <p:sp>
        <p:nvSpPr>
          <p:cNvPr id="3" name="Title 2">
            <a:extLst>
              <a:ext uri="{FF2B5EF4-FFF2-40B4-BE49-F238E27FC236}">
                <a16:creationId xmlns:a16="http://schemas.microsoft.com/office/drawing/2014/main" id="{10C76D54-3265-1741-8F79-DB81298FD0A4}"/>
              </a:ext>
            </a:extLst>
          </p:cNvPr>
          <p:cNvSpPr>
            <a:spLocks noGrp="1"/>
          </p:cNvSpPr>
          <p:nvPr>
            <p:ph type="title"/>
          </p:nvPr>
        </p:nvSpPr>
        <p:spPr/>
        <p:txBody>
          <a:bodyPr/>
          <a:lstStyle/>
          <a:p>
            <a:r>
              <a:rPr lang="en-US" dirty="0"/>
              <a:t>Application Customizer - Placeholders</a:t>
            </a:r>
          </a:p>
        </p:txBody>
      </p:sp>
    </p:spTree>
    <p:extLst>
      <p:ext uri="{BB962C8B-B14F-4D97-AF65-F5344CB8AC3E}">
        <p14:creationId xmlns:p14="http://schemas.microsoft.com/office/powerpoint/2010/main" val="36748997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E52283-EC12-4547-80EE-5E0F5D1F7FFF}"/>
              </a:ext>
            </a:extLst>
          </p:cNvPr>
          <p:cNvSpPr>
            <a:spLocks noGrp="1"/>
          </p:cNvSpPr>
          <p:nvPr>
            <p:ph type="title"/>
          </p:nvPr>
        </p:nvSpPr>
        <p:spPr>
          <a:xfrm>
            <a:off x="464400" y="633600"/>
            <a:ext cx="11575200" cy="387798"/>
          </a:xfrm>
        </p:spPr>
        <p:txBody>
          <a:bodyPr/>
          <a:lstStyle/>
          <a:p>
            <a:r>
              <a:rPr lang="en-US" dirty="0"/>
              <a:t>Application Customer</a:t>
            </a:r>
          </a:p>
        </p:txBody>
      </p:sp>
      <p:sp>
        <p:nvSpPr>
          <p:cNvPr id="2" name="Text Placeholder 1">
            <a:extLst>
              <a:ext uri="{FF2B5EF4-FFF2-40B4-BE49-F238E27FC236}">
                <a16:creationId xmlns:a16="http://schemas.microsoft.com/office/drawing/2014/main" id="{28981689-FE21-E642-AA21-BC7BDE806AD2}"/>
              </a:ext>
            </a:extLst>
          </p:cNvPr>
          <p:cNvSpPr>
            <a:spLocks noGrp="1"/>
          </p:cNvSpPr>
          <p:nvPr>
            <p:ph type="body" sz="quarter" idx="10"/>
          </p:nvPr>
        </p:nvSpPr>
        <p:spPr>
          <a:xfrm>
            <a:off x="528849" y="1476622"/>
            <a:ext cx="11378776" cy="5515356"/>
          </a:xfrm>
        </p:spPr>
        <p:txBody>
          <a:bodyPr/>
          <a:lstStyle/>
          <a:p>
            <a:pPr marL="0" indent="0">
              <a:buNone/>
            </a:pPr>
            <a:r>
              <a:rPr lang="en-US" sz="1600" dirty="0"/>
              <a:t>export interface </a:t>
            </a:r>
            <a:r>
              <a:rPr lang="en-US" sz="1600" dirty="0" err="1"/>
              <a:t>IHelloAppCustomizerApplicationCustomizerProperties</a:t>
            </a:r>
            <a:r>
              <a:rPr lang="en-US" sz="1600" dirty="0"/>
              <a:t> {</a:t>
            </a:r>
          </a:p>
          <a:p>
            <a:pPr marL="0" indent="0">
              <a:buNone/>
            </a:pPr>
            <a:r>
              <a:rPr lang="en-US" sz="1600" dirty="0"/>
              <a:t>  </a:t>
            </a:r>
            <a:r>
              <a:rPr lang="en-US" sz="1600" dirty="0" err="1"/>
              <a:t>prefixString</a:t>
            </a:r>
            <a:r>
              <a:rPr lang="en-US" sz="1600" dirty="0"/>
              <a:t>: string;</a:t>
            </a:r>
          </a:p>
          <a:p>
            <a:pPr marL="0" indent="0">
              <a:buNone/>
            </a:pPr>
            <a:r>
              <a:rPr lang="en-US" sz="1600" dirty="0"/>
              <a:t>}</a:t>
            </a:r>
          </a:p>
          <a:p>
            <a:pPr marL="0" indent="0">
              <a:buNone/>
            </a:pPr>
            <a:endParaRPr lang="en-US" sz="1600" dirty="0"/>
          </a:p>
          <a:p>
            <a:pPr marL="0" indent="0">
              <a:buNone/>
            </a:pPr>
            <a:r>
              <a:rPr lang="en-US" sz="1600" dirty="0"/>
              <a:t>export default class </a:t>
            </a:r>
            <a:r>
              <a:rPr lang="en-US" sz="1600" dirty="0" err="1"/>
              <a:t>HelloAppCustomizerApplicationCustomizer</a:t>
            </a:r>
            <a:endParaRPr lang="en-US" sz="1600" dirty="0"/>
          </a:p>
          <a:p>
            <a:pPr marL="0" indent="0">
              <a:buNone/>
            </a:pPr>
            <a:r>
              <a:rPr lang="en-US" sz="1600" dirty="0"/>
              <a:t>  extends </a:t>
            </a:r>
            <a:r>
              <a:rPr lang="en-US" sz="1600" dirty="0" err="1"/>
              <a:t>BaseApplicationCustomizer</a:t>
            </a:r>
            <a:r>
              <a:rPr lang="en-US" sz="1600" dirty="0"/>
              <a:t>&lt;</a:t>
            </a:r>
            <a:r>
              <a:rPr lang="en-US" sz="1600" dirty="0" err="1"/>
              <a:t>IHelloAppCustomizerApplicationCustomizerProperties</a:t>
            </a:r>
            <a:r>
              <a:rPr lang="en-US" sz="1600" dirty="0"/>
              <a:t>&gt; {</a:t>
            </a:r>
          </a:p>
          <a:p>
            <a:pPr marL="0" indent="0">
              <a:buNone/>
            </a:pPr>
            <a:r>
              <a:rPr lang="en-US" sz="1600" dirty="0"/>
              <a:t>  </a:t>
            </a:r>
          </a:p>
          <a:p>
            <a:pPr marL="0" indent="0">
              <a:buNone/>
            </a:pPr>
            <a:r>
              <a:rPr lang="en-US" sz="1600" dirty="0"/>
              <a:t>  private _</a:t>
            </a:r>
            <a:r>
              <a:rPr lang="en-US" sz="1600" dirty="0" err="1"/>
              <a:t>topPlaceholder</a:t>
            </a:r>
            <a:r>
              <a:rPr lang="en-US" sz="1600" dirty="0"/>
              <a:t>: </a:t>
            </a:r>
            <a:r>
              <a:rPr lang="en-US" sz="1600" dirty="0" err="1"/>
              <a:t>PlaceholderContent</a:t>
            </a:r>
            <a:r>
              <a:rPr lang="en-US" sz="1600" dirty="0"/>
              <a:t> | undefined;</a:t>
            </a:r>
          </a:p>
          <a:p>
            <a:pPr marL="0" indent="0">
              <a:buNone/>
            </a:pPr>
            <a:r>
              <a:rPr lang="en-US" sz="1600" dirty="0"/>
              <a:t>  private _</a:t>
            </a:r>
            <a:r>
              <a:rPr lang="en-US" sz="1600" dirty="0" err="1"/>
              <a:t>bottomPlaceholder</a:t>
            </a:r>
            <a:r>
              <a:rPr lang="en-US" sz="1600" dirty="0"/>
              <a:t>: </a:t>
            </a:r>
            <a:r>
              <a:rPr lang="en-US" sz="1600" dirty="0" err="1"/>
              <a:t>PlaceholderContent</a:t>
            </a:r>
            <a:r>
              <a:rPr lang="en-US" sz="1600" dirty="0"/>
              <a:t> | undefined;</a:t>
            </a:r>
          </a:p>
          <a:p>
            <a:pPr marL="0" indent="0">
              <a:buNone/>
            </a:pPr>
            <a:endParaRPr lang="en-US" sz="1600" dirty="0"/>
          </a:p>
          <a:p>
            <a:pPr marL="0" indent="0">
              <a:buNone/>
            </a:pPr>
            <a:r>
              <a:rPr lang="en-US" sz="1600" dirty="0"/>
              <a:t>  @override</a:t>
            </a:r>
          </a:p>
          <a:p>
            <a:pPr marL="0" indent="0">
              <a:buNone/>
            </a:pPr>
            <a:r>
              <a:rPr lang="en-US" sz="1600" dirty="0"/>
              <a:t>  public </a:t>
            </a:r>
            <a:r>
              <a:rPr lang="en-US" sz="1600" dirty="0" err="1"/>
              <a:t>onInit</a:t>
            </a:r>
            <a:r>
              <a:rPr lang="en-US" sz="1600" dirty="0"/>
              <a:t>(): Promise&lt;void&gt; {</a:t>
            </a:r>
          </a:p>
          <a:p>
            <a:pPr marL="0" indent="0">
              <a:buNone/>
            </a:pPr>
            <a:r>
              <a:rPr lang="en-US" sz="1600" dirty="0">
                <a:solidFill>
                  <a:schemeClr val="accent1"/>
                </a:solidFill>
              </a:rPr>
              <a:t>    // this is where you do your work</a:t>
            </a:r>
          </a:p>
          <a:p>
            <a:pPr marL="0" indent="0">
              <a:buNone/>
            </a:pPr>
            <a:r>
              <a:rPr lang="en-US" sz="1600" dirty="0"/>
              <a:t>  }</a:t>
            </a:r>
          </a:p>
          <a:p>
            <a:pPr marL="0" indent="0">
              <a:buNone/>
            </a:pPr>
            <a:endParaRPr lang="en-US" sz="1600" dirty="0"/>
          </a:p>
          <a:p>
            <a:pPr marL="0" indent="0">
              <a:buNone/>
            </a:pPr>
            <a:r>
              <a:rPr lang="en-US" sz="1600" dirty="0"/>
              <a:t>  private _</a:t>
            </a:r>
            <a:r>
              <a:rPr lang="en-US" sz="1600" dirty="0" err="1"/>
              <a:t>onDispose</a:t>
            </a:r>
            <a:r>
              <a:rPr lang="en-US" sz="1600" dirty="0"/>
              <a:t>(): void {</a:t>
            </a:r>
          </a:p>
          <a:p>
            <a:pPr marL="0" indent="0">
              <a:buNone/>
            </a:pPr>
            <a:r>
              <a:rPr lang="en-US" sz="1600" dirty="0"/>
              <a:t>  }</a:t>
            </a:r>
          </a:p>
          <a:p>
            <a:pPr marL="0" indent="0">
              <a:buNone/>
            </a:pPr>
            <a:endParaRPr lang="en-US" sz="1600" dirty="0"/>
          </a:p>
          <a:p>
            <a:pPr marL="0" indent="0">
              <a:buNone/>
            </a:pPr>
            <a:r>
              <a:rPr lang="en-US" sz="1600" dirty="0"/>
              <a:t>}</a:t>
            </a:r>
          </a:p>
        </p:txBody>
      </p:sp>
    </p:spTree>
    <p:extLst>
      <p:ext uri="{BB962C8B-B14F-4D97-AF65-F5344CB8AC3E}">
        <p14:creationId xmlns:p14="http://schemas.microsoft.com/office/powerpoint/2010/main" val="14103109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Application Customizers</a:t>
            </a:r>
            <a:endParaRPr lang="en-US" dirty="0"/>
          </a:p>
        </p:txBody>
      </p:sp>
    </p:spTree>
    <p:extLst>
      <p:ext uri="{BB962C8B-B14F-4D97-AF65-F5344CB8AC3E}">
        <p14:creationId xmlns:p14="http://schemas.microsoft.com/office/powerpoint/2010/main" val="11005566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err="1">
                <a:solidFill>
                  <a:srgbClr val="2F2F2F"/>
                </a:solidFill>
                <a:latin typeface="Segoe UI Semibold"/>
              </a:rPr>
              <a:t>SPFx</a:t>
            </a:r>
            <a:r>
              <a:rPr lang="en-US" sz="1600" b="0" dirty="0">
                <a:solidFill>
                  <a:srgbClr val="2F2F2F"/>
                </a:solidFill>
                <a:latin typeface="Segoe UI Semibold"/>
              </a:rPr>
              <a:t> Extensions</a:t>
            </a:r>
          </a:p>
          <a:p>
            <a:pPr lvl="0">
              <a:lnSpc>
                <a:spcPct val="90000"/>
              </a:lnSpc>
              <a:spcBef>
                <a:spcPts val="1800"/>
              </a:spcBef>
            </a:pPr>
            <a:r>
              <a:rPr lang="en-US" sz="1600" b="0" dirty="0">
                <a:solidFill>
                  <a:srgbClr val="2F2F2F"/>
                </a:solidFill>
                <a:latin typeface="Segoe UI Semibold"/>
              </a:rPr>
              <a:t>Debugging &amp; Testing Extensions</a:t>
            </a:r>
          </a:p>
          <a:p>
            <a:pPr lvl="0">
              <a:lnSpc>
                <a:spcPct val="90000"/>
              </a:lnSpc>
              <a:spcBef>
                <a:spcPts val="1800"/>
              </a:spcBef>
            </a:pPr>
            <a:r>
              <a:rPr lang="en-US" sz="1600" b="0" dirty="0">
                <a:solidFill>
                  <a:srgbClr val="2F2F2F"/>
                </a:solidFill>
                <a:latin typeface="Segoe UI Semibold"/>
              </a:rPr>
              <a:t>Deploying Extensions</a:t>
            </a:r>
          </a:p>
          <a:p>
            <a:pPr lvl="0">
              <a:lnSpc>
                <a:spcPct val="90000"/>
              </a:lnSpc>
              <a:spcBef>
                <a:spcPts val="1800"/>
              </a:spcBef>
            </a:pPr>
            <a:r>
              <a:rPr lang="en-US" sz="1600" b="0" dirty="0">
                <a:solidFill>
                  <a:srgbClr val="2F2F2F"/>
                </a:solidFill>
                <a:latin typeface="Segoe UI Semibold"/>
              </a:rPr>
              <a:t>Application Customizers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4093428"/>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https://learn.microsoft.com/sharepoint/dev/spfx/extensions/overview-extensions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Use Page Placeholders from Application Customizer</a:t>
            </a:r>
          </a:p>
          <a:p>
            <a:pPr marL="342900" lvl="0" indent="-342900" defTabSz="914400">
              <a:lnSpc>
                <a:spcPct val="100000"/>
              </a:lnSpc>
              <a:spcBef>
                <a:spcPts val="600"/>
              </a:spcBef>
              <a:buSzTx/>
              <a:defRPr/>
            </a:pPr>
            <a:r>
              <a:rPr lang="en-US" sz="1800" dirty="0">
                <a:latin typeface="+mj-lt"/>
                <a:hlinkClick r:id="rId5"/>
              </a:rPr>
              <a:t>https://learn.microsoft.com/sharepoint/dev/spfx/extensions/get-started/using-page-placeholder-with-extensions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Tenant Wide Deployment of SharePoint Framework Extensions</a:t>
            </a:r>
          </a:p>
          <a:p>
            <a:pPr marL="342900" lvl="0" indent="-342900" defTabSz="914400">
              <a:lnSpc>
                <a:spcPct val="100000"/>
              </a:lnSpc>
              <a:spcBef>
                <a:spcPts val="600"/>
              </a:spcBef>
              <a:buSzTx/>
              <a:defRPr/>
            </a:pPr>
            <a:r>
              <a:rPr lang="en-US" sz="1800" dirty="0">
                <a:latin typeface="+mj-lt"/>
                <a:hlinkClick r:id="rId6"/>
              </a:rPr>
              <a:t>https://learn.microsoft.com/sharepoint/dev/spfx/extensions/basics/tenant-wide-deployment-extensions</a:t>
            </a:r>
            <a:r>
              <a:rPr lang="en-US" sz="1800" dirty="0">
                <a:latin typeface="+mj-lt"/>
              </a:rPr>
              <a:t> </a:t>
            </a:r>
          </a:p>
        </p:txBody>
      </p:sp>
    </p:spTree>
    <p:extLst>
      <p:ext uri="{BB962C8B-B14F-4D97-AF65-F5344CB8AC3E}">
        <p14:creationId xmlns:p14="http://schemas.microsoft.com/office/powerpoint/2010/main" val="36908346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Introduction to Extensions &amp; Application Customizer</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err="1"/>
              <a:t>SPFx</a:t>
            </a:r>
            <a:r>
              <a:rPr lang="en-US" sz="2000" dirty="0"/>
              <a:t> Extensions</a:t>
            </a:r>
          </a:p>
          <a:p>
            <a:pPr>
              <a:spcBef>
                <a:spcPts val="1200"/>
              </a:spcBef>
            </a:pPr>
            <a:r>
              <a:rPr lang="en-US" sz="2000" dirty="0"/>
              <a:t>Debugging &amp; Testing Extensions</a:t>
            </a:r>
          </a:p>
          <a:p>
            <a:pPr>
              <a:spcBef>
                <a:spcPts val="1200"/>
              </a:spcBef>
            </a:pPr>
            <a:r>
              <a:rPr lang="en-US" sz="2000" dirty="0"/>
              <a:t>Deploying Extensions</a:t>
            </a:r>
          </a:p>
          <a:p>
            <a:pPr>
              <a:spcBef>
                <a:spcPts val="1200"/>
              </a:spcBef>
            </a:pPr>
            <a:r>
              <a:rPr lang="en-US" sz="2000" dirty="0"/>
              <a:t>Application Customizers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AD8F220-7DBD-A54E-86BC-18D852715625}"/>
              </a:ext>
            </a:extLst>
          </p:cNvPr>
          <p:cNvSpPr>
            <a:spLocks noGrp="1"/>
          </p:cNvSpPr>
          <p:nvPr>
            <p:ph type="body" sz="quarter" idx="10"/>
          </p:nvPr>
        </p:nvSpPr>
        <p:spPr>
          <a:xfrm>
            <a:off x="464400" y="1212850"/>
            <a:ext cx="11574000" cy="4782848"/>
          </a:xfrm>
        </p:spPr>
        <p:txBody>
          <a:bodyPr/>
          <a:lstStyle/>
          <a:p>
            <a:r>
              <a:rPr lang="en-US" dirty="0"/>
              <a:t>Extend the SharePoint user experience</a:t>
            </a:r>
          </a:p>
          <a:p>
            <a:endParaRPr lang="en-US" dirty="0"/>
          </a:p>
          <a:p>
            <a:r>
              <a:rPr lang="en-US" dirty="0"/>
              <a:t>Customize notification areas, toolbars &amp; list data views</a:t>
            </a:r>
          </a:p>
          <a:p>
            <a:endParaRPr lang="en-US" dirty="0"/>
          </a:p>
          <a:p>
            <a:r>
              <a:rPr lang="en-US" dirty="0"/>
              <a:t>Available in Modern pages, lists, and libraries</a:t>
            </a:r>
          </a:p>
          <a:p>
            <a:pPr lvl="1"/>
            <a:r>
              <a:rPr lang="en-US" dirty="0"/>
              <a:t>SharePoint Online</a:t>
            </a:r>
          </a:p>
          <a:p>
            <a:pPr lvl="1"/>
            <a:r>
              <a:rPr lang="en-US" dirty="0"/>
              <a:t>SharePoint Server Subscription Edition</a:t>
            </a:r>
          </a:p>
          <a:p>
            <a:pPr lvl="1"/>
            <a:r>
              <a:rPr lang="en-US" dirty="0"/>
              <a:t>SharePoint Server 2019</a:t>
            </a:r>
          </a:p>
          <a:p>
            <a:endParaRPr lang="en-US" dirty="0"/>
          </a:p>
          <a:p>
            <a:r>
              <a:rPr lang="en-US" dirty="0"/>
              <a:t>Used to implement popular customizations from previous development models</a:t>
            </a:r>
          </a:p>
          <a:p>
            <a:pPr lvl="1"/>
            <a:r>
              <a:rPr lang="en-US" dirty="0"/>
              <a:t>Delegate controls &amp; </a:t>
            </a:r>
            <a:r>
              <a:rPr lang="en-US" dirty="0" err="1">
                <a:latin typeface="Courier New" panose="02070309020205020404" pitchFamily="49" charset="0"/>
                <a:cs typeface="Courier New" panose="02070309020205020404" pitchFamily="49" charset="0"/>
              </a:rPr>
              <a:t>ScriptLink</a:t>
            </a:r>
            <a:endParaRPr lang="en-US" dirty="0">
              <a:latin typeface="Courier New" panose="02070309020205020404" pitchFamily="49" charset="0"/>
              <a:cs typeface="Courier New" panose="02070309020205020404" pitchFamily="49" charset="0"/>
            </a:endParaRPr>
          </a:p>
          <a:p>
            <a:pPr lvl="1"/>
            <a:r>
              <a:rPr lang="en-US" dirty="0"/>
              <a:t>Client-Side Rendering &amp; </a:t>
            </a:r>
            <a:r>
              <a:rPr lang="en-US" dirty="0" err="1">
                <a:latin typeface="Courier New" panose="02070309020205020404" pitchFamily="49" charset="0"/>
                <a:cs typeface="Courier New" panose="02070309020205020404" pitchFamily="49" charset="0"/>
              </a:rPr>
              <a:t>JSLink</a:t>
            </a:r>
            <a:endParaRPr lang="en-US" dirty="0">
              <a:latin typeface="Courier New" panose="02070309020205020404" pitchFamily="49" charset="0"/>
              <a:cs typeface="Courier New" panose="02070309020205020404" pitchFamily="49" charset="0"/>
            </a:endParaRPr>
          </a:p>
          <a:p>
            <a:pPr lvl="1"/>
            <a:r>
              <a:rPr lang="en-US" dirty="0"/>
              <a:t>Custom Actions</a:t>
            </a:r>
          </a:p>
        </p:txBody>
      </p:sp>
      <p:sp>
        <p:nvSpPr>
          <p:cNvPr id="6" name="Title 5">
            <a:extLst>
              <a:ext uri="{FF2B5EF4-FFF2-40B4-BE49-F238E27FC236}">
                <a16:creationId xmlns:a16="http://schemas.microsoft.com/office/drawing/2014/main" id="{AFD5651D-FEB7-974A-8887-2223E2AB14B5}"/>
              </a:ext>
            </a:extLst>
          </p:cNvPr>
          <p:cNvSpPr>
            <a:spLocks noGrp="1"/>
          </p:cNvSpPr>
          <p:nvPr>
            <p:ph type="title"/>
          </p:nvPr>
        </p:nvSpPr>
        <p:spPr/>
        <p:txBody>
          <a:bodyPr/>
          <a:lstStyle/>
          <a:p>
            <a:r>
              <a:rPr lang="en-US" dirty="0"/>
              <a:t>SharePoint Framework Extensions</a:t>
            </a:r>
          </a:p>
        </p:txBody>
      </p:sp>
    </p:spTree>
    <p:extLst>
      <p:ext uri="{BB962C8B-B14F-4D97-AF65-F5344CB8AC3E}">
        <p14:creationId xmlns:p14="http://schemas.microsoft.com/office/powerpoint/2010/main" val="4284149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37D36B45-A629-4899-BB4A-4C16F542C6F5}"/>
              </a:ext>
            </a:extLst>
          </p:cNvPr>
          <p:cNvPicPr>
            <a:picLocks noChangeAspect="1"/>
          </p:cNvPicPr>
          <p:nvPr/>
        </p:nvPicPr>
        <p:blipFill>
          <a:blip r:embed="rId3"/>
          <a:stretch>
            <a:fillRect/>
          </a:stretch>
        </p:blipFill>
        <p:spPr>
          <a:xfrm>
            <a:off x="2175616" y="2053701"/>
            <a:ext cx="8126837" cy="4307224"/>
          </a:xfrm>
          <a:prstGeom prst="rect">
            <a:avLst/>
          </a:prstGeom>
        </p:spPr>
      </p:pic>
      <p:sp>
        <p:nvSpPr>
          <p:cNvPr id="2" name="Text Placeholder 1">
            <a:extLst>
              <a:ext uri="{FF2B5EF4-FFF2-40B4-BE49-F238E27FC236}">
                <a16:creationId xmlns:a16="http://schemas.microsoft.com/office/drawing/2014/main" id="{2867EE32-B72D-A444-B133-DC63423F52CE}"/>
              </a:ext>
            </a:extLst>
          </p:cNvPr>
          <p:cNvSpPr>
            <a:spLocks noGrp="1"/>
          </p:cNvSpPr>
          <p:nvPr>
            <p:ph type="body" sz="quarter" idx="10"/>
          </p:nvPr>
        </p:nvSpPr>
        <p:spPr/>
        <p:txBody>
          <a:bodyPr/>
          <a:lstStyle/>
          <a:p>
            <a:r>
              <a:rPr lang="en-US" dirty="0"/>
              <a:t>Add script to any page, header &amp; footer controls</a:t>
            </a:r>
          </a:p>
        </p:txBody>
      </p:sp>
      <p:sp>
        <p:nvSpPr>
          <p:cNvPr id="3" name="Title 2">
            <a:extLst>
              <a:ext uri="{FF2B5EF4-FFF2-40B4-BE49-F238E27FC236}">
                <a16:creationId xmlns:a16="http://schemas.microsoft.com/office/drawing/2014/main" id="{CB81FC78-F511-C649-A3C0-CCA19D9B7BC0}"/>
              </a:ext>
            </a:extLst>
          </p:cNvPr>
          <p:cNvSpPr>
            <a:spLocks noGrp="1"/>
          </p:cNvSpPr>
          <p:nvPr>
            <p:ph type="title"/>
          </p:nvPr>
        </p:nvSpPr>
        <p:spPr/>
        <p:txBody>
          <a:bodyPr/>
          <a:lstStyle/>
          <a:p>
            <a:r>
              <a:rPr lang="en-US" dirty="0"/>
              <a:t>Application Customizers</a:t>
            </a:r>
          </a:p>
        </p:txBody>
      </p:sp>
    </p:spTree>
    <p:extLst>
      <p:ext uri="{BB962C8B-B14F-4D97-AF65-F5344CB8AC3E}">
        <p14:creationId xmlns:p14="http://schemas.microsoft.com/office/powerpoint/2010/main" val="21279331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D2ACD-284D-3146-8C4B-B6FF5DEEB664}"/>
              </a:ext>
            </a:extLst>
          </p:cNvPr>
          <p:cNvSpPr>
            <a:spLocks noGrp="1"/>
          </p:cNvSpPr>
          <p:nvPr>
            <p:ph type="body" sz="quarter" idx="10"/>
          </p:nvPr>
        </p:nvSpPr>
        <p:spPr/>
        <p:txBody>
          <a:bodyPr/>
          <a:lstStyle/>
          <a:p>
            <a:r>
              <a:rPr lang="en-US" dirty="0"/>
              <a:t>Customize rendering of a list column in modern lists</a:t>
            </a:r>
          </a:p>
        </p:txBody>
      </p:sp>
      <p:sp>
        <p:nvSpPr>
          <p:cNvPr id="3" name="Title 2">
            <a:extLst>
              <a:ext uri="{FF2B5EF4-FFF2-40B4-BE49-F238E27FC236}">
                <a16:creationId xmlns:a16="http://schemas.microsoft.com/office/drawing/2014/main" id="{C5407018-E3A9-C348-94F2-D7AE55033971}"/>
              </a:ext>
            </a:extLst>
          </p:cNvPr>
          <p:cNvSpPr>
            <a:spLocks noGrp="1"/>
          </p:cNvSpPr>
          <p:nvPr>
            <p:ph type="title"/>
          </p:nvPr>
        </p:nvSpPr>
        <p:spPr/>
        <p:txBody>
          <a:bodyPr/>
          <a:lstStyle/>
          <a:p>
            <a:r>
              <a:rPr lang="en-US" dirty="0"/>
              <a:t>Field Customizers</a:t>
            </a:r>
          </a:p>
        </p:txBody>
      </p:sp>
      <p:pic>
        <p:nvPicPr>
          <p:cNvPr id="5" name="Picture 4" descr="A screenshot of a cell phone&#10;&#10;Description automatically generated">
            <a:extLst>
              <a:ext uri="{FF2B5EF4-FFF2-40B4-BE49-F238E27FC236}">
                <a16:creationId xmlns:a16="http://schemas.microsoft.com/office/drawing/2014/main" id="{EDD5E3D0-36C1-194E-A94B-032FF485A45F}"/>
              </a:ext>
            </a:extLst>
          </p:cNvPr>
          <p:cNvPicPr>
            <a:picLocks noChangeAspect="1"/>
          </p:cNvPicPr>
          <p:nvPr/>
        </p:nvPicPr>
        <p:blipFill>
          <a:blip r:embed="rId3"/>
          <a:stretch>
            <a:fillRect/>
          </a:stretch>
        </p:blipFill>
        <p:spPr>
          <a:xfrm>
            <a:off x="2967037" y="2522201"/>
            <a:ext cx="6502400" cy="360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16249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CA8C1C-D58B-FE49-A50B-FC74059D4C92}"/>
              </a:ext>
            </a:extLst>
          </p:cNvPr>
          <p:cNvSpPr>
            <a:spLocks noGrp="1"/>
          </p:cNvSpPr>
          <p:nvPr>
            <p:ph type="body" sz="quarter" idx="10"/>
          </p:nvPr>
        </p:nvSpPr>
        <p:spPr/>
        <p:txBody>
          <a:bodyPr/>
          <a:lstStyle/>
          <a:p>
            <a:r>
              <a:rPr lang="en-US" dirty="0"/>
              <a:t>Add buttons to list &amp; library toolbars &amp; context menus</a:t>
            </a:r>
          </a:p>
        </p:txBody>
      </p:sp>
      <p:sp>
        <p:nvSpPr>
          <p:cNvPr id="3" name="Title 2">
            <a:extLst>
              <a:ext uri="{FF2B5EF4-FFF2-40B4-BE49-F238E27FC236}">
                <a16:creationId xmlns:a16="http://schemas.microsoft.com/office/drawing/2014/main" id="{A1F0498A-78A5-644E-9203-E66F51268BDE}"/>
              </a:ext>
            </a:extLst>
          </p:cNvPr>
          <p:cNvSpPr>
            <a:spLocks noGrp="1"/>
          </p:cNvSpPr>
          <p:nvPr>
            <p:ph type="title"/>
          </p:nvPr>
        </p:nvSpPr>
        <p:spPr/>
        <p:txBody>
          <a:bodyPr/>
          <a:lstStyle/>
          <a:p>
            <a:r>
              <a:rPr lang="en-US" dirty="0"/>
              <a:t>Command Sets</a:t>
            </a:r>
          </a:p>
        </p:txBody>
      </p:sp>
      <p:pic>
        <p:nvPicPr>
          <p:cNvPr id="4" name="Picture 3">
            <a:extLst>
              <a:ext uri="{FF2B5EF4-FFF2-40B4-BE49-F238E27FC236}">
                <a16:creationId xmlns:a16="http://schemas.microsoft.com/office/drawing/2014/main" id="{27BF4F82-174E-3A41-8840-17734908595B}"/>
              </a:ext>
            </a:extLst>
          </p:cNvPr>
          <p:cNvPicPr>
            <a:picLocks noChangeAspect="1"/>
          </p:cNvPicPr>
          <p:nvPr/>
        </p:nvPicPr>
        <p:blipFill>
          <a:blip r:embed="rId3"/>
          <a:stretch>
            <a:fillRect/>
          </a:stretch>
        </p:blipFill>
        <p:spPr>
          <a:xfrm>
            <a:off x="1716087" y="2964811"/>
            <a:ext cx="9004300" cy="2133600"/>
          </a:xfrm>
          <a:prstGeom prst="rect">
            <a:avLst/>
          </a:prstGeom>
        </p:spPr>
      </p:pic>
    </p:spTree>
    <p:extLst>
      <p:ext uri="{BB962C8B-B14F-4D97-AF65-F5344CB8AC3E}">
        <p14:creationId xmlns:p14="http://schemas.microsoft.com/office/powerpoint/2010/main" val="23420496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431983"/>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a:t>
            </a:r>
            <a:r>
              <a:rPr lang="en-US" dirty="0"/>
              <a:t> includes Visual Studio Code integration files</a:t>
            </a:r>
          </a:p>
          <a:p>
            <a:r>
              <a:rPr lang="en-US" dirty="0">
                <a:solidFill>
                  <a:schemeClr val="accent1"/>
                </a:solidFill>
              </a:rPr>
              <a:t>config:</a:t>
            </a:r>
            <a:r>
              <a:rPr lang="en-US" dirty="0"/>
              <a:t> includes all config files</a:t>
            </a:r>
          </a:p>
          <a:p>
            <a:r>
              <a:rPr lang="en-US" dirty="0" err="1">
                <a:solidFill>
                  <a:schemeClr val="accent1"/>
                </a:solidFill>
              </a:rPr>
              <a:t>dist</a:t>
            </a:r>
            <a:r>
              <a:rPr lang="en-US" dirty="0">
                <a:solidFill>
                  <a:schemeClr val="accent1"/>
                </a:solidFill>
              </a:rPr>
              <a:t>:</a:t>
            </a:r>
            <a:r>
              <a:rPr lang="en-US" dirty="0"/>
              <a:t> contains output from all bundle processes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a:solidFill>
                  <a:schemeClr val="accent1"/>
                </a:solidFill>
              </a:rPr>
              <a:t>release:</a:t>
            </a:r>
            <a:r>
              <a:rPr lang="en-US" dirty="0"/>
              <a:t> contains output from production bundle processes</a:t>
            </a:r>
          </a:p>
          <a:p>
            <a:r>
              <a:rPr lang="en-US" dirty="0" err="1">
                <a:solidFill>
                  <a:schemeClr val="accent1"/>
                </a:solidFill>
              </a:rPr>
              <a:t>sharepoint</a:t>
            </a:r>
            <a:r>
              <a:rPr lang="en-US" dirty="0">
                <a:solidFill>
                  <a:schemeClr val="accent1"/>
                </a:solidFill>
              </a:rPr>
              <a:t>:</a:t>
            </a:r>
            <a:r>
              <a:rPr lang="en-US" dirty="0"/>
              <a:t> contains assets needed for deployment</a:t>
            </a:r>
          </a:p>
          <a:p>
            <a:r>
              <a:rPr lang="en-US" dirty="0" err="1">
                <a:solidFill>
                  <a:schemeClr val="accent1"/>
                </a:solidFill>
              </a:rPr>
              <a:t>src</a:t>
            </a:r>
            <a:r>
              <a:rPr lang="en-US" dirty="0">
                <a:solidFill>
                  <a:schemeClr val="accent1"/>
                </a:solidFill>
              </a:rPr>
              <a:t>:</a:t>
            </a:r>
            <a:r>
              <a:rPr lang="en-US" dirty="0"/>
              <a:t> this is the main folder of the project, it includes the extension,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spTree>
    <p:extLst>
      <p:ext uri="{BB962C8B-B14F-4D97-AF65-F5344CB8AC3E}">
        <p14:creationId xmlns:p14="http://schemas.microsoft.com/office/powerpoint/2010/main" val="5807210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464400" y="1212850"/>
            <a:ext cx="11574000" cy="3619452"/>
          </a:xfrm>
        </p:spPr>
        <p:txBody>
          <a:bodyPr/>
          <a:lstStyle/>
          <a:p>
            <a:r>
              <a:rPr lang="en-US" dirty="0"/>
              <a:t>The SharePoint workbench doesn't support testing extensions</a:t>
            </a:r>
          </a:p>
          <a:p>
            <a:endParaRPr lang="en-US" dirty="0"/>
          </a:p>
          <a:p>
            <a:r>
              <a:rPr lang="en-US" dirty="0"/>
              <a:t>Can still build and host extension project locally while testing in a remote SharePoint site</a:t>
            </a:r>
          </a:p>
          <a:p>
            <a:endParaRPr lang="en-US" dirty="0"/>
          </a:p>
          <a:p>
            <a:r>
              <a:rPr lang="en-US" dirty="0"/>
              <a:t>Configurations added to each project by the </a:t>
            </a:r>
            <a:r>
              <a:rPr lang="en-US" dirty="0" err="1"/>
              <a:t>SPFx</a:t>
            </a:r>
            <a:r>
              <a:rPr lang="en-US" dirty="0"/>
              <a:t> Yeoman generator simplifying loading SharePoint sites</a:t>
            </a:r>
          </a:p>
          <a:p>
            <a:endParaRPr lang="en-US" dirty="0"/>
          </a:p>
          <a:p>
            <a:r>
              <a:rPr lang="en-US" dirty="0"/>
              <a:t>Instructs SharePoint to load </a:t>
            </a:r>
            <a:r>
              <a:rPr lang="en-US" dirty="0" err="1"/>
              <a:t>SPFx</a:t>
            </a:r>
            <a:r>
              <a:rPr lang="en-US" dirty="0"/>
              <a:t> &amp; manifest file from </a:t>
            </a:r>
            <a:r>
              <a:rPr lang="en-US" dirty="0">
                <a:hlinkClick r:id="rId3"/>
              </a:rPr>
              <a:t>https://localhost</a:t>
            </a:r>
            <a:r>
              <a:rPr lang="en-US" dirty="0"/>
              <a:t> </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Extensions</a:t>
            </a:r>
          </a:p>
        </p:txBody>
      </p:sp>
    </p:spTree>
    <p:extLst>
      <p:ext uri="{BB962C8B-B14F-4D97-AF65-F5344CB8AC3E}">
        <p14:creationId xmlns:p14="http://schemas.microsoft.com/office/powerpoint/2010/main" val="2219438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464400" y="1212850"/>
            <a:ext cx="11574000" cy="3665619"/>
          </a:xfrm>
        </p:spPr>
        <p:txBody>
          <a:bodyPr/>
          <a:lstStyle/>
          <a:p>
            <a:r>
              <a:rPr lang="en-US" dirty="0"/>
              <a:t>Extension deployment utilizes existing Feature framework</a:t>
            </a:r>
          </a:p>
          <a:p>
            <a:pPr lvl="1"/>
            <a:r>
              <a:rPr lang="en-US" dirty="0"/>
              <a:t>Application customizer: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pPr lvl="1"/>
            <a:r>
              <a:rPr lang="en-US" dirty="0"/>
              <a:t>Field customizer: </a:t>
            </a:r>
            <a:r>
              <a:rPr lang="en-US" dirty="0">
                <a:latin typeface="Courier New" panose="02070309020205020404" pitchFamily="49" charset="0"/>
                <a:cs typeface="Courier New" panose="02070309020205020404" pitchFamily="49" charset="0"/>
              </a:rPr>
              <a:t>&lt;Field&gt;</a:t>
            </a:r>
          </a:p>
          <a:p>
            <a:pPr lvl="1"/>
            <a:r>
              <a:rPr lang="en-US" dirty="0"/>
              <a:t>Command set: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endParaRPr lang="en-US" dirty="0"/>
          </a:p>
          <a:p>
            <a:r>
              <a:rPr lang="en-US" dirty="0"/>
              <a:t>Deployment similar to web parts</a:t>
            </a:r>
          </a:p>
          <a:p>
            <a:pPr lvl="1"/>
            <a:r>
              <a:rPr lang="en-US" dirty="0"/>
              <a:t>Upload SharePoint Package to tenant | site collection app catalog</a:t>
            </a:r>
          </a:p>
          <a:p>
            <a:pPr lvl="1"/>
            <a:r>
              <a:rPr lang="en-US" dirty="0"/>
              <a:t>Install app</a:t>
            </a:r>
          </a:p>
          <a:p>
            <a:endParaRPr lang="en-US" dirty="0"/>
          </a:p>
          <a:p>
            <a:r>
              <a:rPr lang="en-US" dirty="0"/>
              <a:t>Some extensions type support tenant-wide deployment</a:t>
            </a: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p:txBody>
          <a:bodyPr/>
          <a:lstStyle/>
          <a:p>
            <a:r>
              <a:rPr lang="en-US" dirty="0"/>
              <a:t>Deployment</a:t>
            </a:r>
          </a:p>
        </p:txBody>
      </p:sp>
    </p:spTree>
    <p:extLst>
      <p:ext uri="{BB962C8B-B14F-4D97-AF65-F5344CB8AC3E}">
        <p14:creationId xmlns:p14="http://schemas.microsoft.com/office/powerpoint/2010/main" val="681715493"/>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3665</Words>
  <Application>Microsoft Office PowerPoint</Application>
  <PresentationFormat>Custom</PresentationFormat>
  <Paragraphs>325</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Consolas</vt:lpstr>
      <vt:lpstr>Courier New</vt:lpstr>
      <vt:lpstr>Segoe UI</vt:lpstr>
      <vt:lpstr>Segoe UI Light</vt:lpstr>
      <vt:lpstr>Segoe UI Semibold</vt:lpstr>
      <vt:lpstr>Wingdings</vt:lpstr>
      <vt:lpstr>Office 365 PPT Template - 2017</vt:lpstr>
      <vt:lpstr>Getting Started with SharePoint Framework Extensions</vt:lpstr>
      <vt:lpstr>Introduction to Extensions &amp; Application Customizer</vt:lpstr>
      <vt:lpstr>SharePoint Framework Extensions</vt:lpstr>
      <vt:lpstr>Application Customizers</vt:lpstr>
      <vt:lpstr>Field Customizers</vt:lpstr>
      <vt:lpstr>Command Sets</vt:lpstr>
      <vt:lpstr>Project Structure</vt:lpstr>
      <vt:lpstr>Debugging &amp; Testing Extensions</vt:lpstr>
      <vt:lpstr>Deployment</vt:lpstr>
      <vt:lpstr>Tenant Wide Deployment</vt:lpstr>
      <vt:lpstr>Tenant Wide Deployment</vt:lpstr>
      <vt:lpstr>Tenant Wide Deployment</vt:lpstr>
      <vt:lpstr>List: Tenant Wide Extensions</vt:lpstr>
      <vt:lpstr>Application Customizers</vt:lpstr>
      <vt:lpstr>Application Customizer - Placeholders</vt:lpstr>
      <vt:lpstr>Application Customer</vt:lpstr>
      <vt:lpstr>Demo Creating SharePoint Framework Application Customizers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2022-11-15T15:03:39Z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