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7"/>
  </p:notesMasterIdLst>
  <p:handoutMasterIdLst>
    <p:handoutMasterId r:id="rId18"/>
  </p:handoutMasterIdLst>
  <p:sldIdLst>
    <p:sldId id="1582" r:id="rId3"/>
    <p:sldId id="1583" r:id="rId4"/>
    <p:sldId id="1584" r:id="rId5"/>
    <p:sldId id="1585" r:id="rId6"/>
    <p:sldId id="1561" r:id="rId7"/>
    <p:sldId id="1586" r:id="rId8"/>
    <p:sldId id="1560" r:id="rId9"/>
    <p:sldId id="1594" r:id="rId10"/>
    <p:sldId id="1595" r:id="rId11"/>
    <p:sldId id="1589" r:id="rId12"/>
    <p:sldId id="1590" r:id="rId13"/>
    <p:sldId id="1591" r:id="rId14"/>
    <p:sldId id="1592" r:id="rId15"/>
    <p:sldId id="1593" r:id="rId1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82"/>
            <p14:sldId id="1583"/>
          </p14:sldIdLst>
        </p14:section>
        <p14:section name="overview" id="{7AD6C352-0A45-444E-B8F9-8D2038BF74CA}">
          <p14:sldIdLst>
            <p14:sldId id="1584"/>
            <p14:sldId id="1585"/>
            <p14:sldId id="1561"/>
          </p14:sldIdLst>
        </p14:section>
        <p14:section name="testing" id="{8E3AA920-E048-4638-9677-E7ABDDCA76E7}">
          <p14:sldIdLst>
            <p14:sldId id="1586"/>
            <p14:sldId id="1560"/>
            <p14:sldId id="1594"/>
            <p14:sldId id="1595"/>
            <p14:sldId id="1589"/>
          </p14:sldIdLst>
        </p14:section>
        <p14:section name="outro" id="{BF29E249-6E71-4BBE-B175-E1751A1C0B1C}">
          <p14:sldIdLst>
            <p14:sldId id="1590"/>
            <p14:sldId id="1591"/>
            <p14:sldId id="1592"/>
            <p14:sldId id="159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035" autoAdjust="0"/>
    <p:restoredTop sz="73476" autoAdjust="0"/>
  </p:normalViewPr>
  <p:slideViewPr>
    <p:cSldViewPr snapToGrid="0">
      <p:cViewPr varScale="1">
        <p:scale>
          <a:sx n="67" d="100"/>
          <a:sy n="67" d="100"/>
        </p:scale>
        <p:origin x="1110"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11/18/2022 10:13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11/18/2022 10:13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11/18/2022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11/18/2022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93812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11/18/2022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11/18/2022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11/18/2022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about another type of SharePoint Framework extension that enables adding buttons to a list toolbar and context menu: command sets.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11/18/2022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SharePoint Framework command set extension enables developers to add buttons to modern lists and library toolbars and context menus.</a:t>
            </a:r>
          </a:p>
          <a:p>
            <a:endParaRPr lang="en-US" dirty="0"/>
          </a:p>
          <a:p>
            <a:r>
              <a:rPr lang="en-US" dirty="0"/>
              <a:t>Each button's visibility state is controlled using a single </a:t>
            </a:r>
            <a:r>
              <a:rPr lang="en-US" dirty="0" err="1"/>
              <a:t>boolean</a:t>
            </a:r>
            <a:r>
              <a:rPr lang="en-US" dirty="0"/>
              <a:t> property that developers can set. This property enables developers to conditionally show or hide buttons from the toolbar or context menus on an item. These command set extensions are similar to the SharePoint classic experience customizations of custom actions. The classic mode custom action customizations don't work in the modern experience and command sets will only work in the modern experience.</a:t>
            </a:r>
          </a:p>
          <a:p>
            <a:endParaRPr lang="en-US" dirty="0"/>
          </a:p>
          <a:p>
            <a:r>
              <a:rPr lang="en-US" dirty="0"/>
              <a:t>The following scenarios are some example use cases for command sets:</a:t>
            </a:r>
          </a:p>
          <a:p>
            <a:endParaRPr lang="en-US" dirty="0"/>
          </a:p>
          <a:p>
            <a:r>
              <a:rPr lang="en-US" dirty="0"/>
              <a:t>- start an external process</a:t>
            </a:r>
          </a:p>
          <a:p>
            <a:r>
              <a:rPr lang="en-US" dirty="0"/>
              <a:t>- execute custom script when the button is selected</a:t>
            </a:r>
          </a:p>
          <a:p>
            <a:endParaRPr lang="en-US" dirty="0"/>
          </a:p>
          <a:p>
            <a:r>
              <a:rPr lang="en-US" dirty="0"/>
              <a:t>The SharePoint Framework will raise an event whenever the state of the view changes that your custom code can subscribe to. For example, if a user selects or unselects an item or changes a filter on the view, you can conditionally change the state of the button's `visible` property based on how many items are currently selected in the list.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11/18/2022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48001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the other types of extensions, you must first register the command set buttons prior to executing the code. Command set registration is done in the component's manifest file. Each button must be added to the `items` collection:</a:t>
            </a:r>
          </a:p>
          <a:p>
            <a:endParaRPr lang="en-US" dirty="0"/>
          </a:p>
          <a:p>
            <a:r>
              <a:rPr lang="en-US" dirty="0"/>
              <a:t>This JSON excerpt from the component manifest registers three buttons. The name of the buttons must be in all caps and only consist of letters and underscores.</a:t>
            </a:r>
          </a:p>
          <a:p>
            <a:endParaRPr lang="en-US" dirty="0"/>
          </a:p>
          <a:p>
            <a:r>
              <a:rPr lang="en-US" dirty="0"/>
              <a:t>Each button reference has a `type` property set to `command` and a `title` property that can be localized to any of the SharePoint Framework supported locales.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11/18/2022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230055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registering the buttons, you must create a class who's implementation is similar to the other other SharePoint Framework extension options.</a:t>
            </a:r>
          </a:p>
          <a:p>
            <a:endParaRPr lang="en-US" dirty="0"/>
          </a:p>
          <a:p>
            <a:r>
              <a:rPr lang="en-US" dirty="0"/>
              <a:t>An interface is used to define the public properties that can be set as inputs on the extension.</a:t>
            </a:r>
          </a:p>
          <a:p>
            <a:endParaRPr lang="en-US" dirty="0"/>
          </a:p>
          <a:p>
            <a:r>
              <a:rPr lang="en-US" dirty="0"/>
              <a:t>Next, implement a class that extends the `</a:t>
            </a:r>
            <a:r>
              <a:rPr lang="en-US" dirty="0" err="1"/>
              <a:t>BaseListViewCommandSet</a:t>
            </a:r>
            <a:r>
              <a:rPr lang="en-US" dirty="0"/>
              <a:t>` base class and override the implementation of three methods:</a:t>
            </a:r>
          </a:p>
          <a:p>
            <a:endParaRPr lang="en-US" dirty="0"/>
          </a:p>
          <a:p>
            <a:r>
              <a:rPr lang="en-US" dirty="0"/>
              <a:t>The `</a:t>
            </a:r>
            <a:r>
              <a:rPr lang="en-US" dirty="0" err="1"/>
              <a:t>onInit</a:t>
            </a:r>
            <a:r>
              <a:rPr lang="en-US" dirty="0"/>
              <a:t>()` method returns a `Promise` object and can be used to perform any initialization code that needs to be completed before rendering the command set.</a:t>
            </a:r>
          </a:p>
          <a:p>
            <a:endParaRPr lang="en-US" dirty="0"/>
          </a:p>
          <a:p>
            <a:r>
              <a:rPr lang="en-US" dirty="0"/>
              <a:t>Next, implement the `</a:t>
            </a:r>
            <a:r>
              <a:rPr lang="en-US" dirty="0" err="1"/>
              <a:t>onListViewUpdated</a:t>
            </a:r>
            <a:r>
              <a:rPr lang="en-US" dirty="0"/>
              <a:t>()` event. This method is called when the command set button is first rendered on the page and when the list view state changes. Each button rendered on the page will call this method, so if you have registered three buttons in your component's manifest, this method will be called three times every time the list view state changes.</a:t>
            </a:r>
          </a:p>
          <a:p>
            <a:endParaRPr lang="en-US" dirty="0"/>
          </a:p>
          <a:p>
            <a:r>
              <a:rPr lang="en-US" dirty="0"/>
              <a:t>The last step is to implement the `</a:t>
            </a:r>
            <a:r>
              <a:rPr lang="en-US" dirty="0" err="1"/>
              <a:t>onExecute</a:t>
            </a:r>
            <a:r>
              <a:rPr lang="en-US" dirty="0"/>
              <a:t>()` event that is called when a button is selected by the user. Similar to the `</a:t>
            </a:r>
            <a:r>
              <a:rPr lang="en-US" dirty="0" err="1"/>
              <a:t>onListViewUpdated</a:t>
            </a:r>
            <a:r>
              <a:rPr lang="en-US" dirty="0"/>
              <a:t>()` event, this is method is shared among all the buttons registered in your component's manifest. You can use the `</a:t>
            </a:r>
            <a:r>
              <a:rPr lang="en-US" dirty="0" err="1"/>
              <a:t>itemId</a:t>
            </a:r>
            <a:r>
              <a:rPr lang="en-US" dirty="0"/>
              <a:t>` property on the `</a:t>
            </a:r>
            <a:r>
              <a:rPr lang="en-US" dirty="0" err="1"/>
              <a:t>IListViewCommandSetExecuteEventParameters</a:t>
            </a:r>
            <a:r>
              <a:rPr lang="en-US" dirty="0"/>
              <a:t>` object passed into the `</a:t>
            </a:r>
            <a:r>
              <a:rPr lang="en-US" dirty="0" err="1"/>
              <a:t>onExecute</a:t>
            </a:r>
            <a:r>
              <a:rPr lang="en-US" dirty="0"/>
              <a:t>()` to determine which button triggered the click event.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11/18/2022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2862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you can debug and test SharePoint Framework command set extensions. The SharePoint workbench doesn't support testing extensions. However, you can still build and host extensions projects locally while debugging and testing in a remote SharePoint site.</a:t>
            </a:r>
          </a:p>
          <a:p>
            <a:endParaRPr lang="en-US" dirty="0"/>
          </a:p>
          <a:p>
            <a:r>
              <a:rPr lang="en-US" dirty="0"/>
              <a:t>To test a command set extension, you include special query string parameters to the URL of a live SharePoint modern page, list, or library. These parameters instruct SharePoint to do the following things:</a:t>
            </a:r>
          </a:p>
          <a:p>
            <a:endParaRPr lang="en-US" dirty="0"/>
          </a:p>
          <a:p>
            <a:r>
              <a:rPr lang="en-US" dirty="0"/>
              <a:t>- load the SharePoint Framework on the page if it isn't already present</a:t>
            </a:r>
          </a:p>
          <a:p>
            <a:r>
              <a:rPr lang="en-US" dirty="0"/>
              <a:t>- the location of the **</a:t>
            </a:r>
            <a:r>
              <a:rPr lang="en-US" dirty="0" err="1"/>
              <a:t>manifest.js</a:t>
            </a:r>
            <a:r>
              <a:rPr lang="en-US" dirty="0"/>
              <a:t>** file from the local web server that tells SharePoint what custom components can be put on the page</a:t>
            </a:r>
          </a:p>
          <a:p>
            <a:r>
              <a:rPr lang="en-US" dirty="0"/>
              <a:t>- which component the SharePoint Framework should load and put on the page</a:t>
            </a:r>
          </a:p>
          <a:p>
            <a:r>
              <a:rPr lang="en-US" dirty="0"/>
              <a:t>- additional properties specific to each component</a:t>
            </a:r>
          </a:p>
          <a:p>
            <a:endParaRPr lang="en-US" dirty="0"/>
          </a:p>
          <a:p>
            <a:r>
              <a:rPr lang="en-US" dirty="0"/>
              <a:t>The Yeoman generator for the SharePoint Framework simplifies this process </a:t>
            </a:r>
            <a:r>
              <a:rPr lang="en-US" dirty="0" err="1"/>
              <a:t>fo</a:t>
            </a:r>
            <a:r>
              <a:rPr lang="en-US" dirty="0"/>
              <a:t> you by creating a configuration that the **gulp serve** task uses to create the debugging URL. These settings are defined in the **./config/</a:t>
            </a:r>
            <a:r>
              <a:rPr lang="en-US" dirty="0" err="1"/>
              <a:t>serve.json</a:t>
            </a:r>
            <a:r>
              <a:rPr lang="en-US" dirty="0"/>
              <a:t>** file.</a:t>
            </a:r>
          </a:p>
          <a:p>
            <a:endParaRPr lang="en-US" dirty="0"/>
          </a:p>
          <a:p>
            <a:r>
              <a:rPr lang="en-US" dirty="0"/>
              <a:t>When SharePoint receives the request with these query string parameters, it will first prompt the user to confirm they want to load debugging scripts. SharePoint does this same technique could be used in a phishing attack. Therefore, you should only load the debugging scripts if you're sure you started the request.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11/18/2022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49333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deployment of command set extensions is similar to other types of SharePoint Frameworks extensions. </a:t>
            </a:r>
          </a:p>
          <a:p>
            <a:endParaRPr lang="en-US" dirty="0"/>
          </a:p>
          <a:p>
            <a:r>
              <a:rPr lang="en-US" dirty="0"/>
              <a:t>When tenant wide deployment isn't enabled for the deployed package, the SharePoint Feature framework is used to provision command set buttons into a SharePoint environment using a custom action. The custom action is defined in **./</a:t>
            </a:r>
            <a:r>
              <a:rPr lang="en-US" dirty="0" err="1"/>
              <a:t>sharepoint</a:t>
            </a:r>
            <a:r>
              <a:rPr lang="en-US" dirty="0"/>
              <a:t>/assets/elements.xml** file.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11/18/2022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113824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command set extensions, like application customizers, support tenant wide deployment. When tenant wide deployment is enabled for the deployed package, the deployment process uses the **ClientSideInstance.xml** file within your SharePoint package to add an entry to the **Tenant Wide Extensions** list in the tenant's **App Catalog** site. The **ClientSideInstance.xml** file can be found in the **./</a:t>
            </a:r>
            <a:r>
              <a:rPr lang="en-US" dirty="0" err="1"/>
              <a:t>sharepoint</a:t>
            </a:r>
            <a:r>
              <a:rPr lang="en-US" dirty="0"/>
              <a:t>/assets** folder in your project.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11/18/2022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705484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files referenced above are elements of a feature. The definition of the Feature is part of the `solution` object in the **./config/package-</a:t>
            </a:r>
            <a:r>
              <a:rPr lang="en-US" dirty="0" err="1"/>
              <a:t>solution.json</a:t>
            </a:r>
            <a:r>
              <a:rPr lang="en-US" dirty="0"/>
              <a:t>** file.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11/18/2022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583414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sharepoint/dev/spfx/sharepoint-framework-overview"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hyperlink" Target="https://learn.microsoft.com/en-us/sharepoint/dev/spfx/extensions/get-started/building-simple-cmdset-with-dialog-api" TargetMode="External"/><Relationship Id="rId4" Type="http://schemas.openxmlformats.org/officeDocument/2006/relationships/hyperlink" Target="https://learn.microsoft.com/sharepoint/dev/spfx/extensions/overview-extension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SharePoint Framework Extensions:</a:t>
            </a:r>
            <a:br>
              <a:rPr lang="en-US" b="1" dirty="0"/>
            </a:br>
            <a:r>
              <a:rPr lang="en-US" b="1" dirty="0"/>
              <a:t>List View Command Set</a:t>
            </a:r>
            <a:endParaRPr lang="en-US" dirty="0"/>
          </a:p>
        </p:txBody>
      </p:sp>
      <p:sp>
        <p:nvSpPr>
          <p:cNvPr id="5" name="Text Placeholder 4"/>
          <p:cNvSpPr>
            <a:spLocks noGrp="1"/>
          </p:cNvSpPr>
          <p:nvPr>
            <p:ph type="body" sz="quarter" idx="12"/>
          </p:nvPr>
        </p:nvSpPr>
        <p:spPr/>
        <p:txBody>
          <a:bodyPr/>
          <a:lstStyle/>
          <a:p>
            <a:r>
              <a:rPr lang="en-US" dirty="0"/>
              <a:t>List View Command Sets</a:t>
            </a:r>
          </a:p>
        </p:txBody>
      </p:sp>
    </p:spTree>
    <p:extLst>
      <p:ext uri="{BB962C8B-B14F-4D97-AF65-F5344CB8AC3E}">
        <p14:creationId xmlns:p14="http://schemas.microsoft.com/office/powerpoint/2010/main" val="88242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List View Command Sets</a:t>
            </a:r>
            <a:endParaRPr lang="en-US" dirty="0"/>
          </a:p>
        </p:txBody>
      </p:sp>
    </p:spTree>
    <p:extLst>
      <p:ext uri="{BB962C8B-B14F-4D97-AF65-F5344CB8AC3E}">
        <p14:creationId xmlns:p14="http://schemas.microsoft.com/office/powerpoint/2010/main" val="1363762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a:t>
            </a:r>
          </a:p>
          <a:p>
            <a:pPr lvl="0">
              <a:lnSpc>
                <a:spcPct val="90000"/>
              </a:lnSpc>
              <a:spcBef>
                <a:spcPts val="1800"/>
              </a:spcBef>
            </a:pPr>
            <a:r>
              <a:rPr lang="en-US" sz="1600" b="0" dirty="0">
                <a:solidFill>
                  <a:srgbClr val="2F2F2F"/>
                </a:solidFill>
                <a:latin typeface="Segoe UI Semibold"/>
              </a:rPr>
              <a:t>Debugging &amp; Testing</a:t>
            </a:r>
          </a:p>
          <a:p>
            <a:pPr lvl="0">
              <a:lnSpc>
                <a:spcPct val="90000"/>
              </a:lnSpc>
              <a:spcBef>
                <a:spcPts val="1800"/>
              </a:spcBef>
            </a:pPr>
            <a:r>
              <a:rPr lang="en-US" sz="1600" b="0" dirty="0">
                <a:solidFill>
                  <a:srgbClr val="2F2F2F"/>
                </a:solidFill>
                <a:latin typeface="Segoe UI Semibold"/>
              </a:rPr>
              <a:t>Deploying</a:t>
            </a:r>
          </a:p>
        </p:txBody>
      </p:sp>
    </p:spTree>
    <p:extLst>
      <p:ext uri="{BB962C8B-B14F-4D97-AF65-F5344CB8AC3E}">
        <p14:creationId xmlns:p14="http://schemas.microsoft.com/office/powerpoint/2010/main" val="289780411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3031599"/>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https://learn.microsoft.com/sharepoint/dev/spfx/sharepoint-framework-overview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Framework Extensions</a:t>
            </a:r>
          </a:p>
          <a:p>
            <a:pPr marL="342900" lvl="0" indent="-342900" defTabSz="914400">
              <a:lnSpc>
                <a:spcPct val="100000"/>
              </a:lnSpc>
              <a:spcBef>
                <a:spcPts val="600"/>
              </a:spcBef>
              <a:buSzTx/>
              <a:defRPr/>
            </a:pPr>
            <a:r>
              <a:rPr lang="en-US" sz="1800" dirty="0">
                <a:latin typeface="+mj-lt"/>
                <a:hlinkClick r:id="rId4"/>
              </a:rPr>
              <a:t>https://learn.microsoft.com/sharepoint/dev/spfx/extensions/overview-extensions</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 your First </a:t>
            </a:r>
            <a:r>
              <a:rPr lang="en-US" sz="1800" dirty="0" err="1">
                <a:latin typeface="+mj-lt"/>
              </a:rPr>
              <a:t>ListView</a:t>
            </a:r>
            <a:r>
              <a:rPr lang="en-US" sz="1800" dirty="0">
                <a:latin typeface="+mj-lt"/>
              </a:rPr>
              <a:t> Command Set extension</a:t>
            </a:r>
          </a:p>
          <a:p>
            <a:pPr marL="342900" lvl="0" indent="-342900" defTabSz="914400">
              <a:lnSpc>
                <a:spcPct val="100000"/>
              </a:lnSpc>
              <a:spcBef>
                <a:spcPts val="600"/>
              </a:spcBef>
              <a:buSzTx/>
              <a:defRPr/>
            </a:pPr>
            <a:r>
              <a:rPr lang="en-US" sz="1800" dirty="0">
                <a:latin typeface="+mj-lt"/>
                <a:hlinkClick r:id="rId5"/>
              </a:rPr>
              <a:t>https://learn.microsoft.com/en-us/sharepoint/dev/spfx/extensions/get-started/building-simple-cmdset-with-dialog-api</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05908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216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b="1" dirty="0"/>
              <a:t>Command Sets</a:t>
            </a: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b="1" dirty="0"/>
              <a:t>Overview</a:t>
            </a:r>
          </a:p>
          <a:p>
            <a:pPr>
              <a:spcBef>
                <a:spcPts val="1200"/>
              </a:spcBef>
            </a:pPr>
            <a:r>
              <a:rPr lang="en-US" sz="2000" dirty="0"/>
              <a:t>Debugging &amp; Testing</a:t>
            </a:r>
          </a:p>
          <a:p>
            <a:pPr>
              <a:spcBef>
                <a:spcPts val="1200"/>
              </a:spcBef>
            </a:pPr>
            <a:r>
              <a:rPr lang="en-US" sz="2000" dirty="0"/>
              <a:t>Deploying</a:t>
            </a:r>
          </a:p>
        </p:txBody>
      </p:sp>
    </p:spTree>
    <p:extLst>
      <p:ext uri="{BB962C8B-B14F-4D97-AF65-F5344CB8AC3E}">
        <p14:creationId xmlns:p14="http://schemas.microsoft.com/office/powerpoint/2010/main" val="13637979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C52C6B-C00E-D941-84CD-6DA57C3ADDAF}"/>
              </a:ext>
            </a:extLst>
          </p:cNvPr>
          <p:cNvSpPr>
            <a:spLocks noGrp="1"/>
          </p:cNvSpPr>
          <p:nvPr>
            <p:ph type="body" sz="quarter" idx="10"/>
          </p:nvPr>
        </p:nvSpPr>
        <p:spPr/>
        <p:txBody>
          <a:bodyPr/>
          <a:lstStyle/>
          <a:p>
            <a:r>
              <a:rPr lang="en-US" dirty="0"/>
              <a:t>Add buttons to modern lists &amp; libraries</a:t>
            </a:r>
          </a:p>
          <a:p>
            <a:pPr lvl="1"/>
            <a:r>
              <a:rPr lang="en-US" dirty="0"/>
              <a:t>Add to toolbar</a:t>
            </a:r>
          </a:p>
          <a:p>
            <a:pPr lvl="1"/>
            <a:r>
              <a:rPr lang="en-US" dirty="0"/>
              <a:t>Add to item context menus</a:t>
            </a:r>
          </a:p>
          <a:p>
            <a:pPr lvl="1"/>
            <a:r>
              <a:rPr lang="en-US" dirty="0"/>
              <a:t>Or both!</a:t>
            </a:r>
          </a:p>
          <a:p>
            <a:r>
              <a:rPr lang="en-US" dirty="0"/>
              <a:t>Control visibility state of button based on state of view</a:t>
            </a:r>
          </a:p>
          <a:p>
            <a:r>
              <a:rPr lang="en-US" dirty="0"/>
              <a:t>Similar to pre-</a:t>
            </a:r>
            <a:r>
              <a:rPr lang="en-US" dirty="0" err="1"/>
              <a:t>SPFx</a:t>
            </a:r>
            <a:r>
              <a:rPr lang="en-US" dirty="0"/>
              <a:t> / classic mode customizations</a:t>
            </a:r>
          </a:p>
          <a:p>
            <a:pPr lvl="1"/>
            <a:r>
              <a:rPr lang="en-US" dirty="0"/>
              <a:t>Custom actions</a:t>
            </a:r>
          </a:p>
          <a:p>
            <a:r>
              <a:rPr lang="en-US" dirty="0"/>
              <a:t>Example scenarios</a:t>
            </a:r>
          </a:p>
          <a:p>
            <a:pPr lvl="1"/>
            <a:r>
              <a:rPr lang="en-US" dirty="0"/>
              <a:t>Start external process</a:t>
            </a:r>
          </a:p>
          <a:p>
            <a:pPr lvl="1"/>
            <a:r>
              <a:rPr lang="en-US" dirty="0"/>
              <a:t>Execute custom script when clicked</a:t>
            </a:r>
          </a:p>
        </p:txBody>
      </p:sp>
      <p:sp>
        <p:nvSpPr>
          <p:cNvPr id="3" name="Title 2">
            <a:extLst>
              <a:ext uri="{FF2B5EF4-FFF2-40B4-BE49-F238E27FC236}">
                <a16:creationId xmlns:a16="http://schemas.microsoft.com/office/drawing/2014/main" id="{AC506DAC-22DB-E548-9F56-46F7FDFEDD75}"/>
              </a:ext>
            </a:extLst>
          </p:cNvPr>
          <p:cNvSpPr>
            <a:spLocks noGrp="1"/>
          </p:cNvSpPr>
          <p:nvPr>
            <p:ph type="title"/>
          </p:nvPr>
        </p:nvSpPr>
        <p:spPr/>
        <p:txBody>
          <a:bodyPr/>
          <a:lstStyle/>
          <a:p>
            <a:r>
              <a:rPr lang="en-US" dirty="0"/>
              <a:t>List View Command Sets</a:t>
            </a:r>
          </a:p>
        </p:txBody>
      </p:sp>
      <p:pic>
        <p:nvPicPr>
          <p:cNvPr id="1026" name="Picture 2" descr="Selecting one document to get Command One button visible">
            <a:extLst>
              <a:ext uri="{FF2B5EF4-FFF2-40B4-BE49-F238E27FC236}">
                <a16:creationId xmlns:a16="http://schemas.microsoft.com/office/drawing/2014/main" id="{76388C4E-EA6B-481E-8A88-85AF90EBC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8758" y="3704713"/>
            <a:ext cx="6309642" cy="2450989"/>
          </a:xfrm>
          <a:prstGeom prst="rect">
            <a:avLst/>
          </a:prstGeom>
          <a:noFill/>
          <a:ln>
            <a:solidFill>
              <a:schemeClr val="bg1">
                <a:lumMod val="9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692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71311-2A40-9E43-9361-79D1F1B3E86E}"/>
              </a:ext>
            </a:extLst>
          </p:cNvPr>
          <p:cNvSpPr>
            <a:spLocks noGrp="1"/>
          </p:cNvSpPr>
          <p:nvPr>
            <p:ph type="title"/>
          </p:nvPr>
        </p:nvSpPr>
        <p:spPr/>
        <p:txBody>
          <a:bodyPr/>
          <a:lstStyle/>
          <a:p>
            <a:r>
              <a:rPr lang="en-US" dirty="0"/>
              <a:t>Defining Command Set Buttons</a:t>
            </a:r>
          </a:p>
        </p:txBody>
      </p:sp>
      <p:sp>
        <p:nvSpPr>
          <p:cNvPr id="5" name="Text Placeholder 4">
            <a:extLst>
              <a:ext uri="{FF2B5EF4-FFF2-40B4-BE49-F238E27FC236}">
                <a16:creationId xmlns:a16="http://schemas.microsoft.com/office/drawing/2014/main" id="{EEBD17A8-34DA-C649-91AC-7904E089A63D}"/>
              </a:ext>
            </a:extLst>
          </p:cNvPr>
          <p:cNvSpPr>
            <a:spLocks noGrp="1"/>
          </p:cNvSpPr>
          <p:nvPr>
            <p:ph type="body" sz="quarter" idx="10"/>
          </p:nvPr>
        </p:nvSpPr>
        <p:spPr>
          <a:xfrm>
            <a:off x="528849" y="1476622"/>
            <a:ext cx="11378776" cy="5432256"/>
          </a:xfrm>
        </p:spPr>
        <p:txBody>
          <a:bodyPr/>
          <a:lstStyle/>
          <a:p>
            <a:r>
              <a:rPr lang="en-US" sz="2000" b="1" dirty="0">
                <a:solidFill>
                  <a:schemeClr val="accent1"/>
                </a:solidFill>
              </a:rPr>
              <a:t>// *.</a:t>
            </a:r>
            <a:r>
              <a:rPr lang="en-US" sz="2000" b="1" dirty="0" err="1">
                <a:solidFill>
                  <a:schemeClr val="accent1"/>
                </a:solidFill>
              </a:rPr>
              <a:t>manifest.json</a:t>
            </a:r>
            <a:endParaRPr lang="en-US" sz="2000" b="1" dirty="0">
              <a:solidFill>
                <a:schemeClr val="accent1"/>
              </a:solidFill>
            </a:endParaRPr>
          </a:p>
          <a:p>
            <a:r>
              <a:rPr lang="en-US" sz="2000" dirty="0"/>
              <a:t>{</a:t>
            </a:r>
          </a:p>
          <a:p>
            <a:r>
              <a:rPr lang="en-US" sz="2000" dirty="0"/>
              <a:t>  "items": {</a:t>
            </a:r>
          </a:p>
          <a:p>
            <a:r>
              <a:rPr lang="en-US" sz="2000" dirty="0"/>
              <a:t>    "ONE_ITEM_SELECTED": {</a:t>
            </a:r>
          </a:p>
          <a:p>
            <a:r>
              <a:rPr lang="en-US" sz="2000" dirty="0"/>
              <a:t>      "title": { "default": "One Item Selected" },</a:t>
            </a:r>
          </a:p>
          <a:p>
            <a:r>
              <a:rPr lang="en-US" sz="2000" dirty="0"/>
              <a:t>      "</a:t>
            </a:r>
            <a:r>
              <a:rPr lang="en-US" sz="2000" dirty="0" err="1"/>
              <a:t>iconImageUrl</a:t>
            </a:r>
            <a:r>
              <a:rPr lang="en-US" sz="2000" dirty="0"/>
              <a:t>": "icons/</a:t>
            </a:r>
            <a:r>
              <a:rPr lang="en-US" sz="2000" dirty="0" err="1"/>
              <a:t>request.png</a:t>
            </a:r>
            <a:r>
              <a:rPr lang="en-US" sz="2000" dirty="0"/>
              <a:t>",</a:t>
            </a:r>
          </a:p>
          <a:p>
            <a:r>
              <a:rPr lang="en-US" sz="2000" dirty="0"/>
              <a:t>      "type": "command"</a:t>
            </a:r>
          </a:p>
          <a:p>
            <a:r>
              <a:rPr lang="en-US" sz="2000" dirty="0"/>
              <a:t>    },</a:t>
            </a:r>
          </a:p>
          <a:p>
            <a:r>
              <a:rPr lang="en-US" sz="2000" dirty="0"/>
              <a:t>    "ALWAYS_ON": {</a:t>
            </a:r>
          </a:p>
          <a:p>
            <a:r>
              <a:rPr lang="en-US" sz="2000" dirty="0"/>
              <a:t>      "title": { "default": "Always On" },</a:t>
            </a:r>
          </a:p>
          <a:p>
            <a:r>
              <a:rPr lang="en-US" sz="2000" dirty="0"/>
              <a:t>      "</a:t>
            </a:r>
            <a:r>
              <a:rPr lang="en-US" sz="2000" dirty="0" err="1"/>
              <a:t>iconImageUrl</a:t>
            </a:r>
            <a:r>
              <a:rPr lang="en-US" sz="2000" dirty="0"/>
              <a:t>": "icons/</a:t>
            </a:r>
            <a:r>
              <a:rPr lang="en-US" sz="2000" dirty="0" err="1"/>
              <a:t>cancel.png</a:t>
            </a:r>
            <a:r>
              <a:rPr lang="en-US" sz="2000" dirty="0"/>
              <a:t>",</a:t>
            </a:r>
          </a:p>
          <a:p>
            <a:r>
              <a:rPr lang="en-US" sz="2000" dirty="0"/>
              <a:t>      "type": "command"</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3145632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8852-39D5-374E-B59B-C8F8C8817930}"/>
              </a:ext>
            </a:extLst>
          </p:cNvPr>
          <p:cNvSpPr>
            <a:spLocks noGrp="1"/>
          </p:cNvSpPr>
          <p:nvPr>
            <p:ph type="title"/>
          </p:nvPr>
        </p:nvSpPr>
        <p:spPr/>
        <p:txBody>
          <a:bodyPr/>
          <a:lstStyle/>
          <a:p>
            <a:r>
              <a:rPr lang="en-US" dirty="0"/>
              <a:t>Command Set Class</a:t>
            </a:r>
          </a:p>
        </p:txBody>
      </p:sp>
      <p:sp>
        <p:nvSpPr>
          <p:cNvPr id="3" name="Text Placeholder 2">
            <a:extLst>
              <a:ext uri="{FF2B5EF4-FFF2-40B4-BE49-F238E27FC236}">
                <a16:creationId xmlns:a16="http://schemas.microsoft.com/office/drawing/2014/main" id="{E160C37E-15D5-1444-9DEC-8571C640ADC2}"/>
              </a:ext>
            </a:extLst>
          </p:cNvPr>
          <p:cNvSpPr>
            <a:spLocks noGrp="1"/>
          </p:cNvSpPr>
          <p:nvPr>
            <p:ph type="body" sz="quarter" idx="10"/>
          </p:nvPr>
        </p:nvSpPr>
        <p:spPr>
          <a:xfrm>
            <a:off x="528849" y="1476622"/>
            <a:ext cx="11378776" cy="5344540"/>
          </a:xfrm>
        </p:spPr>
        <p:txBody>
          <a:bodyPr/>
          <a:lstStyle/>
          <a:p>
            <a:r>
              <a:rPr lang="en-US" sz="1400" dirty="0"/>
              <a:t>export interface </a:t>
            </a:r>
            <a:r>
              <a:rPr lang="en-US" sz="1400" b="1" dirty="0" err="1"/>
              <a:t>ICommandSetDemoCommandSetProperties</a:t>
            </a:r>
            <a:r>
              <a:rPr lang="en-US" sz="1400" dirty="0"/>
              <a:t> {</a:t>
            </a:r>
          </a:p>
          <a:p>
            <a:r>
              <a:rPr lang="en-US" sz="1400" dirty="0"/>
              <a:t>  </a:t>
            </a:r>
            <a:r>
              <a:rPr lang="en-US" sz="1400" dirty="0" err="1"/>
              <a:t>messagePrefix</a:t>
            </a:r>
            <a:r>
              <a:rPr lang="en-US" sz="1400" dirty="0"/>
              <a:t>: string;</a:t>
            </a:r>
          </a:p>
          <a:p>
            <a:r>
              <a:rPr lang="en-US" sz="1400" dirty="0"/>
              <a:t>}</a:t>
            </a:r>
          </a:p>
          <a:p>
            <a:endParaRPr lang="en-US" sz="1400" dirty="0"/>
          </a:p>
          <a:p>
            <a:r>
              <a:rPr lang="en-US" sz="1400" dirty="0"/>
              <a:t>export default class </a:t>
            </a:r>
            <a:r>
              <a:rPr lang="en-US" sz="1400" b="1" dirty="0" err="1"/>
              <a:t>CommandSetDemoCommandSet</a:t>
            </a:r>
            <a:r>
              <a:rPr lang="en-US" sz="1400" dirty="0"/>
              <a:t> </a:t>
            </a:r>
          </a:p>
          <a:p>
            <a:r>
              <a:rPr lang="en-US" sz="1400" dirty="0"/>
              <a:t>  extends </a:t>
            </a:r>
            <a:r>
              <a:rPr lang="en-US" sz="1400" dirty="0" err="1"/>
              <a:t>BaseListViewCommandSet</a:t>
            </a:r>
            <a:r>
              <a:rPr lang="en-US" sz="1400" dirty="0"/>
              <a:t>&lt;</a:t>
            </a:r>
            <a:r>
              <a:rPr lang="en-US" sz="1400" dirty="0" err="1"/>
              <a:t>ICommandSetDemoCommandSetProperties</a:t>
            </a:r>
            <a:r>
              <a:rPr lang="en-US" sz="1400" dirty="0"/>
              <a:t>&gt; {</a:t>
            </a:r>
          </a:p>
          <a:p>
            <a:endParaRPr lang="en-US" sz="1400" dirty="0"/>
          </a:p>
          <a:p>
            <a:r>
              <a:rPr lang="en-US" sz="1400" dirty="0"/>
              <a:t>  @override</a:t>
            </a:r>
          </a:p>
          <a:p>
            <a:r>
              <a:rPr lang="en-US" sz="1400" dirty="0"/>
              <a:t>  public </a:t>
            </a:r>
            <a:r>
              <a:rPr lang="en-US" sz="1400" dirty="0" err="1"/>
              <a:t>onInit</a:t>
            </a:r>
            <a:r>
              <a:rPr lang="en-US" sz="1400" dirty="0"/>
              <a:t>(): Promise&lt;void&gt; {</a:t>
            </a:r>
          </a:p>
          <a:p>
            <a:r>
              <a:rPr lang="en-US" sz="1400" dirty="0"/>
              <a:t>  }</a:t>
            </a:r>
          </a:p>
          <a:p>
            <a:endParaRPr lang="en-US" sz="1400" dirty="0"/>
          </a:p>
          <a:p>
            <a:r>
              <a:rPr lang="en-US" sz="1400" dirty="0"/>
              <a:t>  @override</a:t>
            </a:r>
          </a:p>
          <a:p>
            <a:r>
              <a:rPr lang="en-US" sz="1400" dirty="0"/>
              <a:t>  public </a:t>
            </a:r>
            <a:r>
              <a:rPr lang="en-US" sz="1400" dirty="0" err="1"/>
              <a:t>onListViewUpdated</a:t>
            </a:r>
            <a:r>
              <a:rPr lang="en-US" sz="1400" dirty="0"/>
              <a:t>(event: </a:t>
            </a:r>
            <a:r>
              <a:rPr lang="en-US" sz="1400" dirty="0" err="1"/>
              <a:t>IListViewCommandSetListViewUpdatedParameters</a:t>
            </a:r>
            <a:r>
              <a:rPr lang="en-US" sz="1400" dirty="0"/>
              <a:t>): void {</a:t>
            </a:r>
          </a:p>
          <a:p>
            <a:r>
              <a:rPr lang="en-US" sz="1400" dirty="0">
                <a:solidFill>
                  <a:schemeClr val="accent1"/>
                </a:solidFill>
              </a:rPr>
              <a:t>    // fired when state of list view changes</a:t>
            </a:r>
          </a:p>
          <a:p>
            <a:r>
              <a:rPr lang="en-US" sz="1400" dirty="0"/>
              <a:t>  }</a:t>
            </a:r>
          </a:p>
          <a:p>
            <a:endParaRPr lang="en-US" sz="1400" dirty="0"/>
          </a:p>
          <a:p>
            <a:r>
              <a:rPr lang="en-US" sz="1400" dirty="0"/>
              <a:t>  @override</a:t>
            </a:r>
          </a:p>
          <a:p>
            <a:r>
              <a:rPr lang="en-US" sz="1400" dirty="0"/>
              <a:t>  public </a:t>
            </a:r>
            <a:r>
              <a:rPr lang="en-US" sz="1400" dirty="0" err="1"/>
              <a:t>onExecute</a:t>
            </a:r>
            <a:r>
              <a:rPr lang="en-US" sz="1400" dirty="0"/>
              <a:t>(event: </a:t>
            </a:r>
            <a:r>
              <a:rPr lang="en-US" sz="1400" dirty="0" err="1"/>
              <a:t>IListViewCommandSetExecuteEventParameters</a:t>
            </a:r>
            <a:r>
              <a:rPr lang="en-US" sz="1400" dirty="0"/>
              <a:t>): void {</a:t>
            </a:r>
          </a:p>
          <a:p>
            <a:r>
              <a:rPr lang="en-US" sz="1400" dirty="0">
                <a:solidFill>
                  <a:schemeClr val="accent1"/>
                </a:solidFill>
              </a:rPr>
              <a:t>    // what happens when button is selected</a:t>
            </a:r>
          </a:p>
          <a:p>
            <a:r>
              <a:rPr lang="en-US" sz="1400" dirty="0"/>
              <a:t>  }</a:t>
            </a:r>
          </a:p>
          <a:p>
            <a:r>
              <a:rPr lang="en-US" sz="1400" dirty="0"/>
              <a:t>}</a:t>
            </a:r>
          </a:p>
        </p:txBody>
      </p:sp>
    </p:spTree>
    <p:extLst>
      <p:ext uri="{BB962C8B-B14F-4D97-AF65-F5344CB8AC3E}">
        <p14:creationId xmlns:p14="http://schemas.microsoft.com/office/powerpoint/2010/main" val="28342278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497A57-F85C-9A4A-A386-D5A085690FFF}"/>
              </a:ext>
            </a:extLst>
          </p:cNvPr>
          <p:cNvSpPr>
            <a:spLocks noGrp="1"/>
          </p:cNvSpPr>
          <p:nvPr>
            <p:ph type="body" sz="quarter" idx="10"/>
          </p:nvPr>
        </p:nvSpPr>
        <p:spPr>
          <a:xfrm>
            <a:off x="464400" y="1212850"/>
            <a:ext cx="11574000" cy="2806922"/>
          </a:xfrm>
        </p:spPr>
        <p:txBody>
          <a:bodyPr/>
          <a:lstStyle/>
          <a:p>
            <a:r>
              <a:rPr lang="en-US" dirty="0"/>
              <a:t>The SharePoint workbench doesn't support testing extensions</a:t>
            </a:r>
          </a:p>
          <a:p>
            <a:endParaRPr lang="en-US" dirty="0"/>
          </a:p>
          <a:p>
            <a:r>
              <a:rPr lang="en-US" dirty="0"/>
              <a:t>Can still build and host extension project locally while testing in a remote SharePoint site</a:t>
            </a:r>
          </a:p>
          <a:p>
            <a:endParaRPr lang="en-US" dirty="0"/>
          </a:p>
          <a:p>
            <a:r>
              <a:rPr lang="en-US" dirty="0"/>
              <a:t>Configurations added to each project by the </a:t>
            </a:r>
            <a:r>
              <a:rPr lang="en-US" dirty="0" err="1"/>
              <a:t>SPFx</a:t>
            </a:r>
            <a:r>
              <a:rPr lang="en-US" dirty="0"/>
              <a:t> Yeoman generator simplifying loading SharePoint sites</a:t>
            </a:r>
          </a:p>
        </p:txBody>
      </p:sp>
      <p:sp>
        <p:nvSpPr>
          <p:cNvPr id="3" name="Title 2">
            <a:extLst>
              <a:ext uri="{FF2B5EF4-FFF2-40B4-BE49-F238E27FC236}">
                <a16:creationId xmlns:a16="http://schemas.microsoft.com/office/drawing/2014/main" id="{7DBE5923-5A72-8E44-B816-6EB8E1A54EB5}"/>
              </a:ext>
            </a:extLst>
          </p:cNvPr>
          <p:cNvSpPr>
            <a:spLocks noGrp="1"/>
          </p:cNvSpPr>
          <p:nvPr>
            <p:ph type="title"/>
          </p:nvPr>
        </p:nvSpPr>
        <p:spPr/>
        <p:txBody>
          <a:bodyPr/>
          <a:lstStyle/>
          <a:p>
            <a:r>
              <a:rPr lang="en-US" dirty="0"/>
              <a:t>Debugging &amp; Testing Command Sets</a:t>
            </a:r>
          </a:p>
        </p:txBody>
      </p:sp>
    </p:spTree>
    <p:extLst>
      <p:ext uri="{BB962C8B-B14F-4D97-AF65-F5344CB8AC3E}">
        <p14:creationId xmlns:p14="http://schemas.microsoft.com/office/powerpoint/2010/main" val="32238369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877E54-8532-BC4D-BE22-ED396111B657}"/>
              </a:ext>
            </a:extLst>
          </p:cNvPr>
          <p:cNvSpPr>
            <a:spLocks noGrp="1"/>
          </p:cNvSpPr>
          <p:nvPr>
            <p:ph type="body" sz="quarter" idx="10"/>
          </p:nvPr>
        </p:nvSpPr>
        <p:spPr>
          <a:xfrm>
            <a:off x="274638" y="1212850"/>
            <a:ext cx="11887200" cy="3157788"/>
          </a:xfrm>
        </p:spPr>
        <p:txBody>
          <a:bodyPr/>
          <a:lstStyle/>
          <a:p>
            <a:r>
              <a:rPr lang="en-US" dirty="0"/>
              <a:t>Extension deployment utilizes SharePoint Feature framework </a:t>
            </a:r>
          </a:p>
          <a:p>
            <a:endParaRPr lang="en-US" dirty="0"/>
          </a:p>
          <a:p>
            <a:r>
              <a:rPr lang="en-US" dirty="0"/>
              <a:t>Command set buttons provisioned using a custom action defined in elements.xml</a:t>
            </a:r>
            <a:endParaRPr lang="en-US" dirty="0">
              <a:latin typeface="Courier New" panose="02070309020205020404" pitchFamily="49" charset="0"/>
              <a:cs typeface="Courier New" panose="02070309020205020404" pitchFamily="49" charset="0"/>
            </a:endParaRPr>
          </a:p>
          <a:p>
            <a:endParaRPr lang="en-US" dirty="0"/>
          </a:p>
          <a:p>
            <a:r>
              <a:rPr lang="en-US" dirty="0"/>
              <a:t>Deployment similar to web parts</a:t>
            </a:r>
          </a:p>
          <a:p>
            <a:pPr lvl="1"/>
            <a:r>
              <a:rPr lang="en-US" dirty="0"/>
              <a:t>Upload SharePoint Package to tenant / site collection app catalog</a:t>
            </a:r>
          </a:p>
          <a:p>
            <a:pPr lvl="1"/>
            <a:r>
              <a:rPr lang="en-US" dirty="0"/>
              <a:t>Install app</a:t>
            </a:r>
          </a:p>
          <a:p>
            <a:endParaRPr lang="en-US" dirty="0"/>
          </a:p>
        </p:txBody>
      </p:sp>
      <p:sp>
        <p:nvSpPr>
          <p:cNvPr id="3" name="Title 2">
            <a:extLst>
              <a:ext uri="{FF2B5EF4-FFF2-40B4-BE49-F238E27FC236}">
                <a16:creationId xmlns:a16="http://schemas.microsoft.com/office/drawing/2014/main" id="{F21B06D3-DD63-D04D-8257-64155C50E5FA}"/>
              </a:ext>
            </a:extLst>
          </p:cNvPr>
          <p:cNvSpPr>
            <a:spLocks noGrp="1"/>
          </p:cNvSpPr>
          <p:nvPr>
            <p:ph type="title"/>
          </p:nvPr>
        </p:nvSpPr>
        <p:spPr/>
        <p:txBody>
          <a:bodyPr/>
          <a:lstStyle/>
          <a:p>
            <a:r>
              <a:rPr lang="en-US" dirty="0"/>
              <a:t>Deployment</a:t>
            </a:r>
          </a:p>
        </p:txBody>
      </p:sp>
      <p:pic>
        <p:nvPicPr>
          <p:cNvPr id="5" name="Picture 4">
            <a:extLst>
              <a:ext uri="{FF2B5EF4-FFF2-40B4-BE49-F238E27FC236}">
                <a16:creationId xmlns:a16="http://schemas.microsoft.com/office/drawing/2014/main" id="{4AB1B74F-2A3F-A0BE-25EF-DE97C60999C8}"/>
              </a:ext>
            </a:extLst>
          </p:cNvPr>
          <p:cNvPicPr>
            <a:picLocks noChangeAspect="1"/>
          </p:cNvPicPr>
          <p:nvPr/>
        </p:nvPicPr>
        <p:blipFill>
          <a:blip r:embed="rId3"/>
          <a:stretch>
            <a:fillRect/>
          </a:stretch>
        </p:blipFill>
        <p:spPr>
          <a:xfrm>
            <a:off x="2167975" y="4150596"/>
            <a:ext cx="8100524" cy="2502672"/>
          </a:xfrm>
          <a:prstGeom prst="rect">
            <a:avLst/>
          </a:prstGeom>
        </p:spPr>
      </p:pic>
    </p:spTree>
    <p:extLst>
      <p:ext uri="{BB962C8B-B14F-4D97-AF65-F5344CB8AC3E}">
        <p14:creationId xmlns:p14="http://schemas.microsoft.com/office/powerpoint/2010/main" val="24546479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877E54-8532-BC4D-BE22-ED396111B657}"/>
              </a:ext>
            </a:extLst>
          </p:cNvPr>
          <p:cNvSpPr>
            <a:spLocks noGrp="1"/>
          </p:cNvSpPr>
          <p:nvPr>
            <p:ph type="body" sz="quarter" idx="10"/>
          </p:nvPr>
        </p:nvSpPr>
        <p:spPr>
          <a:xfrm>
            <a:off x="274638" y="1212850"/>
            <a:ext cx="11887200" cy="2446824"/>
          </a:xfrm>
        </p:spPr>
        <p:txBody>
          <a:bodyPr/>
          <a:lstStyle/>
          <a:p>
            <a:r>
              <a:rPr lang="en-US" dirty="0"/>
              <a:t>Command set extensions support tenant wide deployment</a:t>
            </a:r>
          </a:p>
          <a:p>
            <a:endParaRPr lang="en-US" dirty="0"/>
          </a:p>
          <a:p>
            <a:r>
              <a:rPr lang="en-US" dirty="0"/>
              <a:t>Tenant wide deployment process uses the ClientSideInstance.xml file</a:t>
            </a:r>
          </a:p>
          <a:p>
            <a:pPr lvl="1"/>
            <a:r>
              <a:rPr lang="en-US" dirty="0"/>
              <a:t>Command set: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ClientSideComponentInstance</a:t>
            </a:r>
            <a:r>
              <a:rPr lang="en-US" dirty="0">
                <a:latin typeface="Courier New" panose="02070309020205020404" pitchFamily="49" charset="0"/>
                <a:cs typeface="Courier New" panose="02070309020205020404" pitchFamily="49" charset="0"/>
              </a:rPr>
              <a:t>&gt;</a:t>
            </a:r>
          </a:p>
          <a:p>
            <a:endParaRPr lang="en-US" dirty="0"/>
          </a:p>
          <a:p>
            <a:r>
              <a:rPr lang="en-US" dirty="0"/>
              <a:t>Entry added to the Tenant Wide Extensions list in the tenant’s app catalog site</a:t>
            </a:r>
          </a:p>
        </p:txBody>
      </p:sp>
      <p:sp>
        <p:nvSpPr>
          <p:cNvPr id="3" name="Title 2">
            <a:extLst>
              <a:ext uri="{FF2B5EF4-FFF2-40B4-BE49-F238E27FC236}">
                <a16:creationId xmlns:a16="http://schemas.microsoft.com/office/drawing/2014/main" id="{F21B06D3-DD63-D04D-8257-64155C50E5FA}"/>
              </a:ext>
            </a:extLst>
          </p:cNvPr>
          <p:cNvSpPr>
            <a:spLocks noGrp="1"/>
          </p:cNvSpPr>
          <p:nvPr>
            <p:ph type="title"/>
          </p:nvPr>
        </p:nvSpPr>
        <p:spPr>
          <a:xfrm>
            <a:off x="464400" y="633600"/>
            <a:ext cx="11574000" cy="387798"/>
          </a:xfrm>
        </p:spPr>
        <p:txBody>
          <a:bodyPr/>
          <a:lstStyle/>
          <a:p>
            <a:r>
              <a:rPr lang="en-US" dirty="0"/>
              <a:t>Deployment – Tenant Wide</a:t>
            </a:r>
          </a:p>
        </p:txBody>
      </p:sp>
      <p:pic>
        <p:nvPicPr>
          <p:cNvPr id="5" name="Picture 4">
            <a:extLst>
              <a:ext uri="{FF2B5EF4-FFF2-40B4-BE49-F238E27FC236}">
                <a16:creationId xmlns:a16="http://schemas.microsoft.com/office/drawing/2014/main" id="{EB2B195D-F542-090F-627D-62FFC84AA051}"/>
              </a:ext>
            </a:extLst>
          </p:cNvPr>
          <p:cNvPicPr>
            <a:picLocks noChangeAspect="1"/>
          </p:cNvPicPr>
          <p:nvPr/>
        </p:nvPicPr>
        <p:blipFill>
          <a:blip r:embed="rId3"/>
          <a:stretch>
            <a:fillRect/>
          </a:stretch>
        </p:blipFill>
        <p:spPr>
          <a:xfrm>
            <a:off x="2050976" y="4183524"/>
            <a:ext cx="8334522" cy="2480512"/>
          </a:xfrm>
          <a:prstGeom prst="rect">
            <a:avLst/>
          </a:prstGeom>
        </p:spPr>
      </p:pic>
    </p:spTree>
    <p:extLst>
      <p:ext uri="{BB962C8B-B14F-4D97-AF65-F5344CB8AC3E}">
        <p14:creationId xmlns:p14="http://schemas.microsoft.com/office/powerpoint/2010/main" val="13637937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877E54-8532-BC4D-BE22-ED396111B657}"/>
              </a:ext>
            </a:extLst>
          </p:cNvPr>
          <p:cNvSpPr>
            <a:spLocks noGrp="1"/>
          </p:cNvSpPr>
          <p:nvPr>
            <p:ph type="body" sz="quarter" idx="10"/>
          </p:nvPr>
        </p:nvSpPr>
        <p:spPr>
          <a:xfrm>
            <a:off x="274638" y="1212850"/>
            <a:ext cx="11887200" cy="1337482"/>
          </a:xfrm>
        </p:spPr>
        <p:txBody>
          <a:bodyPr/>
          <a:lstStyle/>
          <a:p>
            <a:r>
              <a:rPr lang="en-US" dirty="0"/>
              <a:t>ClientSideInstance.xml and elements.xml are elements of a Feature</a:t>
            </a:r>
          </a:p>
          <a:p>
            <a:endParaRPr lang="en-US" dirty="0"/>
          </a:p>
          <a:p>
            <a:r>
              <a:rPr lang="en-US" dirty="0"/>
              <a:t>Feature definition part of solution object in package-</a:t>
            </a:r>
            <a:r>
              <a:rPr lang="en-US" dirty="0" err="1"/>
              <a:t>solution.json</a:t>
            </a:r>
            <a:r>
              <a:rPr lang="en-US" dirty="0"/>
              <a:t> </a:t>
            </a:r>
            <a:endParaRPr lang="en-US" dirty="0">
              <a:latin typeface="Courier New" panose="02070309020205020404" pitchFamily="49" charset="0"/>
              <a:cs typeface="Courier New" panose="02070309020205020404" pitchFamily="49" charset="0"/>
            </a:endParaRPr>
          </a:p>
        </p:txBody>
      </p:sp>
      <p:sp>
        <p:nvSpPr>
          <p:cNvPr id="3" name="Title 2">
            <a:extLst>
              <a:ext uri="{FF2B5EF4-FFF2-40B4-BE49-F238E27FC236}">
                <a16:creationId xmlns:a16="http://schemas.microsoft.com/office/drawing/2014/main" id="{F21B06D3-DD63-D04D-8257-64155C50E5FA}"/>
              </a:ext>
            </a:extLst>
          </p:cNvPr>
          <p:cNvSpPr>
            <a:spLocks noGrp="1"/>
          </p:cNvSpPr>
          <p:nvPr>
            <p:ph type="title"/>
          </p:nvPr>
        </p:nvSpPr>
        <p:spPr>
          <a:xfrm>
            <a:off x="464400" y="633600"/>
            <a:ext cx="11574000" cy="387798"/>
          </a:xfrm>
        </p:spPr>
        <p:txBody>
          <a:bodyPr/>
          <a:lstStyle/>
          <a:p>
            <a:r>
              <a:rPr lang="en-US" dirty="0"/>
              <a:t>Deployment – Feature</a:t>
            </a:r>
          </a:p>
        </p:txBody>
      </p:sp>
      <p:pic>
        <p:nvPicPr>
          <p:cNvPr id="6" name="Picture 5">
            <a:extLst>
              <a:ext uri="{FF2B5EF4-FFF2-40B4-BE49-F238E27FC236}">
                <a16:creationId xmlns:a16="http://schemas.microsoft.com/office/drawing/2014/main" id="{F0B8899E-5F40-6C26-B79F-B0E439879BEE}"/>
              </a:ext>
            </a:extLst>
          </p:cNvPr>
          <p:cNvPicPr>
            <a:picLocks noChangeAspect="1"/>
          </p:cNvPicPr>
          <p:nvPr/>
        </p:nvPicPr>
        <p:blipFill>
          <a:blip r:embed="rId3"/>
          <a:stretch>
            <a:fillRect/>
          </a:stretch>
        </p:blipFill>
        <p:spPr>
          <a:xfrm>
            <a:off x="3307720" y="2741784"/>
            <a:ext cx="5821033" cy="3880689"/>
          </a:xfrm>
          <a:prstGeom prst="rect">
            <a:avLst/>
          </a:prstGeom>
        </p:spPr>
      </p:pic>
    </p:spTree>
    <p:extLst>
      <p:ext uri="{BB962C8B-B14F-4D97-AF65-F5344CB8AC3E}">
        <p14:creationId xmlns:p14="http://schemas.microsoft.com/office/powerpoint/2010/main" val="3476474755"/>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1871</Words>
  <Application>Microsoft Office PowerPoint</Application>
  <PresentationFormat>Custom</PresentationFormat>
  <Paragraphs>185</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Consolas</vt:lpstr>
      <vt:lpstr>Courier New</vt:lpstr>
      <vt:lpstr>Segoe UI</vt:lpstr>
      <vt:lpstr>Segoe UI Light</vt:lpstr>
      <vt:lpstr>Segoe UI Semibold</vt:lpstr>
      <vt:lpstr>Wingdings</vt:lpstr>
      <vt:lpstr>Office 365 PPT Template - 2017</vt:lpstr>
      <vt:lpstr>SharePoint Framework Extensions: List View Command Set</vt:lpstr>
      <vt:lpstr>Command Sets</vt:lpstr>
      <vt:lpstr>List View Command Sets</vt:lpstr>
      <vt:lpstr>Defining Command Set Buttons</vt:lpstr>
      <vt:lpstr>Command Set Class</vt:lpstr>
      <vt:lpstr>Debugging &amp; Testing Command Sets</vt:lpstr>
      <vt:lpstr>Deployment</vt:lpstr>
      <vt:lpstr>Deployment – Tenant Wide</vt:lpstr>
      <vt:lpstr>Deployment – Feature</vt:lpstr>
      <vt:lpstr>Demo Creating SharePoint Framework List View Command Sets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2022-11-18T15:14:35Z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