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6"/>
  </p:notesMasterIdLst>
  <p:handoutMasterIdLst>
    <p:handoutMasterId r:id="rId17"/>
  </p:handoutMasterIdLst>
  <p:sldIdLst>
    <p:sldId id="1582" r:id="rId3"/>
    <p:sldId id="1583" r:id="rId4"/>
    <p:sldId id="1584" r:id="rId5"/>
    <p:sldId id="1561" r:id="rId6"/>
    <p:sldId id="1585" r:id="rId7"/>
    <p:sldId id="1586" r:id="rId8"/>
    <p:sldId id="1587" r:id="rId9"/>
    <p:sldId id="1588" r:id="rId10"/>
    <p:sldId id="1589" r:id="rId11"/>
    <p:sldId id="1590" r:id="rId12"/>
    <p:sldId id="1591" r:id="rId13"/>
    <p:sldId id="1592" r:id="rId14"/>
    <p:sldId id="1593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82"/>
            <p14:sldId id="1583"/>
          </p14:sldIdLst>
        </p14:section>
        <p14:section name="extensions intro" id="{7AD6C352-0A45-444E-B8F9-8D2038BF74CA}">
          <p14:sldIdLst>
            <p14:sldId id="1584"/>
            <p14:sldId id="1561"/>
            <p14:sldId id="1585"/>
          </p14:sldIdLst>
        </p14:section>
        <p14:section name="testing" id="{8E3AA920-E048-4638-9677-E7ABDDCA76E7}">
          <p14:sldIdLst>
            <p14:sldId id="1586"/>
            <p14:sldId id="1587"/>
            <p14:sldId id="1588"/>
            <p14:sldId id="1589"/>
          </p14:sldIdLst>
        </p14:section>
        <p14:section name="outro" id="{BF29E249-6E71-4BBE-B175-E1751A1C0B1C}">
          <p14:sldIdLst>
            <p14:sldId id="1590"/>
            <p14:sldId id="1591"/>
            <p14:sldId id="1592"/>
            <p14:sldId id="15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93" autoAdjust="0"/>
    <p:restoredTop sz="91264" autoAdjust="0"/>
  </p:normalViewPr>
  <p:slideViewPr>
    <p:cSldViewPr snapToGrid="0">
      <p:cViewPr varScale="1">
        <p:scale>
          <a:sx n="125" d="100"/>
          <a:sy n="125" d="100"/>
        </p:scale>
        <p:origin x="160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extensions/get-started/building-simple-field-customizer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Field Customizers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36954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36665651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Field Customizer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https://docs.microsoft.com/sharepoint/dev/spfx/extensions/get-started/building-simple-field-customizer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5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822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Field Customizers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41343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64053"/>
          </a:xfrm>
        </p:spPr>
        <p:txBody>
          <a:bodyPr/>
          <a:lstStyle/>
          <a:p>
            <a:r>
              <a:rPr lang="en-US" dirty="0"/>
              <a:t>Customize rendering of cell in list view display mode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Client-Side Rendering (CSR)</a:t>
            </a:r>
          </a:p>
          <a:p>
            <a:pPr lvl="1"/>
            <a:r>
              <a:rPr lang="en-US" dirty="0" err="1"/>
              <a:t>JSLink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Display picture or illustration in field instead of text</a:t>
            </a:r>
          </a:p>
          <a:p>
            <a:pPr lvl="1"/>
            <a:r>
              <a:rPr lang="en-US" dirty="0"/>
              <a:t>Make a field rendering interactive</a:t>
            </a:r>
          </a:p>
          <a:p>
            <a:pPr lvl="1"/>
            <a:r>
              <a:rPr lang="en-US" dirty="0"/>
              <a:t>Add React component to field rendering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</a:t>
            </a:r>
          </a:p>
        </p:txBody>
      </p:sp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09678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IPercentCompleteFieldCustomizerProperties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yellowMinLimit</a:t>
            </a:r>
            <a:r>
              <a:rPr lang="en-US" sz="1400" dirty="0"/>
              <a:t>?: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PercentCompleteFieldCustomizer</a:t>
            </a:r>
            <a:endParaRPr lang="en-US" sz="1400" b="1" dirty="0"/>
          </a:p>
          <a:p>
            <a:r>
              <a:rPr lang="en-US" sz="1400" dirty="0"/>
              <a:t>  extends </a:t>
            </a:r>
            <a:r>
              <a:rPr lang="en-US" sz="1400" dirty="0" err="1"/>
              <a:t>BaseFieldCustomizer</a:t>
            </a:r>
            <a:r>
              <a:rPr lang="en-US" sz="1400" dirty="0"/>
              <a:t>&lt;</a:t>
            </a:r>
            <a:r>
              <a:rPr lang="en-US" sz="1400" dirty="0" err="1"/>
              <a:t>IPercentCompleteFieldCustomizerProperties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onRenderCell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1"/>
                </a:solidFill>
              </a:rPr>
              <a:t> // called when rendering the cell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onDisposeCell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2637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Deploying Field Customizers as a Site Column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4247317"/>
          </a:xfrm>
        </p:spPr>
        <p:txBody>
          <a:bodyPr/>
          <a:lstStyle/>
          <a:p>
            <a:r>
              <a:rPr lang="en-US" sz="2000" dirty="0"/>
              <a:t>&lt;Field ID="{0ebe7606-20f4-49be-bcdc-2dfc65348b46}"</a:t>
            </a:r>
          </a:p>
          <a:p>
            <a:r>
              <a:rPr lang="en-US" sz="2000" dirty="0"/>
              <a:t>  Name="</a:t>
            </a:r>
            <a:r>
              <a:rPr lang="en-US" sz="2000" dirty="0" err="1"/>
              <a:t>PercentageComplete</a:t>
            </a:r>
            <a:r>
              <a:rPr lang="en-US" sz="2000" dirty="0"/>
              <a:t>"</a:t>
            </a:r>
          </a:p>
          <a:p>
            <a:r>
              <a:rPr lang="en-US" sz="2000" dirty="0"/>
              <a:t>  DisplayName="Percentage Complete"</a:t>
            </a:r>
          </a:p>
          <a:p>
            <a:r>
              <a:rPr lang="en-US" sz="2000" dirty="0"/>
              <a:t>  Type="Number"</a:t>
            </a:r>
          </a:p>
          <a:p>
            <a:r>
              <a:rPr lang="en-US" sz="2000" dirty="0"/>
              <a:t>  Min="0"</a:t>
            </a:r>
          </a:p>
          <a:p>
            <a:r>
              <a:rPr lang="en-US" sz="2000" dirty="0"/>
              <a:t>  Required="FALSE"</a:t>
            </a:r>
          </a:p>
          <a:p>
            <a:r>
              <a:rPr lang="en-US" sz="2000" dirty="0"/>
              <a:t>  Group="</a:t>
            </a:r>
            <a:r>
              <a:rPr lang="en-US" sz="2000" dirty="0" err="1"/>
              <a:t>SPFx</a:t>
            </a:r>
            <a:r>
              <a:rPr lang="en-US" sz="2000" dirty="0"/>
              <a:t> Columns"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 err="1">
                <a:solidFill>
                  <a:schemeClr val="accent1"/>
                </a:solidFill>
              </a:rPr>
              <a:t>ClientSideComponentId</a:t>
            </a:r>
            <a:r>
              <a:rPr lang="en-US" sz="2000" dirty="0">
                <a:solidFill>
                  <a:schemeClr val="accent1"/>
                </a:solidFill>
              </a:rPr>
              <a:t>="fcedd96a-1c34-4ac8-9ad8-5aaf4cb1e993"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 err="1">
                <a:solidFill>
                  <a:schemeClr val="accent1"/>
                </a:solidFill>
              </a:rPr>
              <a:t>ClientSideComponentProperties</a:t>
            </a:r>
            <a:r>
              <a:rPr lang="en-US" sz="2000" dirty="0">
                <a:solidFill>
                  <a:schemeClr val="accent1"/>
                </a:solidFill>
              </a:rPr>
              <a:t>=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"{&amp;</a:t>
            </a:r>
            <a:r>
              <a:rPr lang="en-US" sz="2000" dirty="0" err="1">
                <a:solidFill>
                  <a:schemeClr val="accent1"/>
                </a:solidFill>
              </a:rPr>
              <a:t>quot;greenMinLimit&amp;quot</a:t>
            </a:r>
            <a:r>
              <a:rPr lang="en-US" sz="2000" dirty="0">
                <a:solidFill>
                  <a:schemeClr val="accent1"/>
                </a:solidFill>
              </a:rPr>
              <a:t>;:&amp;quot;85&amp;quot;,&amp;</a:t>
            </a:r>
            <a:r>
              <a:rPr lang="en-US" sz="2000" dirty="0" err="1">
                <a:solidFill>
                  <a:schemeClr val="accent1"/>
                </a:solidFill>
              </a:rPr>
              <a:t>quot;yellowMinLimit&amp;quot</a:t>
            </a:r>
            <a:r>
              <a:rPr lang="en-US" sz="2000" dirty="0">
                <a:solidFill>
                  <a:schemeClr val="accent1"/>
                </a:solidFill>
              </a:rPr>
              <a:t>;:&amp;quot;70&amp;quot;}"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&lt;/Field&gt;</a:t>
            </a:r>
          </a:p>
        </p:txBody>
      </p:sp>
    </p:spTree>
    <p:extLst>
      <p:ext uri="{BB962C8B-B14F-4D97-AF65-F5344CB8AC3E}">
        <p14:creationId xmlns:p14="http://schemas.microsoft.com/office/powerpoint/2010/main" val="30568643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59628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746998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5CCC6-55C1-ED42-B8FF-1B9AD3438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71391"/>
          </a:xfrm>
        </p:spPr>
        <p:txBody>
          <a:bodyPr/>
          <a:lstStyle/>
          <a:p>
            <a:r>
              <a:rPr lang="en-US" dirty="0"/>
              <a:t>URL parameters instruct SharePoint to:</a:t>
            </a:r>
          </a:p>
          <a:p>
            <a:pPr lvl="1"/>
            <a:r>
              <a:rPr lang="en-US" dirty="0"/>
              <a:t>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Associate a specific field rendering with the custom JavaScript</a:t>
            </a:r>
          </a:p>
          <a:p>
            <a:endParaRPr lang="en-US" dirty="0"/>
          </a:p>
          <a:p>
            <a:r>
              <a:rPr lang="en-US" dirty="0"/>
              <a:t>Must specify the internal name of a field to associate with the field customizer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8D99E-00B3-A444-B974-3C7E3EC1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Field Customizers – How it Works</a:t>
            </a:r>
          </a:p>
        </p:txBody>
      </p:sp>
    </p:spTree>
    <p:extLst>
      <p:ext uri="{BB962C8B-B14F-4D97-AF65-F5344CB8AC3E}">
        <p14:creationId xmlns:p14="http://schemas.microsoft.com/office/powerpoint/2010/main" val="35218767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970318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&lt;Field&gt;</a:t>
            </a:r>
          </a:p>
          <a:p>
            <a:endParaRPr lang="en-US" dirty="0"/>
          </a:p>
          <a:p>
            <a:r>
              <a:rPr lang="en-US" dirty="0"/>
              <a:t>Can be provisioned as a new site column</a:t>
            </a:r>
          </a:p>
          <a:p>
            <a:pPr lvl="1"/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 to add site column</a:t>
            </a:r>
          </a:p>
          <a:p>
            <a:pPr lvl="1"/>
            <a:endParaRPr lang="en-US" dirty="0"/>
          </a:p>
          <a:p>
            <a:r>
              <a:rPr lang="en-US" dirty="0"/>
              <a:t>Can be also associated to existing site columns or fields in the SharePoint sites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ClientSideComponentId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ClientSideComponentProperties</a:t>
            </a:r>
            <a:r>
              <a:rPr lang="en-US" dirty="0"/>
              <a:t> properties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/>
              <a:t>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306209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Field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633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585</Words>
  <Application>Microsoft Macintosh PowerPoint</Application>
  <PresentationFormat>Custom</PresentationFormat>
  <Paragraphs>105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SharePoint Framework Extensions: Field Customizers</vt:lpstr>
      <vt:lpstr>Field Customizers</vt:lpstr>
      <vt:lpstr>Field Customizer</vt:lpstr>
      <vt:lpstr>Field Customizer Class</vt:lpstr>
      <vt:lpstr>Deploying Field Customizers as a Site Column</vt:lpstr>
      <vt:lpstr>Debugging &amp; Testing Field Customizers</vt:lpstr>
      <vt:lpstr>Testing Field Customizers – How it Works</vt:lpstr>
      <vt:lpstr>Deployment</vt:lpstr>
      <vt:lpstr>Demo Creating SharePoint Framework Field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