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55" r:id="rId14"/>
    <p:sldId id="1557" r:id="rId15"/>
    <p:sldId id="1558" r:id="rId16"/>
    <p:sldId id="1559" r:id="rId17"/>
    <p:sldId id="265" r:id="rId18"/>
    <p:sldId id="283" r:id="rId19"/>
    <p:sldId id="279"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110" d="100"/>
          <a:sy n="110" d="100"/>
        </p:scale>
        <p:origin x="192" y="50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2/28/20 1:24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2/28/20 1:22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extensions support tenant wide deployment. Tenant wide deployment allows you to have centralized control of which extensions are available across all sites in a tenant.</a:t>
            </a:r>
          </a:p>
          <a:p>
            <a:endParaRPr lang="en-US" dirty="0"/>
          </a:p>
          <a:p>
            <a:r>
              <a:rPr lang="en-US" dirty="0"/>
              <a:t>This deployment option enables you to easily implement a consistent user experience across all of our sites and a consistent deployment for one extension across all sites in the tenant.</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5:32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a:t>
            </a:r>
            <a:r>
              <a:rPr lang="en-US" dirty="0" err="1"/>
              <a:t>wite</a:t>
            </a:r>
            <a:r>
              <a:rPr lang="en-US" dirty="0"/>
              <a:t> deployment allows you to bypass the need for installing extensions to each site collection. Only application customizers and list view command sets can be deployed tenant wide; field customizers can't be deployed tenant-wide.</a:t>
            </a:r>
          </a:p>
          <a:p>
            <a:endParaRPr lang="en-US" dirty="0"/>
          </a:p>
          <a:p>
            <a:r>
              <a:rPr lang="en-US" dirty="0"/>
              <a:t>The public properties can be set on the extension enabling administrators to apply them to specific list templates or site templates. For example, if you wanted a command set customization to show up in a document library and not a list, you have the ability to specify the public properties on an extension across all the sites.</a:t>
            </a:r>
          </a:p>
          <a:p>
            <a:endParaRPr lang="en-US" dirty="0"/>
          </a:p>
          <a:p>
            <a:r>
              <a:rPr lang="en-US" dirty="0"/>
              <a:t>The presence of a specific file in the project enables an extension tenant wide deployment. When the **</a:t>
            </a:r>
            <a:r>
              <a:rPr lang="en-US" dirty="0" err="1"/>
              <a:t>ClientSideInstances.xml</a:t>
            </a:r>
            <a:r>
              <a:rPr lang="en-US" dirty="0"/>
              <a:t>** file is detected during deployment to the tenant's App Catalog, an entry is added to a special SharePoint list. The values within the XML file are used to add an entry to the list that contains all extensions that are deployed to the tenant:</a:t>
            </a:r>
          </a:p>
          <a:p>
            <a:endParaRPr lang="en-US" dirty="0"/>
          </a:p>
          <a:p>
            <a:r>
              <a:rPr lang="en-US" dirty="0"/>
              <a:t>The **</a:t>
            </a:r>
            <a:r>
              <a:rPr lang="en-US" dirty="0" err="1"/>
              <a:t>ClientSideInstances.xml</a:t>
            </a:r>
            <a:r>
              <a:rPr lang="en-US" dirty="0"/>
              <a:t>** file is added to an extension project by default, located in the **./</a:t>
            </a:r>
            <a:r>
              <a:rPr lang="en-US" dirty="0" err="1"/>
              <a:t>sharepoint</a:t>
            </a:r>
            <a:r>
              <a:rPr lang="en-US" dirty="0"/>
              <a:t>/assets** folder in the project. To disable the extension from being deployed to the entire tenant, delete this file from your project prior to creating the SharePoint package.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5:50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6:06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6:23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3/1/20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2/28/20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1:31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1:37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the list display form.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to the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1:49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created automatically when you bundle the project, contains the JavaScript bundle &amp; manifest created by the build process that will be used in deployment.</a:t>
            </a:r>
          </a:p>
          <a:p>
            <a:r>
              <a:rPr lang="en-US" dirty="0"/>
              <a:t>- **lib**: This folder, created automatically when you build the project, contains the temporary files generated from the compilation and transpilation of TypeScript to JavaScript and SCSS to CSS files.</a:t>
            </a:r>
          </a:p>
          <a:p>
            <a:r>
              <a:rPr lang="en-US" dirty="0"/>
              <a:t>- **</a:t>
            </a:r>
            <a:r>
              <a:rPr lang="en-US" dirty="0" err="1"/>
              <a:t>node_modules</a:t>
            </a:r>
            <a:r>
              <a:rPr lang="en-US" dirty="0"/>
              <a:t>**: This folder is created automatically when installing package dependencies using the `</a:t>
            </a:r>
            <a:r>
              <a:rPr lang="en-US" dirty="0" err="1"/>
              <a:t>npm</a:t>
            </a:r>
            <a:r>
              <a:rPr lang="en-US" dirty="0"/>
              <a:t> install` command.</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text SharePoint Framework extensions. Unlike client-side web parts, extensions require a live SharePoint site, list, or library. This means you can't test extensions in either the local or SharePoint-hosted workbench.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2/29/20 5:33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dirty="0"/>
              <a:t>The difference between web parts and extensions when it comes to deployment is that the web part provision process is more transparent than extensions which require more manual work. </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2/29/20 5:41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ocs.microsoft.com/sharepoint/dev/spfx/extensions/basics/tenant-wide-deployment-extensions" TargetMode="External"/><Relationship Id="rId5" Type="http://schemas.openxmlformats.org/officeDocument/2006/relationships/hyperlink" Target="https://docs.microsoft.com/sharepoint/dev/spfx/extensions/get-started/using-page-placeholder-with-extensions" TargetMode="External"/><Relationship Id="rId4" Type="http://schemas.openxmlformats.org/officeDocument/2006/relationships/hyperlink" Target="https://docs.microsoft.com/en-us/sharepoint/dev/spfx/extensions/overview-exten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376583"/>
          </a:xfrm>
        </p:spPr>
        <p:txBody>
          <a:bodyPr/>
          <a:lstStyle/>
          <a:p>
            <a:r>
              <a:rPr lang="en-US" dirty="0"/>
              <a:t>Automatically deploy extension to all sites in a SharePoint Online tenant</a:t>
            </a:r>
          </a:p>
          <a:p>
            <a:pPr lvl="1"/>
            <a:r>
              <a:rPr lang="en-US" dirty="0"/>
              <a:t>Bypasses need for installation in each site collection</a:t>
            </a:r>
          </a:p>
          <a:p>
            <a:endParaRPr lang="en-US" dirty="0"/>
          </a:p>
          <a:p>
            <a:r>
              <a:rPr lang="en-US" dirty="0"/>
              <a:t>Supported for application customizers &amp; list view command sets</a:t>
            </a:r>
          </a:p>
          <a:p>
            <a:endParaRPr lang="en-US" dirty="0"/>
          </a:p>
          <a:p>
            <a:r>
              <a:rPr lang="en-US" dirty="0"/>
              <a:t>Make available for specific web or list templates</a:t>
            </a:r>
          </a:p>
          <a:p>
            <a:endParaRPr lang="en-US" dirty="0"/>
          </a:p>
          <a:p>
            <a:r>
              <a:rPr lang="en-US" dirty="0"/>
              <a:t>Specify public properties on extension across all sites</a:t>
            </a:r>
          </a:p>
          <a:p>
            <a:endParaRPr lang="en-US" dirty="0"/>
          </a:p>
          <a:p>
            <a:r>
              <a:rPr lang="en-US" dirty="0"/>
              <a:t>Default experience by presence of </a:t>
            </a:r>
            <a:r>
              <a:rPr lang="en-US" dirty="0" err="1">
                <a:latin typeface="Courier New" panose="02070309020205020404" pitchFamily="49" charset="0"/>
                <a:cs typeface="Courier New" panose="02070309020205020404" pitchFamily="49" charset="0"/>
              </a:rPr>
              <a:t>ClientSideInstances.xml</a:t>
            </a:r>
            <a:r>
              <a:rPr lang="en-US" dirty="0"/>
              <a:t> in *.</a:t>
            </a:r>
            <a:r>
              <a:rPr lang="en-US" dirty="0" err="1"/>
              <a:t>sppkg</a:t>
            </a:r>
            <a:endParaRPr lang="en-US" dirty="0"/>
          </a:p>
          <a:p>
            <a:pPr lvl="1"/>
            <a:r>
              <a:rPr lang="en-US" dirty="0"/>
              <a:t>Delete this file if tenant wide deployment not desired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pic>
        <p:nvPicPr>
          <p:cNvPr id="6" name="Picture 5">
            <a:extLst>
              <a:ext uri="{FF2B5EF4-FFF2-40B4-BE49-F238E27FC236}">
                <a16:creationId xmlns:a16="http://schemas.microsoft.com/office/drawing/2014/main" id="{12C721E8-928E-4779-95EF-BDB6E328165C}"/>
              </a:ext>
            </a:extLst>
          </p:cNvPr>
          <p:cNvPicPr>
            <a:picLocks noChangeAspect="1"/>
          </p:cNvPicPr>
          <p:nvPr/>
        </p:nvPicPr>
        <p:blipFill>
          <a:blip r:embed="rId3"/>
          <a:stretch>
            <a:fillRect/>
          </a:stretch>
        </p:blipFill>
        <p:spPr>
          <a:xfrm>
            <a:off x="4968590" y="2370840"/>
            <a:ext cx="7003485" cy="3688503"/>
          </a:xfrm>
          <a:prstGeom prst="rect">
            <a:avLst/>
          </a:prstGeom>
        </p:spPr>
      </p:pic>
    </p:spTree>
    <p:extLst>
      <p:ext uri="{BB962C8B-B14F-4D97-AF65-F5344CB8AC3E}">
        <p14:creationId xmlns:p14="http://schemas.microsoft.com/office/powerpoint/2010/main" val="3674899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https://docs.microsoft.com/sharepoint/dev/spfx/extensions/basics/tenant-wide-deployment-extensions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pic>
        <p:nvPicPr>
          <p:cNvPr id="6" name="Picture 5">
            <a:extLst>
              <a:ext uri="{FF2B5EF4-FFF2-40B4-BE49-F238E27FC236}">
                <a16:creationId xmlns:a16="http://schemas.microsoft.com/office/drawing/2014/main" id="{89397146-700A-40D8-8F8F-B3D2F43F3427}"/>
              </a:ext>
            </a:extLst>
          </p:cNvPr>
          <p:cNvPicPr>
            <a:picLocks noChangeAspect="1"/>
          </p:cNvPicPr>
          <p:nvPr/>
        </p:nvPicPr>
        <p:blipFill>
          <a:blip r:embed="rId3"/>
          <a:stretch>
            <a:fillRect/>
          </a:stretch>
        </p:blipFill>
        <p:spPr>
          <a:xfrm>
            <a:off x="2175617" y="2102698"/>
            <a:ext cx="8085240" cy="4258227"/>
          </a:xfrm>
          <a:prstGeom prst="rect">
            <a:avLst/>
          </a:prstGeom>
        </p:spPr>
      </p:pic>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025717"/>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4173450"/>
          </a:xfrm>
        </p:spPr>
        <p:txBody>
          <a:bodyPr/>
          <a:lstStyle/>
          <a:p>
            <a:r>
              <a:rPr lang="en-US" dirty="0"/>
              <a:t>Unlike web parts, extensions require a live SharePoint site,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3420</Words>
  <Application>Microsoft Macintosh PowerPoint</Application>
  <PresentationFormat>Custom</PresentationFormat>
  <Paragraphs>321</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2020-03-01T11:27:28Z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