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61" r:id="rId6"/>
    <p:sldId id="1585" r:id="rId7"/>
    <p:sldId id="1586" r:id="rId8"/>
    <p:sldId id="1587"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extensions intro" id="{7AD6C352-0A45-444E-B8F9-8D2038BF74CA}">
          <p14:sldIdLst>
            <p14:sldId id="1584"/>
            <p14:sldId id="1561"/>
            <p14:sldId id="1585"/>
          </p14:sldIdLst>
        </p14:section>
        <p14:section name="testing" id="{8E3AA920-E048-4638-9677-E7ABDDCA76E7}">
          <p14:sldIdLst>
            <p14:sldId id="1586"/>
            <p14:sldId id="1587"/>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3" autoAdjust="0"/>
    <p:restoredTop sz="73616" autoAdjust="0"/>
  </p:normalViewPr>
  <p:slideViewPr>
    <p:cSldViewPr snapToGrid="0">
      <p:cViewPr varScale="1">
        <p:scale>
          <a:sx n="60" d="100"/>
          <a:sy n="60" d="100"/>
        </p:scale>
        <p:origin x="162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70" d="100"/>
        <a:sy n="17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10/31/2021 2:08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10/31/2021 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another type of SharePoint Framework extension that enable customization of columns in SharePoint lists: field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 SharePoint Framework field customizer extension enables developers to customize the </a:t>
            </a:r>
            <a:r>
              <a:rPr lang="en-US" b="0" dirty="0">
                <a:solidFill>
                  <a:srgbClr val="000000"/>
                </a:solidFill>
                <a:effectLst/>
                <a:latin typeface="Consolas" panose="020B0609020204030204" pitchFamily="49" charset="0"/>
              </a:rPr>
              <a:t>of a field in a SharePoint list view</a:t>
            </a:r>
            <a:r>
              <a:rPr lang="en-US" dirty="0"/>
              <a:t>. These extensions are similar to the SharePoint classic experience customizations of client side rendering (CSR) and </a:t>
            </a:r>
            <a:r>
              <a:rPr lang="en-US" dirty="0" err="1"/>
              <a:t>JSLink</a:t>
            </a:r>
            <a:r>
              <a:rPr lang="en-US" dirty="0"/>
              <a:t>. The classic mode customizations of CSR and </a:t>
            </a:r>
            <a:r>
              <a:rPr lang="en-US" dirty="0" err="1"/>
              <a:t>JSLink</a:t>
            </a:r>
            <a:r>
              <a:rPr lang="en-US" dirty="0"/>
              <a:t> don't work in the modern experience and field customizers will only work in the modern experience.</a:t>
            </a:r>
          </a:p>
          <a:p>
            <a:endParaRPr lang="en-US" dirty="0"/>
          </a:p>
          <a:p>
            <a:r>
              <a:rPr lang="en-US" dirty="0"/>
              <a:t>A field customizer enables a developer to define through code how a specific column should be rendered when a user views a SharePoint list in the grid-view format in the modern experience. The following scenarios are some example use cases for field customizers:</a:t>
            </a:r>
          </a:p>
          <a:p>
            <a:endParaRPr lang="en-US" dirty="0"/>
          </a:p>
          <a:p>
            <a:r>
              <a:rPr lang="en-US" dirty="0"/>
              <a:t>- display a picture or illustration in a field instead of text</a:t>
            </a:r>
          </a:p>
          <a:p>
            <a:r>
              <a:rPr lang="en-US" dirty="0"/>
              <a:t>- make renderings interactive</a:t>
            </a:r>
          </a:p>
          <a:p>
            <a:r>
              <a:rPr lang="en-US" dirty="0"/>
              <a:t>- add React component to a field rendering.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339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a field customizer is similar to the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The extension is implemented in a class that extends the `</a:t>
            </a:r>
            <a:r>
              <a:rPr lang="en-US" dirty="0" err="1"/>
              <a:t>BaseFieldCustomizer</a:t>
            </a:r>
            <a:r>
              <a:rPr lang="en-US" dirty="0"/>
              <a:t>` class. This class contains three methods you can override:</a:t>
            </a:r>
          </a:p>
          <a:p>
            <a:endParaRPr lang="en-US" dirty="0"/>
          </a:p>
          <a:p>
            <a:r>
              <a:rPr lang="en-US" dirty="0"/>
              <a:t>The `</a:t>
            </a:r>
            <a:r>
              <a:rPr lang="en-US" dirty="0" err="1"/>
              <a:t>onInit</a:t>
            </a:r>
            <a:r>
              <a:rPr lang="en-US" dirty="0"/>
              <a:t>()` method returns a `Promise` object and can be used to perform any initialization code that need to be completed prior to rendering the field customizer. Once the returned promise resolves, the SharePoint Framework will call the `</a:t>
            </a:r>
            <a:r>
              <a:rPr lang="en-US" dirty="0" err="1"/>
              <a:t>onRenderCell</a:t>
            </a:r>
            <a:r>
              <a:rPr lang="en-US" dirty="0"/>
              <a:t>()` method.</a:t>
            </a:r>
          </a:p>
          <a:p>
            <a:endParaRPr lang="en-US" dirty="0"/>
          </a:p>
          <a:p>
            <a:r>
              <a:rPr lang="en-US" dirty="0"/>
              <a:t>The `</a:t>
            </a:r>
            <a:r>
              <a:rPr lang="en-US" dirty="0" err="1"/>
              <a:t>onRenderCell</a:t>
            </a:r>
            <a:r>
              <a:rPr lang="en-US" dirty="0"/>
              <a:t>()` method receives a single parameter of type `</a:t>
            </a:r>
            <a:r>
              <a:rPr lang="en-US" dirty="0" err="1"/>
              <a:t>IFieldCustomizerCellEventParameters</a:t>
            </a:r>
            <a:r>
              <a:rPr lang="en-US" dirty="0"/>
              <a:t>` that developers can use to obtain the value of the field for the current list item and modify the contents of the cell associated with the field.</a:t>
            </a:r>
          </a:p>
          <a:p>
            <a:endParaRPr lang="en-US" dirty="0"/>
          </a:p>
          <a:p>
            <a:r>
              <a:rPr lang="en-US" dirty="0"/>
              <a:t>The last method, `</a:t>
            </a:r>
            <a:r>
              <a:rPr lang="en-US" dirty="0" err="1"/>
              <a:t>onDisposeCell</a:t>
            </a:r>
            <a:r>
              <a:rPr lang="en-US" dirty="0"/>
              <a:t>()`, is called by the SharePoint Framework when the field is removed form the page. You should use this method to clean up any references or handlers you've setup in either the `</a:t>
            </a:r>
            <a:r>
              <a:rPr lang="en-US" dirty="0" err="1"/>
              <a:t>onInit</a:t>
            </a:r>
            <a:r>
              <a:rPr lang="en-US" dirty="0"/>
              <a:t>()` or `</a:t>
            </a:r>
            <a:r>
              <a:rPr lang="en-US" dirty="0" err="1"/>
              <a:t>onRenderCell</a:t>
            </a:r>
            <a:r>
              <a:rPr lang="en-US" dirty="0"/>
              <a:t>()` methods.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6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customizers are deployed to SharePoint as new site columns. To associate a field customizer with a site column defined with the declarative option using the `&lt;Field&gt;` element, set the `</a:t>
            </a:r>
            <a:r>
              <a:rPr lang="en-US" dirty="0" err="1"/>
              <a:t>ClientSideComponentId</a:t>
            </a:r>
            <a:r>
              <a:rPr lang="en-US" dirty="0"/>
              <a:t>` property to the unique ID of the field customizer component define in it's manifest file. SharePoint will load the installed field customizer on the page when a list containing the site column is displayed on the page.</a:t>
            </a:r>
          </a:p>
          <a:p>
            <a:endParaRPr lang="en-US" dirty="0"/>
          </a:p>
          <a:p>
            <a:r>
              <a:rPr lang="en-US" dirty="0"/>
              <a:t>&gt; [!IMPORTANT]</a:t>
            </a:r>
          </a:p>
          <a:p>
            <a:r>
              <a:rPr lang="en-US" dirty="0"/>
              <a:t>&gt; You must ensure that the field customer is installed in a site wherever the site column is used.</a:t>
            </a:r>
          </a:p>
          <a:p>
            <a:endParaRPr lang="en-US" dirty="0"/>
          </a:p>
          <a:p>
            <a:r>
              <a:rPr lang="en-US" dirty="0"/>
              <a:t>Developers can set the public properties on the field customizer using the `</a:t>
            </a:r>
            <a:r>
              <a:rPr lang="en-US" dirty="0" err="1"/>
              <a:t>ClientSideComponentProperties</a:t>
            </a:r>
            <a:r>
              <a:rPr lang="en-US" dirty="0"/>
              <a:t>` property on the site column's `&lt;Field&gt;` element. The value of this property should be set to a XML encoded JSON string of the properties.</a:t>
            </a:r>
          </a:p>
          <a:p>
            <a:endParaRPr lang="en-US" dirty="0"/>
          </a:p>
          <a:p>
            <a:r>
              <a:rPr lang="en-US" dirty="0"/>
              <a:t>You can also add a field customizer to site column programmatically by setting properties `</a:t>
            </a:r>
            <a:r>
              <a:rPr lang="en-US" dirty="0" err="1"/>
              <a:t>ClientSideComponentId</a:t>
            </a:r>
            <a:r>
              <a:rPr lang="en-US" dirty="0"/>
              <a:t>` and `</a:t>
            </a:r>
            <a:r>
              <a:rPr lang="en-US" dirty="0" err="1"/>
              <a:t>ClientSideComponentProperties</a:t>
            </a:r>
            <a:r>
              <a:rPr lang="en-US" dirty="0"/>
              <a:t>` are available on the `Field` object.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1289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field customizer extensions. The SharePoint workbench doesn't support testing extensions. However, you can still build and host extensions projects locally while debugging and testing in a remote SharePoint site.</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9205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testing a field customizer using the query string option, take note of the `</a:t>
            </a:r>
            <a:r>
              <a:rPr lang="en-US" dirty="0" err="1"/>
              <a:t>InternalFieldName</a:t>
            </a:r>
            <a:r>
              <a:rPr lang="en-US" dirty="0"/>
              <a:t>` property in the **</a:t>
            </a:r>
            <a:r>
              <a:rPr lang="en-US" dirty="0" err="1"/>
              <a:t>serve.json</a:t>
            </a:r>
            <a:r>
              <a:rPr lang="en-US" dirty="0"/>
              <a:t>** file. You must update that property to match the name of the column's internal name property that you want to map the field customizer to during testing.</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820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sharepoint/dev/spfx/extensions/get-started/building-simple-field-customizer" TargetMode="External"/><Relationship Id="rId4" Type="http://schemas.openxmlformats.org/officeDocument/2006/relationships/hyperlink" Target="https://docs.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Field Customizers</a:t>
            </a:r>
            <a:endParaRPr lang="en-US" dirty="0"/>
          </a:p>
        </p:txBody>
      </p:sp>
      <p:sp>
        <p:nvSpPr>
          <p:cNvPr id="5" name="Text Placeholder 4"/>
          <p:cNvSpPr>
            <a:spLocks noGrp="1"/>
          </p:cNvSpPr>
          <p:nvPr>
            <p:ph type="body" sz="quarter" idx="12"/>
          </p:nvPr>
        </p:nvSpPr>
        <p:spPr/>
        <p:txBody>
          <a:bodyPr/>
          <a:lstStyle/>
          <a:p>
            <a:r>
              <a:rPr lang="en-US" dirty="0"/>
              <a:t>Field Customizers</a:t>
            </a:r>
          </a:p>
        </p:txBody>
      </p:sp>
    </p:spTree>
    <p:extLst>
      <p:ext uri="{BB962C8B-B14F-4D97-AF65-F5344CB8AC3E}">
        <p14:creationId xmlns:p14="http://schemas.microsoft.com/office/powerpoint/2010/main" val="36954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Field Customizer Extension</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https://docs.microsoft.com/sharepoint/dev/spfx/extensions/get-started/building-simple-field-customizer</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025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822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Field Customizers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413434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274638" y="1212850"/>
            <a:ext cx="11887200" cy="3564053"/>
          </a:xfrm>
        </p:spPr>
        <p:txBody>
          <a:bodyPr/>
          <a:lstStyle/>
          <a:p>
            <a:r>
              <a:rPr lang="en-US" dirty="0"/>
              <a:t>Customize of a field in a SharePoint list view</a:t>
            </a:r>
          </a:p>
          <a:p>
            <a:endParaRPr lang="en-US" dirty="0"/>
          </a:p>
          <a:p>
            <a:r>
              <a:rPr lang="en-US" dirty="0"/>
              <a:t>Similar to pre-</a:t>
            </a:r>
            <a:r>
              <a:rPr lang="en-US" dirty="0" err="1"/>
              <a:t>SPFx</a:t>
            </a:r>
            <a:r>
              <a:rPr lang="en-US" dirty="0"/>
              <a:t> / classic mode customizations</a:t>
            </a:r>
          </a:p>
          <a:p>
            <a:pPr lvl="1"/>
            <a:r>
              <a:rPr lang="en-US" dirty="0"/>
              <a:t>Client-Side Rendering (CSR)</a:t>
            </a:r>
          </a:p>
          <a:p>
            <a:pPr lvl="1"/>
            <a:r>
              <a:rPr lang="en-US" dirty="0" err="1"/>
              <a:t>JSLink</a:t>
            </a:r>
            <a:endParaRPr lang="en-US" dirty="0"/>
          </a:p>
          <a:p>
            <a:pPr lvl="1"/>
            <a:endParaRPr lang="en-US" dirty="0"/>
          </a:p>
          <a:p>
            <a:r>
              <a:rPr lang="en-US" dirty="0"/>
              <a:t>Example scenarios</a:t>
            </a:r>
          </a:p>
          <a:p>
            <a:pPr lvl="1"/>
            <a:r>
              <a:rPr lang="en-US" dirty="0"/>
              <a:t>Display picture or illustration in field instead of text</a:t>
            </a:r>
          </a:p>
          <a:p>
            <a:pPr lvl="1"/>
            <a:r>
              <a:rPr lang="en-US" dirty="0"/>
              <a:t>Make a field rendering interactive</a:t>
            </a:r>
          </a:p>
          <a:p>
            <a:pPr lvl="1"/>
            <a:r>
              <a:rPr lang="en-US" dirty="0"/>
              <a:t>Add React component to field rendering</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Field Customizer</a:t>
            </a:r>
          </a:p>
        </p:txBody>
      </p:sp>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Field Customizer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096780"/>
          </a:xfrm>
        </p:spPr>
        <p:txBody>
          <a:bodyPr/>
          <a:lstStyle/>
          <a:p>
            <a:r>
              <a:rPr lang="en-US" sz="1400" dirty="0"/>
              <a:t>export interface </a:t>
            </a:r>
            <a:r>
              <a:rPr lang="en-US" sz="1400" b="1" dirty="0" err="1"/>
              <a:t>IPercentCompleteFieldCustomizerProperties</a:t>
            </a:r>
            <a:r>
              <a:rPr lang="en-US" sz="1400" dirty="0"/>
              <a:t> {</a:t>
            </a:r>
          </a:p>
          <a:p>
            <a:r>
              <a:rPr lang="en-US" sz="1400" dirty="0"/>
              <a:t>  </a:t>
            </a:r>
            <a:r>
              <a:rPr lang="en-US" sz="1400" dirty="0" err="1"/>
              <a:t>yellowMinLimit</a:t>
            </a:r>
            <a:r>
              <a:rPr lang="en-US" sz="1400" dirty="0"/>
              <a:t>?: string;</a:t>
            </a:r>
          </a:p>
          <a:p>
            <a:r>
              <a:rPr lang="en-US" sz="1400" dirty="0"/>
              <a:t>}</a:t>
            </a:r>
          </a:p>
          <a:p>
            <a:endParaRPr lang="en-US" sz="1400" dirty="0"/>
          </a:p>
          <a:p>
            <a:r>
              <a:rPr lang="en-US" sz="1400" dirty="0"/>
              <a:t>export default class </a:t>
            </a:r>
            <a:r>
              <a:rPr lang="en-US" sz="1400" b="1" dirty="0" err="1"/>
              <a:t>PercentCompleteFieldCustomizer</a:t>
            </a:r>
            <a:endParaRPr lang="en-US" sz="1400" b="1" dirty="0"/>
          </a:p>
          <a:p>
            <a:r>
              <a:rPr lang="en-US" sz="1400" dirty="0"/>
              <a:t>  extends </a:t>
            </a:r>
            <a:r>
              <a:rPr lang="en-US" sz="1400" dirty="0" err="1"/>
              <a:t>BaseFieldCustomizer</a:t>
            </a:r>
            <a:r>
              <a:rPr lang="en-US" sz="1400" dirty="0"/>
              <a:t>&lt;</a:t>
            </a:r>
            <a:r>
              <a:rPr lang="en-US" sz="1400" dirty="0" err="1"/>
              <a:t>IPercentCompleteFieldCustomizerProperties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onRenderCell</a:t>
            </a:r>
            <a:r>
              <a:rPr lang="en-US" sz="1400" dirty="0"/>
              <a:t>(event: </a:t>
            </a:r>
            <a:r>
              <a:rPr lang="en-US" sz="1400" dirty="0" err="1"/>
              <a:t>IFieldCustomizerCellEventParameters</a:t>
            </a:r>
            <a:r>
              <a:rPr lang="en-US" sz="1400" dirty="0"/>
              <a:t>): void {</a:t>
            </a:r>
          </a:p>
          <a:p>
            <a:r>
              <a:rPr lang="en-US" sz="1400" dirty="0"/>
              <a:t>   </a:t>
            </a:r>
            <a:r>
              <a:rPr lang="en-US" sz="1400" dirty="0">
                <a:solidFill>
                  <a:schemeClr val="accent1"/>
                </a:solidFill>
              </a:rPr>
              <a:t> // called when rendering the cell</a:t>
            </a:r>
          </a:p>
          <a:p>
            <a:r>
              <a:rPr lang="en-US" sz="1400" dirty="0"/>
              <a:t>  }</a:t>
            </a:r>
          </a:p>
          <a:p>
            <a:endParaRPr lang="en-US" sz="1400" dirty="0"/>
          </a:p>
          <a:p>
            <a:r>
              <a:rPr lang="en-US" sz="1400" dirty="0"/>
              <a:t>  @override</a:t>
            </a:r>
          </a:p>
          <a:p>
            <a:r>
              <a:rPr lang="en-US" sz="1400" dirty="0"/>
              <a:t>  public </a:t>
            </a:r>
            <a:r>
              <a:rPr lang="en-US" sz="1400" dirty="0" err="1"/>
              <a:t>onDisposeCell</a:t>
            </a:r>
            <a:r>
              <a:rPr lang="en-US" sz="1400" dirty="0"/>
              <a:t>(event: </a:t>
            </a:r>
            <a:r>
              <a:rPr lang="en-US" sz="1400" dirty="0" err="1"/>
              <a:t>IFieldCustomizerCellEventParameters</a:t>
            </a:r>
            <a:r>
              <a:rPr lang="en-US" sz="1400" dirty="0"/>
              <a:t>): void {</a:t>
            </a:r>
          </a:p>
          <a:p>
            <a:r>
              <a:rPr lang="en-US" sz="1400" dirty="0"/>
              <a:t>  }</a:t>
            </a:r>
          </a:p>
          <a:p>
            <a:r>
              <a:rPr lang="en-US" sz="1400" dirty="0"/>
              <a:t>}</a:t>
            </a:r>
          </a:p>
        </p:txBody>
      </p:sp>
    </p:spTree>
    <p:extLst>
      <p:ext uri="{BB962C8B-B14F-4D97-AF65-F5344CB8AC3E}">
        <p14:creationId xmlns:p14="http://schemas.microsoft.com/office/powerpoint/2010/main" val="9602637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a:xfrm>
            <a:off x="464400" y="633600"/>
            <a:ext cx="11575200" cy="387798"/>
          </a:xfrm>
        </p:spPr>
        <p:txBody>
          <a:bodyPr/>
          <a:lstStyle/>
          <a:p>
            <a:r>
              <a:rPr lang="en-US" dirty="0"/>
              <a:t>Deploying Field Customizers as a Site Column</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4247317"/>
          </a:xfrm>
        </p:spPr>
        <p:txBody>
          <a:bodyPr/>
          <a:lstStyle/>
          <a:p>
            <a:r>
              <a:rPr lang="en-US" sz="2000" dirty="0"/>
              <a:t>&lt;Field ID="{0ebe7606-20f4-49be-bcdc-2dfc65348b46}"</a:t>
            </a:r>
          </a:p>
          <a:p>
            <a:r>
              <a:rPr lang="en-US" sz="2000" dirty="0"/>
              <a:t>  Name="</a:t>
            </a:r>
            <a:r>
              <a:rPr lang="en-US" sz="2000" dirty="0" err="1"/>
              <a:t>PercentageComplete</a:t>
            </a:r>
            <a:r>
              <a:rPr lang="en-US" sz="2000" dirty="0"/>
              <a:t>"</a:t>
            </a:r>
          </a:p>
          <a:p>
            <a:r>
              <a:rPr lang="en-US" sz="2000" dirty="0"/>
              <a:t>  DisplayName="Percentage Complete"</a:t>
            </a:r>
          </a:p>
          <a:p>
            <a:r>
              <a:rPr lang="en-US" sz="2000" dirty="0"/>
              <a:t>  Type="Number"</a:t>
            </a:r>
          </a:p>
          <a:p>
            <a:r>
              <a:rPr lang="en-US" sz="2000" dirty="0"/>
              <a:t>  Min="0"</a:t>
            </a:r>
          </a:p>
          <a:p>
            <a:r>
              <a:rPr lang="en-US" sz="2000" dirty="0"/>
              <a:t>  Required="FALSE"</a:t>
            </a:r>
          </a:p>
          <a:p>
            <a:r>
              <a:rPr lang="en-US" sz="2000" dirty="0"/>
              <a:t>  Group="</a:t>
            </a:r>
            <a:r>
              <a:rPr lang="en-US" sz="2000" dirty="0" err="1"/>
              <a:t>SPFx</a:t>
            </a:r>
            <a:r>
              <a:rPr lang="en-US" sz="2000" dirty="0"/>
              <a:t> Columns"</a:t>
            </a:r>
          </a:p>
          <a:p>
            <a:r>
              <a:rPr lang="en-US" sz="2000" dirty="0">
                <a:solidFill>
                  <a:schemeClr val="accent1"/>
                </a:solidFill>
              </a:rPr>
              <a:t>  </a:t>
            </a:r>
            <a:r>
              <a:rPr lang="en-US" sz="2000" dirty="0" err="1">
                <a:solidFill>
                  <a:schemeClr val="accent1"/>
                </a:solidFill>
              </a:rPr>
              <a:t>ClientSideComponentId</a:t>
            </a:r>
            <a:r>
              <a:rPr lang="en-US" sz="2000" dirty="0">
                <a:solidFill>
                  <a:schemeClr val="accent1"/>
                </a:solidFill>
              </a:rPr>
              <a:t>="fcedd96a-1c34-4ac8-9ad8-5aaf4cb1e993"</a:t>
            </a:r>
          </a:p>
          <a:p>
            <a:r>
              <a:rPr lang="en-US" sz="2000" dirty="0">
                <a:solidFill>
                  <a:schemeClr val="accent1"/>
                </a:solidFill>
              </a:rPr>
              <a:t>  </a:t>
            </a:r>
            <a:r>
              <a:rPr lang="en-US" sz="2000" dirty="0" err="1">
                <a:solidFill>
                  <a:schemeClr val="accent1"/>
                </a:solidFill>
              </a:rPr>
              <a:t>ClientSideComponentProperties</a:t>
            </a:r>
            <a:r>
              <a:rPr lang="en-US" sz="2000" dirty="0">
                <a:solidFill>
                  <a:schemeClr val="accent1"/>
                </a:solidFill>
              </a:rPr>
              <a:t>=</a:t>
            </a:r>
            <a:br>
              <a:rPr lang="en-US" sz="2000" dirty="0">
                <a:solidFill>
                  <a:schemeClr val="accent1"/>
                </a:solidFill>
              </a:rPr>
            </a:br>
            <a:r>
              <a:rPr lang="en-US" sz="2000" dirty="0">
                <a:solidFill>
                  <a:schemeClr val="accent1"/>
                </a:solidFill>
              </a:rPr>
              <a:t>"{&amp;</a:t>
            </a:r>
            <a:r>
              <a:rPr lang="en-US" sz="2000" dirty="0" err="1">
                <a:solidFill>
                  <a:schemeClr val="accent1"/>
                </a:solidFill>
              </a:rPr>
              <a:t>quot;greenMinLimit&amp;quot</a:t>
            </a:r>
            <a:r>
              <a:rPr lang="en-US" sz="2000" dirty="0">
                <a:solidFill>
                  <a:schemeClr val="accent1"/>
                </a:solidFill>
              </a:rPr>
              <a:t>;:&amp;quot;85&amp;quot;,&amp;</a:t>
            </a:r>
            <a:r>
              <a:rPr lang="en-US" sz="2000" dirty="0" err="1">
                <a:solidFill>
                  <a:schemeClr val="accent1"/>
                </a:solidFill>
              </a:rPr>
              <a:t>quot;yellowMinLimit&amp;quot</a:t>
            </a:r>
            <a:r>
              <a:rPr lang="en-US" sz="2000" dirty="0">
                <a:solidFill>
                  <a:schemeClr val="accent1"/>
                </a:solidFill>
              </a:rPr>
              <a:t>;:&amp;quot;70&amp;quot;}"</a:t>
            </a:r>
            <a:r>
              <a:rPr lang="en-US" sz="2000" dirty="0"/>
              <a:t>&gt;</a:t>
            </a:r>
          </a:p>
          <a:p>
            <a:r>
              <a:rPr lang="en-US" sz="2000" dirty="0"/>
              <a:t>&lt;/Field&gt;</a:t>
            </a:r>
          </a:p>
        </p:txBody>
      </p:sp>
    </p:spTree>
    <p:extLst>
      <p:ext uri="{BB962C8B-B14F-4D97-AF65-F5344CB8AC3E}">
        <p14:creationId xmlns:p14="http://schemas.microsoft.com/office/powerpoint/2010/main" val="3056864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274638" y="1212850"/>
            <a:ext cx="11887200" cy="280692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Field Customizers</a:t>
            </a:r>
          </a:p>
        </p:txBody>
      </p:sp>
    </p:spTree>
    <p:extLst>
      <p:ext uri="{BB962C8B-B14F-4D97-AF65-F5344CB8AC3E}">
        <p14:creationId xmlns:p14="http://schemas.microsoft.com/office/powerpoint/2010/main" val="7469983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25CCC6-55C1-ED42-B8FF-1B9AD3438934}"/>
              </a:ext>
            </a:extLst>
          </p:cNvPr>
          <p:cNvSpPr>
            <a:spLocks noGrp="1"/>
          </p:cNvSpPr>
          <p:nvPr>
            <p:ph type="body" sz="quarter" idx="10"/>
          </p:nvPr>
        </p:nvSpPr>
        <p:spPr>
          <a:xfrm>
            <a:off x="274638" y="1212850"/>
            <a:ext cx="11887200" cy="2271391"/>
          </a:xfrm>
        </p:spPr>
        <p:txBody>
          <a:bodyPr/>
          <a:lstStyle/>
          <a:p>
            <a:r>
              <a:rPr lang="en-US" dirty="0"/>
              <a:t>URL parameters instruct SharePoint to:</a:t>
            </a:r>
          </a:p>
          <a:p>
            <a:pPr lvl="1"/>
            <a:r>
              <a:rPr lang="en-US" dirty="0"/>
              <a:t>Load </a:t>
            </a:r>
            <a:r>
              <a:rPr lang="en-US" dirty="0" err="1"/>
              <a:t>SPFx</a:t>
            </a:r>
            <a:r>
              <a:rPr lang="en-US" dirty="0"/>
              <a:t> &amp; manifest file from </a:t>
            </a:r>
            <a:r>
              <a:rPr lang="en-US" dirty="0">
                <a:hlinkClick r:id="rId3"/>
              </a:rPr>
              <a:t>https://localhost</a:t>
            </a:r>
            <a:r>
              <a:rPr lang="en-US" dirty="0"/>
              <a:t> </a:t>
            </a:r>
          </a:p>
          <a:p>
            <a:pPr lvl="1"/>
            <a:r>
              <a:rPr lang="en-US" dirty="0"/>
              <a:t>Associate a specific field rendering with the custom JavaScript</a:t>
            </a:r>
          </a:p>
          <a:p>
            <a:endParaRPr lang="en-US" dirty="0"/>
          </a:p>
          <a:p>
            <a:r>
              <a:rPr lang="en-US" dirty="0"/>
              <a:t>Must specify the internal name of a field to associate with the field customizer JavaScript</a:t>
            </a:r>
          </a:p>
        </p:txBody>
      </p:sp>
      <p:sp>
        <p:nvSpPr>
          <p:cNvPr id="3" name="Title 2">
            <a:extLst>
              <a:ext uri="{FF2B5EF4-FFF2-40B4-BE49-F238E27FC236}">
                <a16:creationId xmlns:a16="http://schemas.microsoft.com/office/drawing/2014/main" id="{FC48D99E-00B3-A444-B974-3C7E3EC14F5E}"/>
              </a:ext>
            </a:extLst>
          </p:cNvPr>
          <p:cNvSpPr>
            <a:spLocks noGrp="1"/>
          </p:cNvSpPr>
          <p:nvPr>
            <p:ph type="title"/>
          </p:nvPr>
        </p:nvSpPr>
        <p:spPr/>
        <p:txBody>
          <a:bodyPr/>
          <a:lstStyle/>
          <a:p>
            <a:r>
              <a:rPr lang="en-US" dirty="0"/>
              <a:t>Testing Field Customizers – How it Works</a:t>
            </a:r>
          </a:p>
        </p:txBody>
      </p:sp>
    </p:spTree>
    <p:extLst>
      <p:ext uri="{BB962C8B-B14F-4D97-AF65-F5344CB8AC3E}">
        <p14:creationId xmlns:p14="http://schemas.microsoft.com/office/powerpoint/2010/main" val="35218767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Field Customizers</a:t>
            </a:r>
            <a:endParaRPr lang="en-US" dirty="0"/>
          </a:p>
        </p:txBody>
      </p:sp>
    </p:spTree>
    <p:extLst>
      <p:ext uri="{BB962C8B-B14F-4D97-AF65-F5344CB8AC3E}">
        <p14:creationId xmlns:p14="http://schemas.microsoft.com/office/powerpoint/2010/main" val="1965463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366656513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1550</Words>
  <Application>Microsoft Office PowerPoint</Application>
  <PresentationFormat>Custom</PresentationFormat>
  <Paragraphs>154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Segoe UI</vt:lpstr>
      <vt:lpstr>Segoe UI Light</vt:lpstr>
      <vt:lpstr>Segoe UI Semibold</vt:lpstr>
      <vt:lpstr>Wingdings</vt:lpstr>
      <vt:lpstr>Office 365 PPT Template - 2017</vt:lpstr>
      <vt:lpstr>SharePoint Framework Extensions: Field Customizers</vt:lpstr>
      <vt:lpstr>Field Customizers</vt:lpstr>
      <vt:lpstr>Field Customizer</vt:lpstr>
      <vt:lpstr>Field Customizer Class</vt:lpstr>
      <vt:lpstr>Deploying Field Customizers as a Site Column</vt:lpstr>
      <vt:lpstr>Debugging &amp; Testing Field Customizers</vt:lpstr>
      <vt:lpstr>Testing Field Customizers – How it Works</vt:lpstr>
      <vt:lpstr>Demo Creating SharePoint Framework Field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2021-10-31T18:09:33Z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