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1562" r:id="rId3"/>
    <p:sldId id="1563" r:id="rId4"/>
    <p:sldId id="1564" r:id="rId5"/>
    <p:sldId id="1565" r:id="rId6"/>
    <p:sldId id="1566" r:id="rId7"/>
    <p:sldId id="1567" r:id="rId8"/>
    <p:sldId id="1557" r:id="rId9"/>
    <p:sldId id="1558" r:id="rId10"/>
    <p:sldId id="1568" r:id="rId11"/>
    <p:sldId id="1569" r:id="rId12"/>
    <p:sldId id="157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adding web parts to pages" id="{DE42E044-AD8C-453A-B341-CAC57E9BFD60}">
          <p14:sldIdLst>
            <p14:sldId id="1564"/>
            <p14:sldId id="1565"/>
            <p14:sldId id="1566"/>
            <p14:sldId id="1567"/>
          </p14:sldIdLst>
        </p14:section>
        <p14:section name="validate environment" id="{5AFC8C7C-8243-4324-A34E-F598133A6936}">
          <p14:sldIdLst>
            <p14:sldId id="1557"/>
            <p14:sldId id="1558"/>
          </p14:sldIdLst>
        </p14:section>
        <p14:section name="outro" id="{33968224-89AD-444C-BB86-FA4868108360}">
          <p14:sldIdLst>
            <p14:sldId id="1568"/>
            <p14:sldId id="1569"/>
            <p14:sldId id="15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330" autoAdjust="0"/>
  </p:normalViewPr>
  <p:slideViewPr>
    <p:cSldViewPr snapToGrid="0">
      <p:cViewPr varScale="1">
        <p:scale>
          <a:sx n="76" d="100"/>
          <a:sy n="76" d="100"/>
        </p:scale>
        <p:origin x="9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8/25/2019 5:33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Main</a:t>
            </a:r>
            <a:r>
              <a:rPr lang="en-US" b="1" baseline="0" dirty="0"/>
              <a:t> point: </a:t>
            </a:r>
            <a:r>
              <a:rPr lang="en-US" b="0" baseline="0" dirty="0"/>
              <a:t>Keep light on vision, more on outline for today and why we are investing in o</a:t>
            </a:r>
            <a:r>
              <a:rPr lang="en-US" baseline="0" dirty="0"/>
              <a:t>ur innovation areas influenced by where we are seeing the most usage (outside circle), consistently influenced by our productivity pillars (inside circle)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B58DE-4BA1-4364-B922-4D0E917208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48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7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8/25/2019 5:32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0244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7" r:id="rId28"/>
    <p:sldLayoutId id="2147484559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br>
              <a:rPr lang="en-US" dirty="0"/>
            </a:br>
            <a:r>
              <a:rPr lang="en-US" dirty="0" err="1"/>
              <a:t>SPFx</a:t>
            </a:r>
            <a:r>
              <a:rPr lang="en-US" dirty="0"/>
              <a:t> Web Parts in </a:t>
            </a:r>
            <a:br>
              <a:rPr lang="en-US" dirty="0"/>
            </a:br>
            <a:r>
              <a:rPr lang="en-US" dirty="0"/>
              <a:t>Modern Pages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262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304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Interacting with </a:t>
            </a:r>
            <a:br>
              <a:rPr lang="en-US" sz="2800" dirty="0"/>
            </a:br>
            <a:r>
              <a:rPr lang="en-US" sz="2800" dirty="0" err="1"/>
              <a:t>SPFx</a:t>
            </a:r>
            <a:r>
              <a:rPr lang="en-US" sz="2800" dirty="0"/>
              <a:t> Web Parts in </a:t>
            </a:r>
            <a:br>
              <a:rPr lang="en-US" sz="2800" dirty="0"/>
            </a:br>
            <a:r>
              <a:rPr lang="en-US" sz="2800" dirty="0"/>
              <a:t>Modern Pages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Adding client-side web parts to modern pages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Introducing the new reactive 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Validating local </a:t>
            </a:r>
            <a:r>
              <a:rPr lang="en-US" sz="2000" dirty="0" err="1"/>
              <a:t>SPFx</a:t>
            </a:r>
            <a:r>
              <a:rPr lang="en-US" sz="2000" dirty="0"/>
              <a:t>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939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34946" y="2310579"/>
            <a:ext cx="1029857" cy="624063"/>
            <a:chOff x="4182500" y="2481111"/>
            <a:chExt cx="1010186" cy="612141"/>
          </a:xfrm>
          <a:solidFill>
            <a:srgbClr val="0078D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4212077" y="2558374"/>
              <a:ext cx="980609" cy="534878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3934944" y="4072950"/>
            <a:ext cx="1029856" cy="624063"/>
            <a:chOff x="4182500" y="2481111"/>
            <a:chExt cx="1010185" cy="612141"/>
          </a:xfrm>
          <a:solidFill>
            <a:srgbClr val="0078D7"/>
          </a:solidFill>
        </p:grpSpPr>
        <p:cxnSp>
          <p:nvCxnSpPr>
            <p:cNvPr id="18" name="Straight Connector 17"/>
            <p:cNvCxnSpPr/>
            <p:nvPr/>
          </p:nvCxnSpPr>
          <p:spPr>
            <a:xfrm>
              <a:off x="4212077" y="2558374"/>
              <a:ext cx="980608" cy="534878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7380500" y="2310579"/>
            <a:ext cx="1080475" cy="651672"/>
            <a:chOff x="4182500" y="2481111"/>
            <a:chExt cx="1059835" cy="639223"/>
          </a:xfrm>
          <a:solidFill>
            <a:srgbClr val="0078D7"/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212077" y="2558374"/>
              <a:ext cx="1030258" cy="561960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flipH="1" flipV="1">
            <a:off x="7524726" y="4122706"/>
            <a:ext cx="938640" cy="574308"/>
            <a:chOff x="4182500" y="2481111"/>
            <a:chExt cx="920711" cy="563337"/>
          </a:xfrm>
          <a:solidFill>
            <a:srgbClr val="0078D7"/>
          </a:solidFill>
        </p:grpSpPr>
        <p:cxnSp>
          <p:nvCxnSpPr>
            <p:cNvPr id="24" name="Straight Connector 23"/>
            <p:cNvCxnSpPr/>
            <p:nvPr/>
          </p:nvCxnSpPr>
          <p:spPr>
            <a:xfrm>
              <a:off x="4212077" y="2558374"/>
              <a:ext cx="891134" cy="48607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 bwMode="auto">
            <a:xfrm>
              <a:off x="4182500" y="2481111"/>
              <a:ext cx="236417" cy="23641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41" tIns="149154" rIns="186441" bIns="1491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48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5743" y="1687474"/>
            <a:ext cx="3349963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algn="r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Configurable, reusable, purpose-built components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382" y="1676726"/>
            <a:ext cx="2882206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lvl="0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800" kern="0" dirty="0"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latin typeface="+mj-lt"/>
              </a:rPr>
              <a:t>Add functionality to SharePoint experiences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60381" y="4181350"/>
            <a:ext cx="2882207" cy="1076776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Context aware parts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037" y="3832888"/>
            <a:ext cx="3042808" cy="1464574"/>
          </a:xfrm>
          <a:prstGeom prst="rect">
            <a:avLst/>
          </a:prstGeom>
          <a:noFill/>
        </p:spPr>
        <p:txBody>
          <a:bodyPr wrap="square" lIns="0" tIns="149133" rIns="186415" bIns="149133" rtlCol="0">
            <a:spAutoFit/>
          </a:bodyPr>
          <a:lstStyle/>
          <a:p>
            <a:pPr marL="0" marR="0" lvl="0" indent="0" algn="r" defTabSz="93188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96226">
                      <a:schemeClr val="tx2"/>
                    </a:gs>
                    <a:gs pos="60000">
                      <a:schemeClr val="tx2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Framework for connecting related components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58834" y="3151550"/>
            <a:ext cx="319033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8836" y="5635252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60381" y="5277904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60381" y="3471767"/>
            <a:ext cx="319035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34951" y="1874931"/>
            <a:ext cx="3166579" cy="3169503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164" bIns="0" rtlCol="0" anchor="ctr"/>
          <a:lstStyle/>
          <a:p>
            <a:pPr marL="0" marR="0" lvl="0" indent="0" algn="ctr" defTabSz="913522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45016" y="3091968"/>
            <a:ext cx="2346447" cy="731210"/>
            <a:chOff x="5123648" y="5206061"/>
            <a:chExt cx="2300647" cy="716938"/>
          </a:xfrm>
        </p:grpSpPr>
        <p:grpSp>
          <p:nvGrpSpPr>
            <p:cNvPr id="27" name="Group 26"/>
            <p:cNvGrpSpPr/>
            <p:nvPr/>
          </p:nvGrpSpPr>
          <p:grpSpPr>
            <a:xfrm>
              <a:off x="5123648" y="5206061"/>
              <a:ext cx="2300647" cy="716938"/>
              <a:chOff x="7764124" y="5885989"/>
              <a:chExt cx="2347112" cy="731416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7764124" y="5885989"/>
                <a:ext cx="731416" cy="731416"/>
              </a:xfrm>
              <a:prstGeom prst="ellipse">
                <a:avLst/>
              </a:prstGeom>
              <a:solidFill>
                <a:srgbClr val="EAEAEA"/>
              </a:solidFill>
              <a:ln w="190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93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20200" y="6039271"/>
                <a:ext cx="1591036" cy="42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3873">
                  <a:lnSpc>
                    <a:spcPct val="90000"/>
                  </a:lnSpc>
                  <a:spcBef>
                    <a:spcPts val="600"/>
                  </a:spcBef>
                  <a:buClr>
                    <a:srgbClr val="505050"/>
                  </a:buClr>
                  <a:buSzPct val="90000"/>
                  <a:defRPr/>
                </a:pPr>
                <a:r>
                  <a:rPr lang="en-US" sz="2400" kern="0" dirty="0">
                    <a:solidFill>
                      <a:schemeClr val="bg1"/>
                    </a:solidFill>
                  </a:rPr>
                  <a:t>Web Parts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 bwMode="black">
            <a:xfrm>
              <a:off x="5273755" y="5383831"/>
              <a:ext cx="438224" cy="338928"/>
              <a:chOff x="813584" y="4312262"/>
              <a:chExt cx="478309" cy="370027"/>
            </a:xfrm>
            <a:solidFill>
              <a:srgbClr val="0078D7"/>
            </a:solidFill>
          </p:grpSpPr>
          <p:sp>
            <p:nvSpPr>
              <p:cNvPr id="29" name="Freeform 79"/>
              <p:cNvSpPr>
                <a:spLocks/>
              </p:cNvSpPr>
              <p:nvPr/>
            </p:nvSpPr>
            <p:spPr bwMode="black">
              <a:xfrm>
                <a:off x="813584" y="4503897"/>
                <a:ext cx="478309" cy="178392"/>
              </a:xfrm>
              <a:custGeom>
                <a:avLst/>
                <a:gdLst>
                  <a:gd name="T0" fmla="*/ 159 w 260"/>
                  <a:gd name="T1" fmla="*/ 7 h 97"/>
                  <a:gd name="T2" fmla="*/ 143 w 260"/>
                  <a:gd name="T3" fmla="*/ 23 h 97"/>
                  <a:gd name="T4" fmla="*/ 121 w 260"/>
                  <a:gd name="T5" fmla="*/ 23 h 97"/>
                  <a:gd name="T6" fmla="*/ 105 w 260"/>
                  <a:gd name="T7" fmla="*/ 7 h 97"/>
                  <a:gd name="T8" fmla="*/ 105 w 260"/>
                  <a:gd name="T9" fmla="*/ 0 h 97"/>
                  <a:gd name="T10" fmla="*/ 0 w 260"/>
                  <a:gd name="T11" fmla="*/ 0 h 97"/>
                  <a:gd name="T12" fmla="*/ 0 w 260"/>
                  <a:gd name="T13" fmla="*/ 81 h 97"/>
                  <a:gd name="T14" fmla="*/ 16 w 260"/>
                  <a:gd name="T15" fmla="*/ 97 h 97"/>
                  <a:gd name="T16" fmla="*/ 244 w 260"/>
                  <a:gd name="T17" fmla="*/ 97 h 97"/>
                  <a:gd name="T18" fmla="*/ 260 w 260"/>
                  <a:gd name="T19" fmla="*/ 81 h 97"/>
                  <a:gd name="T20" fmla="*/ 260 w 260"/>
                  <a:gd name="T21" fmla="*/ 0 h 97"/>
                  <a:gd name="T22" fmla="*/ 159 w 260"/>
                  <a:gd name="T23" fmla="*/ 0 h 97"/>
                  <a:gd name="T24" fmla="*/ 159 w 260"/>
                  <a:gd name="T25" fmla="*/ 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0" h="97">
                    <a:moveTo>
                      <a:pt x="159" y="7"/>
                    </a:moveTo>
                    <a:cubicBezTo>
                      <a:pt x="159" y="16"/>
                      <a:pt x="152" y="23"/>
                      <a:pt x="143" y="23"/>
                    </a:cubicBezTo>
                    <a:cubicBezTo>
                      <a:pt x="121" y="23"/>
                      <a:pt x="121" y="23"/>
                      <a:pt x="121" y="23"/>
                    </a:cubicBezTo>
                    <a:cubicBezTo>
                      <a:pt x="112" y="23"/>
                      <a:pt x="105" y="16"/>
                      <a:pt x="105" y="7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0"/>
                      <a:pt x="8" y="97"/>
                      <a:pt x="16" y="97"/>
                    </a:cubicBezTo>
                    <a:cubicBezTo>
                      <a:pt x="244" y="97"/>
                      <a:pt x="244" y="97"/>
                      <a:pt x="244" y="97"/>
                    </a:cubicBezTo>
                    <a:cubicBezTo>
                      <a:pt x="253" y="97"/>
                      <a:pt x="260" y="90"/>
                      <a:pt x="260" y="81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59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1599" kern="0">
                  <a:solidFill>
                    <a:srgbClr val="505050"/>
                  </a:solidFill>
                </a:endParaRPr>
              </a:p>
            </p:txBody>
          </p:sp>
          <p:sp>
            <p:nvSpPr>
              <p:cNvPr id="30" name="Freeform 80"/>
              <p:cNvSpPr>
                <a:spLocks noEditPoints="1"/>
              </p:cNvSpPr>
              <p:nvPr/>
            </p:nvSpPr>
            <p:spPr bwMode="black">
              <a:xfrm>
                <a:off x="813584" y="4312262"/>
                <a:ext cx="478309" cy="176834"/>
              </a:xfrm>
              <a:custGeom>
                <a:avLst/>
                <a:gdLst>
                  <a:gd name="T0" fmla="*/ 244 w 260"/>
                  <a:gd name="T1" fmla="*/ 39 h 96"/>
                  <a:gd name="T2" fmla="*/ 212 w 260"/>
                  <a:gd name="T3" fmla="*/ 39 h 96"/>
                  <a:gd name="T4" fmla="*/ 212 w 260"/>
                  <a:gd name="T5" fmla="*/ 19 h 96"/>
                  <a:gd name="T6" fmla="*/ 189 w 260"/>
                  <a:gd name="T7" fmla="*/ 0 h 96"/>
                  <a:gd name="T8" fmla="*/ 70 w 260"/>
                  <a:gd name="T9" fmla="*/ 0 h 96"/>
                  <a:gd name="T10" fmla="*/ 47 w 260"/>
                  <a:gd name="T11" fmla="*/ 19 h 96"/>
                  <a:gd name="T12" fmla="*/ 47 w 260"/>
                  <a:gd name="T13" fmla="*/ 39 h 96"/>
                  <a:gd name="T14" fmla="*/ 16 w 260"/>
                  <a:gd name="T15" fmla="*/ 39 h 96"/>
                  <a:gd name="T16" fmla="*/ 0 w 260"/>
                  <a:gd name="T17" fmla="*/ 54 h 96"/>
                  <a:gd name="T18" fmla="*/ 0 w 260"/>
                  <a:gd name="T19" fmla="*/ 96 h 96"/>
                  <a:gd name="T20" fmla="*/ 105 w 260"/>
                  <a:gd name="T21" fmla="*/ 96 h 96"/>
                  <a:gd name="T22" fmla="*/ 105 w 260"/>
                  <a:gd name="T23" fmla="*/ 89 h 96"/>
                  <a:gd name="T24" fmla="*/ 121 w 260"/>
                  <a:gd name="T25" fmla="*/ 74 h 96"/>
                  <a:gd name="T26" fmla="*/ 143 w 260"/>
                  <a:gd name="T27" fmla="*/ 74 h 96"/>
                  <a:gd name="T28" fmla="*/ 159 w 260"/>
                  <a:gd name="T29" fmla="*/ 89 h 96"/>
                  <a:gd name="T30" fmla="*/ 159 w 260"/>
                  <a:gd name="T31" fmla="*/ 96 h 96"/>
                  <a:gd name="T32" fmla="*/ 260 w 260"/>
                  <a:gd name="T33" fmla="*/ 96 h 96"/>
                  <a:gd name="T34" fmla="*/ 260 w 260"/>
                  <a:gd name="T35" fmla="*/ 54 h 96"/>
                  <a:gd name="T36" fmla="*/ 244 w 260"/>
                  <a:gd name="T37" fmla="*/ 39 h 96"/>
                  <a:gd name="T38" fmla="*/ 197 w 260"/>
                  <a:gd name="T39" fmla="*/ 39 h 96"/>
                  <a:gd name="T40" fmla="*/ 61 w 260"/>
                  <a:gd name="T41" fmla="*/ 39 h 96"/>
                  <a:gd name="T42" fmla="*/ 61 w 260"/>
                  <a:gd name="T43" fmla="*/ 19 h 96"/>
                  <a:gd name="T44" fmla="*/ 70 w 260"/>
                  <a:gd name="T45" fmla="*/ 14 h 96"/>
                  <a:gd name="T46" fmla="*/ 189 w 260"/>
                  <a:gd name="T47" fmla="*/ 14 h 96"/>
                  <a:gd name="T48" fmla="*/ 197 w 260"/>
                  <a:gd name="T49" fmla="*/ 19 h 96"/>
                  <a:gd name="T50" fmla="*/ 197 w 260"/>
                  <a:gd name="T5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0" h="96">
                    <a:moveTo>
                      <a:pt x="244" y="39"/>
                    </a:moveTo>
                    <a:cubicBezTo>
                      <a:pt x="212" y="39"/>
                      <a:pt x="212" y="39"/>
                      <a:pt x="212" y="39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2" y="8"/>
                      <a:pt x="202" y="0"/>
                      <a:pt x="18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7" y="0"/>
                      <a:pt x="47" y="8"/>
                      <a:pt x="47" y="1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8" y="39"/>
                      <a:pt x="0" y="46"/>
                      <a:pt x="0" y="5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1"/>
                      <a:pt x="112" y="74"/>
                      <a:pt x="121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52" y="74"/>
                      <a:pt x="159" y="81"/>
                      <a:pt x="159" y="89"/>
                    </a:cubicBezTo>
                    <a:cubicBezTo>
                      <a:pt x="159" y="96"/>
                      <a:pt x="159" y="96"/>
                      <a:pt x="159" y="96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60" y="54"/>
                      <a:pt x="260" y="54"/>
                      <a:pt x="260" y="54"/>
                    </a:cubicBezTo>
                    <a:cubicBezTo>
                      <a:pt x="260" y="46"/>
                      <a:pt x="253" y="39"/>
                      <a:pt x="244" y="39"/>
                    </a:cubicBezTo>
                    <a:close/>
                    <a:moveTo>
                      <a:pt x="197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7"/>
                      <a:pt x="64" y="14"/>
                      <a:pt x="70" y="14"/>
                    </a:cubicBezTo>
                    <a:cubicBezTo>
                      <a:pt x="189" y="14"/>
                      <a:pt x="189" y="14"/>
                      <a:pt x="189" y="14"/>
                    </a:cubicBezTo>
                    <a:cubicBezTo>
                      <a:pt x="194" y="14"/>
                      <a:pt x="197" y="17"/>
                      <a:pt x="197" y="19"/>
                    </a:cubicBezTo>
                    <a:lnTo>
                      <a:pt x="197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1599" kern="0">
                  <a:solidFill>
                    <a:srgbClr val="50505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/>
              <a:t>SharePoint client-side web </a:t>
            </a:r>
            <a:r>
              <a:rPr lang="en-US" dirty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10120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07557E-6 0.02633 L 2.07557E-6 -2.04721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923275" y="1719250"/>
            <a:ext cx="3638070" cy="3014516"/>
            <a:chOff x="2547578" y="-1"/>
            <a:chExt cx="7341317" cy="608303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b="13031"/>
            <a:stretch/>
          </p:blipFill>
          <p:spPr>
            <a:xfrm>
              <a:off x="2547578" y="-1"/>
              <a:ext cx="7341317" cy="608303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6237" y="5326062"/>
              <a:ext cx="381000" cy="35378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50837" y="1729809"/>
            <a:ext cx="4182699" cy="3004253"/>
            <a:chOff x="350837" y="1338109"/>
            <a:chExt cx="4182699" cy="300425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837" y="1338109"/>
              <a:ext cx="4182699" cy="300425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auto">
            <a:xfrm>
              <a:off x="4160837" y="4154710"/>
              <a:ext cx="331384" cy="1873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51085" y="1697062"/>
            <a:ext cx="3176858" cy="3036704"/>
            <a:chOff x="8732837" y="1305362"/>
            <a:chExt cx="3395106" cy="32453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2837" y="1305362"/>
              <a:ext cx="3395106" cy="3242129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11763109" y="4363330"/>
              <a:ext cx="331384" cy="1873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0391" y="5117846"/>
            <a:ext cx="344359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They are still web parts!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0515" y="5110758"/>
            <a:ext cx="3443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Built for the modern, JavaScript-driven web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17719" y="5118696"/>
            <a:ext cx="344359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1881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2400" kern="0" dirty="0">
                <a:gradFill>
                  <a:gsLst>
                    <a:gs pos="96226">
                      <a:srgbClr val="0078D7"/>
                    </a:gs>
                    <a:gs pos="60000">
                      <a:srgbClr val="0078D7"/>
                    </a:gs>
                  </a:gsLst>
                  <a:lin ang="5400000" scaled="0"/>
                </a:gradFill>
                <a:latin typeface="Segoe UI Light"/>
              </a:rPr>
              <a:t>Runs directly inside a SharePoint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parts</a:t>
            </a:r>
          </a:p>
        </p:txBody>
      </p:sp>
    </p:spTree>
    <p:extLst>
      <p:ext uri="{BB962C8B-B14F-4D97-AF65-F5344CB8AC3E}">
        <p14:creationId xmlns:p14="http://schemas.microsoft.com/office/powerpoint/2010/main" val="34715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244E-7 -0.07784 L -6.38244E-7 4.70268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accel="5000" decel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B84D9-C55B-D54D-8870-9F6962A7F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613300" cy="2880789"/>
          </a:xfrm>
        </p:spPr>
        <p:txBody>
          <a:bodyPr/>
          <a:lstStyle/>
          <a:p>
            <a:r>
              <a:rPr lang="en-US" dirty="0"/>
              <a:t>Once a page is in edit mode, </a:t>
            </a:r>
            <a:br>
              <a:rPr lang="en-US" dirty="0"/>
            </a:br>
            <a:r>
              <a:rPr lang="en-US" dirty="0"/>
              <a:t>add via web part toolbox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a web part and edit inline or using the property pane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1F140-9DC8-2243-912E-9BE464A7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SPFx</a:t>
            </a:r>
            <a:r>
              <a:rPr lang="en-US" dirty="0"/>
              <a:t> web parts to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8E421-D7DD-4788-9FFB-4BA63522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45" y="1212850"/>
            <a:ext cx="4572396" cy="2248095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0D892-D6D7-4247-B683-731816E3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39" y="4261762"/>
            <a:ext cx="4572396" cy="2598645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CBF8A-8AEA-40FC-8063-D0351FB6C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977" y="4262520"/>
            <a:ext cx="5122664" cy="2253972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26060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Interact with </a:t>
            </a:r>
            <a:r>
              <a:rPr lang="en-US" sz="2400" dirty="0" err="1"/>
              <a:t>SPFx</a:t>
            </a:r>
            <a:r>
              <a:rPr lang="en-US" sz="2400" dirty="0"/>
              <a:t> Client-Side Web Parts in Modern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239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EF155-EE26-7944-914B-1C57F4EC5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required runtimes &amp; tools:</a:t>
            </a:r>
          </a:p>
          <a:p>
            <a:pPr lvl="1"/>
            <a:r>
              <a:rPr lang="en-US" dirty="0"/>
              <a:t>Node.js &amp; NPM (included with Node.js)</a:t>
            </a:r>
          </a:p>
          <a:p>
            <a:pPr lvl="1"/>
            <a:r>
              <a:rPr lang="en-US" dirty="0"/>
              <a:t>Yeoman, </a:t>
            </a:r>
            <a:r>
              <a:rPr lang="en-US" dirty="0" err="1"/>
              <a:t>SPFx</a:t>
            </a:r>
            <a:r>
              <a:rPr lang="en-US" dirty="0"/>
              <a:t> Yeoman generator</a:t>
            </a:r>
          </a:p>
          <a:p>
            <a:pPr lvl="1"/>
            <a:r>
              <a:rPr lang="en-US" dirty="0"/>
              <a:t>Gulp</a:t>
            </a:r>
          </a:p>
          <a:p>
            <a:endParaRPr lang="en-US" dirty="0"/>
          </a:p>
          <a:p>
            <a:r>
              <a:rPr lang="en-US" dirty="0"/>
              <a:t>Create first project with Yeoman &amp; </a:t>
            </a:r>
            <a:r>
              <a:rPr lang="en-US" dirty="0" err="1"/>
              <a:t>SPFx</a:t>
            </a:r>
            <a:r>
              <a:rPr lang="en-US" dirty="0"/>
              <a:t> generator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&amp; run web part in the local workbench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5EECB8-875C-234B-9A27-997CDE7D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local </a:t>
            </a:r>
            <a:r>
              <a:rPr lang="en-US" dirty="0" err="1"/>
              <a:t>SPFx</a:t>
            </a:r>
            <a:r>
              <a:rPr lang="en-US" dirty="0"/>
              <a:t> development configuration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B765E-8C2B-F647-A657-6D2B98BC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65" y="3497262"/>
            <a:ext cx="8749906" cy="5874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180000" tIns="108000" rIns="180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yo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@</a:t>
            </a: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microsoft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sharepoint</a:t>
            </a:r>
            <a:endParaRPr lang="sv-SE" alt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FA6D66-6E1B-E340-962A-837CCC83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65" y="4678984"/>
            <a:ext cx="8749906" cy="5874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vert="horz" wrap="square" lIns="180000" tIns="108000" rIns="180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gulp</a:t>
            </a:r>
            <a:r>
              <a:rPr lang="sv-SE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35622746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&amp; Running Your First </a:t>
            </a:r>
            <a:r>
              <a:rPr lang="en-US" sz="2400" dirty="0" err="1"/>
              <a:t>SPFx</a:t>
            </a:r>
            <a:r>
              <a:rPr lang="en-US" sz="2400" dirty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6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Adding client-side web parts to modern pages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Introducing the new reactive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Validating local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528461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438</Words>
  <Application>Microsoft Office PowerPoint</Application>
  <PresentationFormat>Custom</PresentationFormat>
  <Paragraphs>67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Interacting with  SPFx Web Parts in  Modern Pages</vt:lpstr>
      <vt:lpstr>Interacting with  SPFx Web Parts in  Modern Pages</vt:lpstr>
      <vt:lpstr>SharePoint client-side web parts</vt:lpstr>
      <vt:lpstr>Client-side web parts</vt:lpstr>
      <vt:lpstr>Adding SPFx web parts to pages</vt:lpstr>
      <vt:lpstr>Demo Interact with SPFx Client-Side Web Parts in Modern Sites</vt:lpstr>
      <vt:lpstr>Validate local SPFx development configuration</vt:lpstr>
      <vt:lpstr>Demo Creating &amp; Running Your First SPFx Project</vt:lpstr>
      <vt:lpstr>Summary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2019-08-25T21:38:19Z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