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2"/>
  </p:notesMasterIdLst>
  <p:handoutMasterIdLst>
    <p:handoutMasterId r:id="rId23"/>
  </p:handoutMasterIdLst>
  <p:sldIdLst>
    <p:sldId id="1575" r:id="rId3"/>
    <p:sldId id="1576" r:id="rId4"/>
    <p:sldId id="1690" r:id="rId5"/>
    <p:sldId id="1698" r:id="rId6"/>
    <p:sldId id="1662" r:id="rId7"/>
    <p:sldId id="1699" r:id="rId8"/>
    <p:sldId id="1705" r:id="rId9"/>
    <p:sldId id="1707" r:id="rId10"/>
    <p:sldId id="1706" r:id="rId11"/>
    <p:sldId id="1708" r:id="rId12"/>
    <p:sldId id="1702" r:id="rId13"/>
    <p:sldId id="1718" r:id="rId14"/>
    <p:sldId id="1704" r:id="rId15"/>
    <p:sldId id="1719" r:id="rId16"/>
    <p:sldId id="1709" r:id="rId17"/>
    <p:sldId id="1710" r:id="rId18"/>
    <p:sldId id="1711" r:id="rId19"/>
    <p:sldId id="1712" r:id="rId20"/>
    <p:sldId id="1713"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690"/>
            <p14:sldId id="1698"/>
            <p14:sldId id="1662"/>
            <p14:sldId id="1699"/>
            <p14:sldId id="1705"/>
            <p14:sldId id="1707"/>
            <p14:sldId id="1706"/>
            <p14:sldId id="1708"/>
            <p14:sldId id="1702"/>
            <p14:sldId id="1718"/>
            <p14:sldId id="1704"/>
            <p14:sldId id="1719"/>
            <p14:sldId id="1709"/>
          </p14:sldIdLst>
        </p14:section>
        <p14:section name="outro" id="{E93196B6-EFE2-3242-B776-C77C0FCFFEF1}">
          <p14:sldIdLst>
            <p14:sldId id="1710"/>
            <p14:sldId id="1711"/>
            <p14:sldId id="1712"/>
            <p14:sldId id="17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7492" autoAdjust="0"/>
  </p:normalViewPr>
  <p:slideViewPr>
    <p:cSldViewPr snapToGrid="0">
      <p:cViewPr varScale="1">
        <p:scale>
          <a:sx n="61" d="100"/>
          <a:sy n="61" d="100"/>
        </p:scale>
        <p:origin x="79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11/19/2022 8:57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11/19/2022 8:57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Microsoft Graph in your custom SharePoint Framework solutions. Microsoft Graph is a service that is secured with Azure AD. The SharePoint Framework leverages the same infrastructure for requesting and granting permissions to Azure AD secured APIs as it does for custom Azure AD secured APIs. The unit on **Call Azure AD secured third-party REST APIs** explains how the SharePoint Framework API can be used to call Azure AD secured endpoints.</a:t>
            </a:r>
          </a:p>
          <a:p>
            <a:endParaRPr lang="en-US" dirty="0"/>
          </a:p>
          <a:p>
            <a:r>
              <a:rPr lang="en-US" dirty="0"/>
              <a:t>The SharePoint Framework API includes the Microsoft Graph JavaScript SDK and also handles the initialization of the client. This is handled using the existing Azure Ad support to obtain an access token.</a:t>
            </a:r>
          </a:p>
          <a:p>
            <a:endParaRPr lang="en-US" dirty="0"/>
          </a:p>
          <a:p>
            <a:r>
              <a:rPr lang="en-US" dirty="0"/>
              <a:t>To obtain an instance of the Microsoft Graph JavaScript SDK, use the `</a:t>
            </a:r>
            <a:r>
              <a:rPr lang="en-US" dirty="0" err="1"/>
              <a:t>this.context.msGraphClientFactory.getClient</a:t>
            </a:r>
            <a:r>
              <a:rPr lang="en-US" dirty="0"/>
              <a:t>()` method. This will return an instance of the `MSGraphClientV3` that is already configured with the necessary OAuth 2.0 access token: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5505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Microsoft Graph is an Azure AD secured API, you will need to request a permission to Microsoft Graph when a SharePoint Framework package is deployed to the App Catalog. Do this using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information about API access requests in the Enable app panel:</a:t>
            </a:r>
          </a:p>
          <a:p>
            <a:endParaRPr lang="en-US" dirty="0"/>
          </a:p>
          <a:p>
            <a:r>
              <a:rPr lang="en-US" dirty="0"/>
              <a:t>This section of the panel lists the API access requests that should be reviewed and approved or rejected. Recall that API access requests aren't tied to the SharePoint Framework package. Approving or rejecting the API access requests is a separate step that must be done in order for the SharePoint Framework component to work.</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API access requests, navigate to the API access page in the SharePoint Admin Center. Here you'll find a list of API access requests pending approval or rejection: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API access request to view its details and use the buttons at the bottom of the panel to approve or reject the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incorporate Microsoft Graph into your custom SharePoint Framework solutions.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365 developer vision focuses on the user's experience and their data and as a developer you can bring your application into the user experience with over 1.2 billion users of Office worldwide. This is a huge opportunity to provide a window into your application and to enable users to connect into their data to intelligence to your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are currently over 850 million events created each month and a total of over 400 petabytes of data stored in the service that can add value for your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Graph is the gateway to your data in the Microsoft cloud as you see there.</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11/19/2022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cloud is included of multiple services and data types that we can take advantage of from Office 365, and it's all considered part of the Microsoft 365 platform.</a:t>
            </a:r>
          </a:p>
          <a:p>
            <a:endParaRPr lang="en-US" dirty="0"/>
          </a:p>
          <a:p>
            <a:r>
              <a:rPr lang="en-US" dirty="0"/>
              <a:t>Developers can integrate the signed-in user's email, calendar, contacts, and tasks into custom apps. We can work with content in SharePoint sites and lists files in OneDrive, channels and content within Microsoft Teams, and users in Azure Active Directory (Azure AD).</a:t>
            </a:r>
          </a:p>
          <a:p>
            <a:endParaRPr lang="en-US" dirty="0"/>
          </a:p>
          <a:p>
            <a:r>
              <a:rPr lang="en-US" dirty="0"/>
              <a:t>There are many different services that developers can take advantage of in their custom apps. Many of these services have their own APIs developers can interact with.</a:t>
            </a:r>
          </a:p>
          <a:p>
            <a:endParaRPr lang="en-US" dirty="0"/>
          </a:p>
          <a:p>
            <a:r>
              <a:rPr lang="en-US" dirty="0"/>
              <a:t>However, this can be challenging to go to each of these individual services with their individual endpoints. Each API may have its own permission model, which means they have individual access control configurations. Different endpoints for each service mean our custom applications will need to obtain an access token from Azure AD for each one.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6475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benefits of Microsoft Graph is that it serves as a proxy endpoint to all of these other services. Microsoft Graph encompass things such as Office 365, Windows 10 enterprise mobility and security (EMS), and it brings all of these different services under one unified endpoint: **</a:t>
            </a:r>
            <a:r>
              <a:rPr lang="en-US" dirty="0" err="1"/>
              <a:t>graph.microsoft.com</a:t>
            </a:r>
            <a:r>
              <a:rPr lang="en-US" dirty="0"/>
              <a:t>**.</a:t>
            </a:r>
          </a:p>
          <a:p>
            <a:endParaRPr lang="en-US" dirty="0"/>
          </a:p>
          <a:p>
            <a:r>
              <a:rPr lang="en-US" dirty="0"/>
              <a:t>The advantage to using Microsoft Graph is that it allows developers to just have a single endpoint, a resource, which means you're only going to need a single access token authenticate the different services. Each service still has its own individual permissions so that everything is still secured in an individual way. A single endpoint makes it easier for developers to build applications.</a:t>
            </a:r>
          </a:p>
          <a:p>
            <a:endParaRPr lang="en-US" dirty="0"/>
          </a:p>
          <a:p>
            <a:r>
              <a:rPr lang="en-US" dirty="0"/>
              <a:t>Microsoft Graph also enables easy navigation of entities and the relationships between entities. While there are many different Microsoft 365 services such as OneDrive for files, or Outlook for contacts and calendars, these different entities are related to each other. These relationships are in Microsoft Graph, which makes it easy to navigate from one entity to another, even if it crosses different underlying endpoints.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2780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accessible as a REST API so developers can use any technology that supports submitting and processing an HTTP request to an endpoint. Microsoft also offers many different SDKs for Microsoft Graph for different platforms and technologies to improve developer productivity.</a:t>
            </a:r>
          </a:p>
          <a:p>
            <a:endParaRPr lang="en-US" dirty="0"/>
          </a:p>
          <a:p>
            <a:r>
              <a:rPr lang="en-US" dirty="0"/>
              <a:t>One of the options offered by Microsoft is the [Microsoft Graph JavaScript SDK](https://</a:t>
            </a:r>
            <a:r>
              <a:rPr lang="en-US" dirty="0" err="1"/>
              <a:t>github.com</a:t>
            </a:r>
            <a:r>
              <a:rPr lang="en-US" dirty="0"/>
              <a:t>/</a:t>
            </a:r>
            <a:r>
              <a:rPr lang="en-US" dirty="0" err="1"/>
              <a:t>microsoftgraph</a:t>
            </a:r>
            <a:r>
              <a:rPr lang="en-US" dirty="0"/>
              <a:t>/</a:t>
            </a:r>
            <a:r>
              <a:rPr lang="en-US" dirty="0" err="1"/>
              <a:t>msgraph-sdk-javascript</a:t>
            </a:r>
            <a:r>
              <a:rPr lang="en-US" dirty="0"/>
              <a:t>). After initializing the SDK with an OAuth 2.0 access token, you can use the SDK to submit requests to Microsoft Graph. The SDK communicates directly with the Microsoft Graph REST API and returns the results as well known objects. Microsoft also provides TypeScript type declarations for the SDK for TypeScript-based projects.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JavaScript SDK, you must first initialize it. This is done by setting the OAuth 2.0 access token before you submit any requests to Microsoft Graph.</a:t>
            </a:r>
          </a:p>
          <a:p>
            <a:endParaRPr lang="en-US" dirty="0"/>
          </a:p>
          <a:p>
            <a:r>
              <a:rPr lang="en-US" dirty="0"/>
              <a:t>Initialize the Microsoft Graph JavaScript SDK by calling the `</a:t>
            </a:r>
            <a:r>
              <a:rPr lang="en-US" dirty="0" err="1"/>
              <a:t>init</a:t>
            </a:r>
            <a:r>
              <a:rPr lang="en-US" dirty="0"/>
              <a:t>()` method and pass in an object with an `</a:t>
            </a:r>
            <a:r>
              <a:rPr lang="en-US" dirty="0" err="1"/>
              <a:t>authProvider</a:t>
            </a:r>
            <a:r>
              <a:rPr lang="en-US" dirty="0"/>
              <a:t>` implementation. The `</a:t>
            </a:r>
            <a:r>
              <a:rPr lang="en-US" dirty="0" err="1"/>
              <a:t>authProvider</a:t>
            </a:r>
            <a:r>
              <a:rPr lang="en-US" dirty="0"/>
              <a:t>` function contains one argument, a callback, that you call with two arguments. The second argument should be the access token.</a:t>
            </a:r>
          </a:p>
          <a:p>
            <a:endParaRPr lang="en-US" dirty="0"/>
          </a:p>
          <a:p>
            <a:r>
              <a:rPr lang="en-US" dirty="0"/>
              <a:t>Once the Microsoft Graph client is initialized, you can submit requests to Microsoft Graph endpoints using the `</a:t>
            </a:r>
            <a:r>
              <a:rPr lang="en-US" dirty="0" err="1"/>
              <a:t>api</a:t>
            </a:r>
            <a:r>
              <a:rPr lang="en-US" dirty="0"/>
              <a:t>()` method. The JavaScript SDK is a fluent API, which means you can chain multiple methods together. For instance, to get the current user's information, you can call the `get()` method after calling the `</a:t>
            </a:r>
            <a:r>
              <a:rPr lang="en-US" dirty="0" err="1"/>
              <a:t>api</a:t>
            </a:r>
            <a:r>
              <a:rPr lang="en-US" dirty="0"/>
              <a:t>()` method.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5782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Microsoft Graph JavaScript SDK is written in JavaScript, just like other libraries, you can use it in TypeScript applications including SharePoint Framework projects. Once the [Microsoft Graph TypeScript Type Definitions](https://</a:t>
            </a:r>
            <a:r>
              <a:rPr lang="en-US" dirty="0" err="1"/>
              <a:t>github.com</a:t>
            </a:r>
            <a:r>
              <a:rPr lang="en-US" dirty="0"/>
              <a:t>/</a:t>
            </a:r>
            <a:r>
              <a:rPr lang="en-US" dirty="0" err="1"/>
              <a:t>microsoftgraph</a:t>
            </a:r>
            <a:r>
              <a:rPr lang="en-US" dirty="0"/>
              <a:t>/</a:t>
            </a:r>
            <a:r>
              <a:rPr lang="en-US" dirty="0" err="1"/>
              <a:t>msgraph</a:t>
            </a:r>
            <a:r>
              <a:rPr lang="en-US" dirty="0"/>
              <a:t>-typescript-</a:t>
            </a:r>
            <a:r>
              <a:rPr lang="en-US" dirty="0" err="1"/>
              <a:t>typings</a:t>
            </a:r>
            <a:r>
              <a:rPr lang="en-US" dirty="0"/>
              <a:t>) are installed in TypeScript-based projects, you can then import relevant objects into your TypeScript files.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 the Microsoft Graph TypeScript type declarations by executing the following statement on the command line:</a:t>
            </a:r>
          </a:p>
          <a:p>
            <a:endParaRPr lang="en-US" dirty="0"/>
          </a:p>
          <a:p>
            <a:r>
              <a:rPr lang="en-US" dirty="0"/>
              <a:t>```shell</a:t>
            </a:r>
          </a:p>
          <a:p>
            <a:r>
              <a:rPr lang="en-US" dirty="0" err="1"/>
              <a:t>npm</a:t>
            </a:r>
            <a:r>
              <a:rPr lang="en-US" dirty="0"/>
              <a:t> install @</a:t>
            </a:r>
            <a:r>
              <a:rPr lang="en-US" dirty="0" err="1"/>
              <a:t>microsoft</a:t>
            </a:r>
            <a:r>
              <a:rPr lang="en-US" dirty="0"/>
              <a:t>/</a:t>
            </a:r>
            <a:r>
              <a:rPr lang="en-US" dirty="0" err="1"/>
              <a:t>microsoft</a:t>
            </a:r>
            <a:r>
              <a:rPr lang="en-US" dirty="0"/>
              <a:t>-graph-types --save-dev</a:t>
            </a:r>
          </a:p>
          <a:p>
            <a:r>
              <a:rPr lang="en-US" dirty="0"/>
              <a:t>```</a:t>
            </a:r>
          </a:p>
          <a:p>
            <a:endParaRPr lang="en-US" dirty="0"/>
          </a:p>
          <a:p>
            <a:r>
              <a:rPr lang="en-US" dirty="0"/>
              <a:t>Once installed, you can then use the types in your projects: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43636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56348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learn.microsoft.com/sharepoint/dev/spfx/use-msgraph"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the Microsoft Graph</a:t>
            </a:r>
          </a:p>
        </p:txBody>
      </p:sp>
    </p:spTree>
    <p:extLst>
      <p:ext uri="{BB962C8B-B14F-4D97-AF65-F5344CB8AC3E}">
        <p14:creationId xmlns:p14="http://schemas.microsoft.com/office/powerpoint/2010/main" val="85829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64400" y="1212850"/>
            <a:ext cx="11574000" cy="4431983"/>
          </a:xfrm>
        </p:spPr>
        <p:txBody>
          <a:bodyPr/>
          <a:lstStyle/>
          <a:p>
            <a:r>
              <a:rPr lang="en-US" b="1" dirty="0">
                <a:latin typeface="Courier New" panose="02070309020205020404" pitchFamily="49" charset="0"/>
                <a:cs typeface="Courier New" panose="02070309020205020404" pitchFamily="49" charset="0"/>
              </a:rPr>
              <a:t>MSGraphClientV3</a:t>
            </a:r>
            <a:r>
              <a:rPr lang="en-US" dirty="0"/>
              <a:t>: SharePoint Framework’s Microsoft Graph Client</a:t>
            </a:r>
          </a:p>
          <a:p>
            <a:r>
              <a:rPr lang="en-US" dirty="0"/>
              <a:t>Abstracts the token acquisition from the SharePoint Framework’s support for Azure AD</a:t>
            </a:r>
          </a:p>
          <a:p>
            <a:r>
              <a:rPr lang="en-US" dirty="0"/>
              <a:t>Wraps the Microsoft Graph JavaScript SDK and initializes it with one line that returns a promise</a:t>
            </a:r>
          </a:p>
          <a:p>
            <a:endParaRPr lang="en-US" dirty="0"/>
          </a:p>
          <a:p>
            <a:pPr marL="0" indent="0">
              <a:buNone/>
            </a:pPr>
            <a:r>
              <a:rPr lang="en-US" sz="2000" dirty="0" err="1">
                <a:latin typeface="Consolas" panose="020B0609020204030204" pitchFamily="49" charset="0"/>
                <a:cs typeface="Consolas" panose="020B0609020204030204" pitchFamily="49" charset="0"/>
              </a:rPr>
              <a:t>this.context.msGraphClientFactory</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getClient</a:t>
            </a:r>
            <a:r>
              <a:rPr lang="en-US" sz="2000" dirty="0">
                <a:latin typeface="Consolas" panose="020B0609020204030204" pitchFamily="49" charset="0"/>
                <a:cs typeface="Consolas" panose="020B0609020204030204" pitchFamily="49" charset="0"/>
              </a:rPr>
              <a:t>('3')</a:t>
            </a:r>
          </a:p>
          <a:p>
            <a:pPr marL="0" indent="0">
              <a:buNone/>
            </a:pPr>
            <a:r>
              <a:rPr lang="en-US" sz="2000" dirty="0">
                <a:latin typeface="Consolas" panose="020B0609020204030204" pitchFamily="49" charset="0"/>
                <a:cs typeface="Consolas" panose="020B0609020204030204" pitchFamily="49" charset="0"/>
              </a:rPr>
              <a:t>     .then((client: MSGraphClientV3): void =&gt; {</a:t>
            </a:r>
          </a:p>
          <a:p>
            <a:pPr marL="0" indent="0">
              <a:buNone/>
            </a:pPr>
            <a:r>
              <a:rPr lang="en-US" sz="2000" dirty="0">
                <a:latin typeface="Consolas" panose="020B0609020204030204" pitchFamily="49" charset="0"/>
                <a:cs typeface="Consolas" panose="020B0609020204030204" pitchFamily="49" charset="0"/>
              </a:rPr>
              <a:t>       // use MSGraphClientV3 here</a:t>
            </a: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1"/>
            <a:ext cx="11575200" cy="552263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464400" y="1212850"/>
            <a:ext cx="7244938" cy="2280624"/>
          </a:xfrm>
        </p:spPr>
        <p:txBody>
          <a:bodyPr/>
          <a:lstStyle/>
          <a:p>
            <a:r>
              <a:rPr lang="en-US" dirty="0"/>
              <a:t>Upload SharePoint packages to the app catalog</a:t>
            </a:r>
          </a:p>
          <a:p>
            <a:endParaRPr lang="en-US" dirty="0"/>
          </a:p>
          <a:p>
            <a:pPr lvl="1"/>
            <a:r>
              <a:rPr lang="en-US" dirty="0"/>
              <a:t>Enable app panel contains information about API access (permission) requests</a:t>
            </a:r>
          </a:p>
          <a:p>
            <a:pPr lvl="1"/>
            <a:r>
              <a:rPr lang="en-US" dirty="0"/>
              <a:t>While application can be installed in SharePoint sites, it does not </a:t>
            </a:r>
            <a:br>
              <a:rPr lang="en-US" dirty="0"/>
            </a:br>
            <a:r>
              <a:rPr lang="en-US" dirty="0"/>
              <a:t>have the permissions granted 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4" name="Picture 3" descr="Graphical user interface, text, application&#10;&#10;Description automatically generated">
            <a:extLst>
              <a:ext uri="{FF2B5EF4-FFF2-40B4-BE49-F238E27FC236}">
                <a16:creationId xmlns:a16="http://schemas.microsoft.com/office/drawing/2014/main" id="{41424B69-F85B-4828-992E-987A95423CDA}"/>
              </a:ext>
            </a:extLst>
          </p:cNvPr>
          <p:cNvPicPr>
            <a:picLocks noChangeAspect="1"/>
          </p:cNvPicPr>
          <p:nvPr/>
        </p:nvPicPr>
        <p:blipFill>
          <a:blip r:embed="rId3"/>
          <a:stretch>
            <a:fillRect/>
          </a:stretch>
        </p:blipFill>
        <p:spPr>
          <a:xfrm>
            <a:off x="8008913" y="1212850"/>
            <a:ext cx="3963162" cy="5029394"/>
          </a:xfrm>
          <a:prstGeom prst="rect">
            <a:avLst/>
          </a:prstGeom>
        </p:spPr>
      </p:pic>
    </p:spTree>
    <p:extLst>
      <p:ext uri="{BB962C8B-B14F-4D97-AF65-F5344CB8AC3E}">
        <p14:creationId xmlns:p14="http://schemas.microsoft.com/office/powerpoint/2010/main" val="15244559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13631987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the Microsoft Graph</a:t>
            </a:r>
          </a:p>
          <a:p>
            <a:pPr lvl="0">
              <a:lnSpc>
                <a:spcPct val="90000"/>
              </a:lnSpc>
              <a:spcBef>
                <a:spcPts val="1800"/>
              </a:spcBef>
            </a:pPr>
            <a:r>
              <a:rPr lang="en-US" sz="1600" b="0" dirty="0">
                <a:solidFill>
                  <a:srgbClr val="2F2F2F"/>
                </a:solidFill>
                <a:latin typeface="Segoe UI Semibold"/>
              </a:rPr>
              <a:t>Microsoft Graph JavaScript API</a:t>
            </a:r>
          </a:p>
          <a:p>
            <a:pPr lvl="0">
              <a:lnSpc>
                <a:spcPct val="90000"/>
              </a:lnSpc>
              <a:spcBef>
                <a:spcPts val="1800"/>
              </a:spcBef>
            </a:pPr>
            <a:r>
              <a:rPr lang="en-US" sz="1600" b="0" dirty="0">
                <a:solidFill>
                  <a:srgbClr val="2F2F2F"/>
                </a:solidFill>
                <a:latin typeface="Segoe UI Semibold"/>
              </a:rPr>
              <a:t>TypeScript Type Declarations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MSGraphClient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32786155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https://learn.microsoft.com/en-us/sharepoint/dev/spfx/sharepoint-framework-overview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Use the MSGraphClientV3 to Connect to Microsoft Graph</a:t>
            </a:r>
          </a:p>
          <a:p>
            <a:pPr marL="342900" lvl="0" indent="-342900" defTabSz="914400">
              <a:lnSpc>
                <a:spcPct val="100000"/>
              </a:lnSpc>
              <a:spcBef>
                <a:spcPts val="600"/>
              </a:spcBef>
              <a:buSzTx/>
              <a:defRPr/>
            </a:pPr>
            <a:r>
              <a:rPr lang="en-US" sz="1800" dirty="0">
                <a:latin typeface="+mj-lt"/>
                <a:hlinkClick r:id="rId4"/>
              </a:rPr>
              <a:t>https://learn.microsoft.com/sharepoint/dev/spfx/use-msgraph</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1383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22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378014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6"/>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dirty="0"/>
              <a:t>Microsoft Graph, gateway to Office 365</a:t>
            </a:r>
          </a:p>
        </p:txBody>
      </p:sp>
    </p:spTree>
    <p:extLst>
      <p:ext uri="{BB962C8B-B14F-4D97-AF65-F5344CB8AC3E}">
        <p14:creationId xmlns:p14="http://schemas.microsoft.com/office/powerpoint/2010/main" val="3352137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a:xfrm>
            <a:off x="464400" y="1212850"/>
            <a:ext cx="11574000" cy="2066378"/>
          </a:xfrm>
        </p:spPr>
        <p:txBody>
          <a:bodyPr/>
          <a:lstStyle/>
          <a:p>
            <a:r>
              <a:rPr lang="en-US" dirty="0"/>
              <a:t>Microsoft Graph is accessible via REST API &amp; various SDKs</a:t>
            </a:r>
          </a:p>
          <a:p>
            <a:endParaRPr lang="en-US" dirty="0"/>
          </a:p>
          <a:p>
            <a:r>
              <a:rPr lang="en-US" dirty="0"/>
              <a:t>Client-side solutions can leverage the JavaScript SDK</a:t>
            </a:r>
            <a:endParaRPr lang="en-US" dirty="0">
              <a:hlinkClick r:id="rId3"/>
            </a:endParaRPr>
          </a:p>
          <a:p>
            <a:pPr lvl="1"/>
            <a:r>
              <a:rPr lang="en-US" dirty="0">
                <a:hlinkClick r:id="rId3"/>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464400" y="1178952"/>
            <a:ext cx="11575200" cy="4016484"/>
          </a:xfrm>
        </p:spPr>
        <p:txBody>
          <a:bodyPr/>
          <a:lstStyle/>
          <a:p>
            <a:r>
              <a:rPr lang="en-US" sz="2000" dirty="0" err="1"/>
              <a:t>var</a:t>
            </a:r>
            <a:r>
              <a:rPr lang="en-US" sz="2000" dirty="0"/>
              <a:t> client = </a:t>
            </a:r>
            <a:r>
              <a:rPr lang="en-US" sz="2000" dirty="0" err="1"/>
              <a:t>MicrosoftGraph.Client.init</a:t>
            </a:r>
            <a:r>
              <a:rPr lang="en-US" sz="2000" dirty="0"/>
              <a:t>({</a:t>
            </a:r>
          </a:p>
          <a:p>
            <a:r>
              <a:rPr lang="en-US" sz="2000" dirty="0"/>
              <a:t>  </a:t>
            </a:r>
            <a:r>
              <a:rPr lang="en-US" sz="2000" dirty="0" err="1"/>
              <a:t>authProvider</a:t>
            </a:r>
            <a:r>
              <a:rPr lang="en-US" sz="2000" dirty="0"/>
              <a:t>: (done) =&gt; {</a:t>
            </a:r>
          </a:p>
          <a:p>
            <a:r>
              <a:rPr lang="en-US" sz="2000" dirty="0"/>
              <a:t>    done(null, </a:t>
            </a:r>
            <a:r>
              <a:rPr lang="en-US" sz="2000" dirty="0" err="1"/>
              <a:t>access_token</a:t>
            </a:r>
            <a:r>
              <a:rPr lang="en-US" sz="2000" dirty="0"/>
              <a:t>);</a:t>
            </a:r>
          </a:p>
          <a:p>
            <a:r>
              <a:rPr lang="en-US" sz="2000" dirty="0"/>
              <a:t>  }</a:t>
            </a:r>
          </a:p>
          <a:p>
            <a:r>
              <a:rPr lang="en-US" sz="2000" dirty="0"/>
              <a:t>});</a:t>
            </a:r>
          </a:p>
          <a:p>
            <a:endParaRPr lang="en-US" sz="2000" dirty="0"/>
          </a:p>
          <a:p>
            <a:r>
              <a:rPr lang="en-US" sz="2000" dirty="0"/>
              <a:t>client</a:t>
            </a:r>
          </a:p>
          <a:p>
            <a:r>
              <a:rPr lang="en-US" sz="2000" dirty="0"/>
              <a:t>  .</a:t>
            </a:r>
            <a:r>
              <a:rPr lang="en-US" sz="2000" dirty="0" err="1"/>
              <a:t>api</a:t>
            </a:r>
            <a:r>
              <a:rPr lang="en-US" sz="2000" dirty="0"/>
              <a:t>('me')</a:t>
            </a:r>
          </a:p>
          <a:p>
            <a:r>
              <a:rPr lang="en-US" sz="2000" dirty="0"/>
              <a:t>  .get((err, res) =&gt; {</a:t>
            </a:r>
          </a:p>
          <a:p>
            <a:r>
              <a:rPr lang="en-US" sz="2000" dirty="0"/>
              <a:t>    </a:t>
            </a:r>
            <a:r>
              <a:rPr lang="en-US" sz="2000" dirty="0" err="1"/>
              <a:t>console.log</a:t>
            </a:r>
            <a:r>
              <a:rPr lang="en-US" sz="2000" dirty="0"/>
              <a:t>(res);</a:t>
            </a:r>
          </a:p>
          <a:p>
            <a:r>
              <a:rPr lang="en-US" sz="20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1966692"/>
          </a:xfrm>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console.log('email: ', </a:t>
            </a:r>
            <a:r>
              <a:rPr lang="en-US" sz="2000" dirty="0" err="1"/>
              <a:t>user.mail</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4810168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2688</Words>
  <Application>Microsoft Office PowerPoint</Application>
  <PresentationFormat>Custom</PresentationFormat>
  <Paragraphs>263</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Consolas</vt:lpstr>
      <vt:lpstr>Courier New</vt:lpstr>
      <vt:lpstr>Segoe UI</vt:lpstr>
      <vt:lpstr>Segoe UI Light</vt:lpstr>
      <vt:lpstr>Segoe UI Semibold</vt:lpstr>
      <vt:lpstr>Segoe UI Semilight</vt:lpstr>
      <vt:lpstr>Wingdings</vt:lpstr>
      <vt:lpstr>Office 365 PPT Template - 2017</vt:lpstr>
      <vt:lpstr>Leverage the Microsoft Graph &amp; 3rd Party APIs</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Approve / Reject with SharePoint Online API Management Page</vt:lpstr>
      <vt:lpstr>Demo Calling the Microsoft Graph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2022-11-19T13:58:48Z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