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75" r:id="rId3"/>
    <p:sldId id="1576" r:id="rId4"/>
    <p:sldId id="1547" r:id="rId5"/>
    <p:sldId id="1548" r:id="rId6"/>
    <p:sldId id="1549" r:id="rId7"/>
    <p:sldId id="1582" r:id="rId8"/>
    <p:sldId id="1577" r:id="rId9"/>
    <p:sldId id="1578" r:id="rId10"/>
    <p:sldId id="1579" r:id="rId11"/>
    <p:sldId id="1580" r:id="rId12"/>
    <p:sldId id="1581"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547"/>
            <p14:sldId id="1548"/>
            <p14:sldId id="1549"/>
            <p14:sldId id="1582"/>
            <p14:sldId id="1577"/>
          </p14:sldIdLst>
        </p14:section>
        <p14:section name="outro" id="{E93196B6-EFE2-3242-B776-C77C0FCFFEF1}">
          <p14:sldIdLst>
            <p14:sldId id="1578"/>
            <p14:sldId id="1579"/>
            <p14:sldId id="1580"/>
            <p14:sldId id="15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296" autoAdjust="0"/>
    <p:restoredTop sz="66357" autoAdjust="0"/>
  </p:normalViewPr>
  <p:slideViewPr>
    <p:cSldViewPr snapToGrid="0">
      <p:cViewPr varScale="1">
        <p:scale>
          <a:sx n="60" d="100"/>
          <a:sy n="60" d="100"/>
        </p:scale>
        <p:origin x="151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8/24/2022 7:22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8/24/2022 7:22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call anonymous third-party REST APIs using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requirement for SharePoint Framework projects is that they display or interact with data external to the web part. This data can reside in SharePoint lists and libraries, or it may be accessible via Microsoft Graph. Maybe the data is external to SharePoint and Microsoft 365 and your project will need to request data from a third party REST API that may support anonymous requests or only support authorized requests because it is protected with Azure AD.</a:t>
            </a:r>
          </a:p>
          <a:p>
            <a:endParaRPr lang="en-US" dirty="0"/>
          </a:p>
          <a:p>
            <a:r>
              <a:rPr lang="en-US" dirty="0"/>
              <a:t>The SharePoint Framework includes multiple APIs you can use that address the different scenarios depending where the data resides and the specifics around the of HTTP API you'll need to call. There are three different APIs you'll use for specific scenarios.</a:t>
            </a:r>
          </a:p>
          <a:p>
            <a:endParaRPr lang="en-US" dirty="0"/>
          </a:p>
          <a:p>
            <a:r>
              <a:rPr lang="en-US" dirty="0"/>
              <a:t>The `</a:t>
            </a:r>
            <a:r>
              <a:rPr lang="en-US" dirty="0" err="1"/>
              <a:t>HttpClient</a:t>
            </a:r>
            <a:r>
              <a:rPr lang="en-US" dirty="0"/>
              <a:t>` API is the cornerstone for most HTTP requests in SharePoint Framework projects. You'll use the `</a:t>
            </a:r>
            <a:r>
              <a:rPr lang="en-US" dirty="0" err="1"/>
              <a:t>HttpClient</a:t>
            </a:r>
            <a:r>
              <a:rPr lang="en-US" dirty="0"/>
              <a:t>` API to primarily submit anonymous requests to third-party APIs. The `</a:t>
            </a:r>
            <a:r>
              <a:rPr lang="en-US" dirty="0" err="1"/>
              <a:t>SPHttpClient</a:t>
            </a:r>
            <a:r>
              <a:rPr lang="en-US" dirty="0"/>
              <a:t>` API extends the `</a:t>
            </a:r>
            <a:r>
              <a:rPr lang="en-US" dirty="0" err="1"/>
              <a:t>HttpClient</a:t>
            </a:r>
            <a:r>
              <a:rPr lang="en-US" dirty="0"/>
              <a:t>` to include necessary HTTP request headers used by the SharePoint REST API. For example, the `</a:t>
            </a:r>
            <a:r>
              <a:rPr lang="en-US" dirty="0" err="1"/>
              <a:t>SPHttpClient</a:t>
            </a:r>
            <a:r>
              <a:rPr lang="en-US" dirty="0"/>
              <a:t>` automatically includes an `</a:t>
            </a:r>
            <a:r>
              <a:rPr lang="en-US" dirty="0" err="1"/>
              <a:t>odata</a:t>
            </a:r>
            <a:r>
              <a:rPr lang="en-US" dirty="0"/>
              <a:t>-version` HTTP request header set to `4` to configure the SharePoint REST API from the default OData v3 protocol to OData v4.</a:t>
            </a:r>
          </a:p>
          <a:p>
            <a:endParaRPr lang="en-US" dirty="0"/>
          </a:p>
          <a:p>
            <a:r>
              <a:rPr lang="en-US" dirty="0"/>
              <a:t>The `</a:t>
            </a:r>
            <a:r>
              <a:rPr lang="en-US" dirty="0" err="1"/>
              <a:t>MSGraphClient</a:t>
            </a:r>
            <a:r>
              <a:rPr lang="en-US" dirty="0"/>
              <a:t>` API is used to call the Microsoft Graph REST API in the same tenant as the current SharePoint Online tenant. Unlike the other HTTP APIs in the </a:t>
            </a:r>
            <a:r>
              <a:rPr lang="en-US" dirty="0" err="1"/>
              <a:t>SharePointFramework</a:t>
            </a:r>
            <a:r>
              <a:rPr lang="en-US" dirty="0"/>
              <a:t>, the `</a:t>
            </a:r>
            <a:r>
              <a:rPr lang="en-US" dirty="0" err="1"/>
              <a:t>MSGraphClient</a:t>
            </a:r>
            <a:r>
              <a:rPr lang="en-US" dirty="0"/>
              <a:t>` API is used to obtain a configured instance of the Microsoft Graph JavaScript SDK client.</a:t>
            </a:r>
          </a:p>
          <a:p>
            <a:endParaRPr lang="en-US" dirty="0"/>
          </a:p>
          <a:p>
            <a:r>
              <a:rPr lang="en-US" dirty="0"/>
              <a:t>The `</a:t>
            </a:r>
            <a:r>
              <a:rPr lang="en-US" dirty="0" err="1"/>
              <a:t>AADHttpClient</a:t>
            </a:r>
            <a:r>
              <a:rPr lang="en-US" dirty="0"/>
              <a:t>` API extends the `</a:t>
            </a:r>
            <a:r>
              <a:rPr lang="en-US" dirty="0" err="1"/>
              <a:t>HttpClient</a:t>
            </a:r>
            <a:r>
              <a:rPr lang="en-US" dirty="0"/>
              <a:t>` API that is used to call Azure AD secured APIs. You'll use the Azure AD HTTP client API to obtain an instance of the `</a:t>
            </a:r>
            <a:r>
              <a:rPr lang="en-US" dirty="0" err="1"/>
              <a:t>HttpClient</a:t>
            </a:r>
            <a:r>
              <a:rPr lang="en-US" dirty="0"/>
              <a:t>` that includes an `authorization` HTTP request header with the value set to an access token used to authorize calls to an Azure AD secured HTTP endpoint.</a:t>
            </a:r>
          </a:p>
          <a:p>
            <a:endParaRPr lang="en-US" dirty="0"/>
          </a:p>
          <a:p>
            <a:r>
              <a:rPr lang="en-US" dirty="0"/>
              <a:t>None of these related HTTP request APIs require developers to install additional clients or libraries; the default SharePoint Framework project includes everything you'll need in your project to submit requests to REST APIs.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HttpClient</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API is available from the SharePoint Framework component's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object. You'll primarily use this API to submit HTTP request to anonymous REST APIs, but you aren't limited to anonymous APIs or REST APIs. The client is optimized for REST APIs, but it can be used to submit HTTP requests to other types of endpoints. You have full control to override any parts of the request prior to sending it, including adding or modifying HTTP request header values.</a:t>
            </a:r>
          </a:p>
          <a:p>
            <a:endParaRPr lang="en-US" dirty="0"/>
          </a:p>
          <a:p>
            <a:r>
              <a:rPr lang="en-US" dirty="0"/>
              <a:t>Most modern browsers implement the [Fetch API](https://</a:t>
            </a:r>
            <a:r>
              <a:rPr lang="en-US" dirty="0" err="1"/>
              <a:t>developer.mozilla.org</a:t>
            </a:r>
            <a:r>
              <a:rPr lang="en-US" dirty="0"/>
              <a:t>/docs/Web/API/</a:t>
            </a:r>
            <a:r>
              <a:rPr lang="en-US" dirty="0" err="1"/>
              <a:t>Fetch_API</a:t>
            </a:r>
            <a:r>
              <a:rPr lang="en-US" dirty="0"/>
              <a:t>) which provides an interface for fetching resources across a network. The `</a:t>
            </a:r>
            <a:r>
              <a:rPr lang="en-US" dirty="0" err="1"/>
              <a:t>HttpClient</a:t>
            </a:r>
            <a:r>
              <a:rPr lang="en-US" dirty="0"/>
              <a:t>` API wraps the Fetch API and automatically includes the </a:t>
            </a:r>
            <a:r>
              <a:rPr lang="en-US" dirty="0" err="1"/>
              <a:t>polyfill</a:t>
            </a:r>
            <a:r>
              <a:rPr lang="en-US" dirty="0"/>
              <a:t> **</a:t>
            </a:r>
            <a:r>
              <a:rPr lang="en-US" dirty="0" err="1"/>
              <a:t>whatwg</a:t>
            </a:r>
            <a:r>
              <a:rPr lang="en-US" dirty="0"/>
              <a:t>-fetch** for older browsers that don't implement the Fetch API, such as Internet Explorer 11.</a:t>
            </a:r>
          </a:p>
          <a:p>
            <a:endParaRPr lang="en-US" dirty="0"/>
          </a:p>
          <a:p>
            <a:r>
              <a:rPr lang="en-US" dirty="0"/>
              <a:t>Previously we said you'd primarily use the `</a:t>
            </a:r>
            <a:r>
              <a:rPr lang="en-US" dirty="0" err="1"/>
              <a:t>HttpClient</a:t>
            </a:r>
            <a:r>
              <a:rPr lang="en-US" dirty="0"/>
              <a:t>` API for calling anonymous APIs. You aren't limited to anonymous APIs. The SharePoint Framework includes APIs that are based off the `</a:t>
            </a:r>
            <a:r>
              <a:rPr lang="en-US" dirty="0" err="1"/>
              <a:t>HttpClient</a:t>
            </a:r>
            <a:r>
              <a:rPr lang="en-US" dirty="0"/>
              <a:t>` for calling Microsoft-secured APIs, such as the SharePoint REST API, Microsoft Graph and other APIs secured with Azure AD. You can use the `</a:t>
            </a:r>
            <a:r>
              <a:rPr lang="en-US" dirty="0" err="1"/>
              <a:t>HttpClient</a:t>
            </a:r>
            <a:r>
              <a:rPr lang="en-US" dirty="0"/>
              <a:t>` if you need to call an API secured with another solution, but you'll need to implement any authorization specifications in your project.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088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a:t>
            </a:r>
            <a:r>
              <a:rPr lang="en-US" dirty="0" err="1"/>
              <a:t>HttpClient</a:t>
            </a:r>
            <a:r>
              <a:rPr lang="en-US" dirty="0"/>
              <a:t>` API, first import it into your TypeScript file:</a:t>
            </a:r>
          </a:p>
          <a:p>
            <a:endParaRPr lang="en-US" dirty="0"/>
          </a:p>
          <a:p>
            <a:r>
              <a:rPr lang="en-US" dirty="0"/>
              <a:t>In the code above, we're also importing the `</a:t>
            </a:r>
            <a:r>
              <a:rPr lang="en-US" dirty="0" err="1"/>
              <a:t>HttpClientResponse</a:t>
            </a:r>
            <a:r>
              <a:rPr lang="en-US" dirty="0"/>
              <a:t>` object to cast the object returned from an HTTP request into a typed object.</a:t>
            </a:r>
          </a:p>
          <a:p>
            <a:endParaRPr lang="en-US" dirty="0"/>
          </a:p>
          <a:p>
            <a:r>
              <a:rPr lang="en-US" dirty="0"/>
              <a:t>Next, submit a request using either the `get()` or `post()` method on the `</a:t>
            </a:r>
            <a:r>
              <a:rPr lang="en-US" dirty="0" err="1"/>
              <a:t>this.context.httpClient</a:t>
            </a:r>
            <a:r>
              <a:rPr lang="en-US" dirty="0"/>
              <a:t>` object from a SharePoint Framework component. These two methods have three arguments:</a:t>
            </a:r>
          </a:p>
          <a:p>
            <a:endParaRPr lang="en-US" dirty="0"/>
          </a:p>
          <a:p>
            <a:r>
              <a:rPr lang="en-US" dirty="0"/>
              <a:t>- **endpoint** (*required*): The first argument is the endpoint of the HTTP request you want to call.</a:t>
            </a:r>
          </a:p>
          <a:p>
            <a:r>
              <a:rPr lang="en-US" dirty="0"/>
              <a:t>- **configuration** (*required*): The second argument is the configuration to use for the request. Always use the `HttpClient.configurations.v1` configuration. This will set the HTTP request headers to the common values such as setting the `accept` header to `application/json` to request the data as JSON.</a:t>
            </a:r>
          </a:p>
          <a:p>
            <a:r>
              <a:rPr lang="en-US" dirty="0"/>
              <a:t>- **request options** (*optional*): The last argument is optional. It enables developers to pass in a custom request object that overrides any of the configuration settings prior to submitting the request.</a:t>
            </a:r>
          </a:p>
          <a:p>
            <a:endParaRPr lang="en-US" dirty="0"/>
          </a:p>
          <a:p>
            <a:r>
              <a:rPr lang="en-US" dirty="0"/>
              <a:t>The `get()` and `post()` methods return a JavaScript promise with the response as a `</a:t>
            </a:r>
            <a:r>
              <a:rPr lang="en-US" dirty="0" err="1"/>
              <a:t>HttpClientResponse</a:t>
            </a:r>
            <a:r>
              <a:rPr lang="en-US" dirty="0"/>
              <a:t>` object. To parse the body of the response as a JSON object, call the `json()` method that will return a JavaScript promise object containing the response: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00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8/24/2022 7:26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2906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8/24/2022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206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docs/Web/API/Fetch_API"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docs.microsoft.com/sharepoint/dev/spfx/connect-to-anonymous-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Anonymous 3rd Party REST APIs</a:t>
            </a:r>
          </a:p>
        </p:txBody>
      </p:sp>
    </p:spTree>
    <p:extLst>
      <p:ext uri="{BB962C8B-B14F-4D97-AF65-F5344CB8AC3E}">
        <p14:creationId xmlns:p14="http://schemas.microsoft.com/office/powerpoint/2010/main" val="220835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012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358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Anonymous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Consume REST APIs in </a:t>
            </a:r>
            <a:r>
              <a:rPr lang="en-US" sz="2000" dirty="0" err="1"/>
              <a:t>SPFx</a:t>
            </a:r>
            <a:endParaRPr lang="en-US" sz="2000" dirty="0"/>
          </a:p>
          <a:p>
            <a:pPr>
              <a:spcBef>
                <a:spcPts val="1200"/>
              </a:spcBef>
            </a:pPr>
            <a:r>
              <a:rPr lang="en-US" sz="2000" dirty="0"/>
              <a:t>Understanding the </a:t>
            </a:r>
            <a:r>
              <a:rPr lang="en-US" sz="2000" dirty="0" err="1"/>
              <a:t>HTTPClient</a:t>
            </a:r>
            <a:endParaRPr lang="en-US" sz="2000" dirty="0"/>
          </a:p>
          <a:p>
            <a:pPr>
              <a:spcBef>
                <a:spcPts val="1200"/>
              </a:spcBef>
            </a:pPr>
            <a:r>
              <a:rPr lang="en-US" sz="2000" dirty="0"/>
              <a:t>Calling Anonymous REST APIs</a:t>
            </a:r>
          </a:p>
        </p:txBody>
      </p:sp>
    </p:spTree>
    <p:extLst>
      <p:ext uri="{BB962C8B-B14F-4D97-AF65-F5344CB8AC3E}">
        <p14:creationId xmlns:p14="http://schemas.microsoft.com/office/powerpoint/2010/main" val="2280494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D972B3-2A6F-DB4A-B056-B219680F244E}"/>
              </a:ext>
            </a:extLst>
          </p:cNvPr>
          <p:cNvSpPr>
            <a:spLocks noGrp="1"/>
          </p:cNvSpPr>
          <p:nvPr>
            <p:ph type="body" sz="quarter" idx="10"/>
          </p:nvPr>
        </p:nvSpPr>
        <p:spPr>
          <a:xfrm>
            <a:off x="464400" y="1212850"/>
            <a:ext cx="11574000" cy="4241161"/>
          </a:xfrm>
        </p:spPr>
        <p:txBody>
          <a:bodyPr/>
          <a:lstStyle/>
          <a:p>
            <a:r>
              <a:rPr lang="en-US" dirty="0"/>
              <a:t>Provided on the current SharePoint Context</a:t>
            </a:r>
          </a:p>
          <a:p>
            <a:pPr lvl="1"/>
            <a:r>
              <a:rPr lang="en-US" dirty="0" err="1">
                <a:latin typeface="Courier New" panose="02070309020205020404" pitchFamily="49" charset="0"/>
                <a:cs typeface="Courier New" panose="02070309020205020404" pitchFamily="49" charset="0"/>
              </a:rPr>
              <a:t>this.context.httpClient</a:t>
            </a:r>
            <a:endParaRPr lang="en-US" dirty="0">
              <a:latin typeface="Courier New" panose="02070309020205020404" pitchFamily="49" charset="0"/>
              <a:cs typeface="Courier New" panose="02070309020205020404" pitchFamily="49" charset="0"/>
            </a:endParaRPr>
          </a:p>
          <a:p>
            <a:r>
              <a:rPr lang="en-US" dirty="0"/>
              <a:t>Optimized for REST APIs</a:t>
            </a:r>
          </a:p>
          <a:p>
            <a:r>
              <a:rPr lang="en-US" dirty="0"/>
              <a:t>Leverages the Fetch API </a:t>
            </a:r>
          </a:p>
          <a:p>
            <a:pPr lvl="1"/>
            <a:r>
              <a:rPr lang="en-US" dirty="0">
                <a:hlinkClick r:id="rId3"/>
              </a:rPr>
              <a:t>https://developer.mozilla.org/docs/Web/API/Fetch_API</a:t>
            </a:r>
            <a:r>
              <a:rPr lang="en-US" dirty="0"/>
              <a:t> </a:t>
            </a:r>
          </a:p>
          <a:p>
            <a:pPr lvl="1"/>
            <a:r>
              <a:rPr lang="en-US" dirty="0"/>
              <a:t>Fully configurable HTTP headers &amp; payload</a:t>
            </a:r>
          </a:p>
          <a:p>
            <a:pPr lvl="1"/>
            <a:r>
              <a:rPr lang="en-US" b="1" dirty="0" err="1"/>
              <a:t>whatwg</a:t>
            </a:r>
            <a:r>
              <a:rPr lang="en-US" b="1" dirty="0"/>
              <a:t>-fetch</a:t>
            </a:r>
            <a:r>
              <a:rPr lang="en-US" dirty="0"/>
              <a:t>: </a:t>
            </a:r>
            <a:r>
              <a:rPr lang="en-US" dirty="0" err="1"/>
              <a:t>polyfill</a:t>
            </a:r>
            <a:r>
              <a:rPr lang="en-US" dirty="0"/>
              <a:t> package for browsers that don’t implement “fetch”</a:t>
            </a:r>
          </a:p>
          <a:p>
            <a:r>
              <a:rPr lang="en-US" dirty="0"/>
              <a:t>Use this to:</a:t>
            </a:r>
          </a:p>
          <a:p>
            <a:pPr lvl="1"/>
            <a:r>
              <a:rPr lang="en-US" dirty="0"/>
              <a:t>Call anonymous REST APIs</a:t>
            </a:r>
          </a:p>
          <a:p>
            <a:pPr lvl="1"/>
            <a:r>
              <a:rPr lang="en-US" dirty="0"/>
              <a:t>Call secured REST APIs</a:t>
            </a:r>
          </a:p>
          <a:p>
            <a:pPr lvl="2"/>
            <a:r>
              <a:rPr lang="en-US" dirty="0"/>
              <a:t>You provide all logic to obtain and pass authentication details required by service</a:t>
            </a:r>
          </a:p>
          <a:p>
            <a:r>
              <a:rPr lang="en-US" dirty="0"/>
              <a:t>Base HTTP API in </a:t>
            </a:r>
            <a:r>
              <a:rPr lang="en-US" dirty="0" err="1"/>
              <a:t>SPFx</a:t>
            </a:r>
            <a:r>
              <a:rPr lang="en-US" dirty="0"/>
              <a:t> used by other clients</a:t>
            </a:r>
          </a:p>
        </p:txBody>
      </p:sp>
      <p:sp>
        <p:nvSpPr>
          <p:cNvPr id="3" name="Title 2">
            <a:extLst>
              <a:ext uri="{FF2B5EF4-FFF2-40B4-BE49-F238E27FC236}">
                <a16:creationId xmlns:a16="http://schemas.microsoft.com/office/drawing/2014/main" id="{1C8277D9-E328-7E47-A194-7CB22A07C11E}"/>
              </a:ext>
            </a:extLst>
          </p:cNvPr>
          <p:cNvSpPr>
            <a:spLocks noGrp="1"/>
          </p:cNvSpPr>
          <p:nvPr>
            <p:ph type="title"/>
          </p:nvPr>
        </p:nvSpPr>
        <p:spPr/>
        <p:txBody>
          <a:bodyPr/>
          <a:lstStyle/>
          <a:p>
            <a:r>
              <a:rPr lang="en-US" dirty="0"/>
              <a:t>Calling 3rd Party APIs with the </a:t>
            </a:r>
            <a:r>
              <a:rPr lang="en-US" dirty="0" err="1"/>
              <a:t>HTTPClient</a:t>
            </a:r>
            <a:endParaRPr lang="en-US" dirty="0"/>
          </a:p>
        </p:txBody>
      </p:sp>
    </p:spTree>
    <p:extLst>
      <p:ext uri="{BB962C8B-B14F-4D97-AF65-F5344CB8AC3E}">
        <p14:creationId xmlns:p14="http://schemas.microsoft.com/office/powerpoint/2010/main" val="1987073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a:xfrm>
            <a:off x="464400" y="633600"/>
            <a:ext cx="11575200" cy="387798"/>
          </a:xfrm>
        </p:spPr>
        <p:txBody>
          <a:bodyPr/>
          <a:lstStyle/>
          <a:p>
            <a:r>
              <a:rPr lang="en-US" dirty="0"/>
              <a:t>Calling Anonymous REST APIs with Promises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4588949"/>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return </a:t>
            </a:r>
            <a:r>
              <a:rPr lang="en-US" sz="1800" dirty="0" err="1">
                <a:solidFill>
                  <a:schemeClr val="accent1"/>
                </a:solidFill>
              </a:rPr>
              <a:t>this.context.httpClient.get</a:t>
            </a:r>
            <a:r>
              <a:rPr lang="en-US" sz="1800" dirty="0">
                <a:solidFill>
                  <a:schemeClr val="accent1"/>
                </a:solidFill>
              </a:rPr>
              <a:t>(</a:t>
            </a:r>
          </a:p>
          <a:p>
            <a:r>
              <a:rPr lang="en-US" sz="1800" dirty="0">
                <a:solidFill>
                  <a:schemeClr val="accent1"/>
                </a:solidFill>
              </a:rPr>
              <a:t>  `http://[rest-endpoint]`, </a:t>
            </a:r>
          </a:p>
          <a:p>
            <a:r>
              <a:rPr lang="en-US" sz="1800" dirty="0">
                <a:solidFill>
                  <a:schemeClr val="accent1"/>
                </a:solidFill>
              </a:rPr>
              <a:t>  HttpClient.configurations.v1</a:t>
            </a:r>
          </a:p>
          <a:p>
            <a:r>
              <a:rPr lang="en-US" sz="1800" dirty="0">
                <a:solidFill>
                  <a:schemeClr val="accent1"/>
                </a:solidFill>
              </a:rPr>
              <a:t>)</a:t>
            </a:r>
          </a:p>
          <a:p>
            <a:r>
              <a:rPr lang="en-US" sz="1800" dirty="0"/>
              <a:t>.then((response: </a:t>
            </a:r>
            <a:r>
              <a:rPr lang="en-US" sz="1800" dirty="0" err="1">
                <a:solidFill>
                  <a:schemeClr val="accent1"/>
                </a:solidFill>
              </a:rPr>
              <a:t>HttpClientResponse</a:t>
            </a:r>
            <a:r>
              <a:rPr lang="en-US" sz="1800" dirty="0"/>
              <a:t>) =&gt; {</a:t>
            </a:r>
          </a:p>
          <a:p>
            <a:r>
              <a:rPr lang="en-US" sz="1800" dirty="0"/>
              <a:t>  return </a:t>
            </a:r>
            <a:r>
              <a:rPr lang="en-US" sz="1800" dirty="0" err="1"/>
              <a:t>response.json</a:t>
            </a:r>
            <a:r>
              <a:rPr lang="en-US" sz="1800" dirty="0"/>
              <a:t>();</a:t>
            </a:r>
          </a:p>
          <a:p>
            <a:r>
              <a:rPr lang="en-US" sz="1800" dirty="0"/>
              <a:t>})</a:t>
            </a:r>
          </a:p>
          <a:p>
            <a:r>
              <a:rPr lang="en-US" sz="1800" dirty="0"/>
              <a:t>.then(</a:t>
            </a:r>
            <a:r>
              <a:rPr lang="en-US" sz="1800" dirty="0" err="1"/>
              <a:t>jsonResponse</a:t>
            </a:r>
            <a:r>
              <a:rPr lang="en-US" sz="1800" dirty="0"/>
              <a:t> =&gt; {</a:t>
            </a:r>
          </a:p>
          <a:p>
            <a:r>
              <a:rPr lang="en-US" sz="1800" dirty="0"/>
              <a:t>  return </a:t>
            </a:r>
            <a:r>
              <a:rPr lang="en-US" sz="1800" dirty="0" err="1"/>
              <a:t>jsonResponse</a:t>
            </a:r>
            <a:r>
              <a:rPr lang="en-US" sz="1800" dirty="0"/>
              <a:t>;</a:t>
            </a:r>
          </a:p>
          <a:p>
            <a:r>
              <a:rPr lang="en-US" sz="1800" dirty="0"/>
              <a:t>}) as Promise&lt;any&gt;;</a:t>
            </a:r>
          </a:p>
          <a:p>
            <a:endParaRPr lang="en-US" sz="1800" dirty="0"/>
          </a:p>
        </p:txBody>
      </p:sp>
    </p:spTree>
    <p:extLst>
      <p:ext uri="{BB962C8B-B14F-4D97-AF65-F5344CB8AC3E}">
        <p14:creationId xmlns:p14="http://schemas.microsoft.com/office/powerpoint/2010/main" val="2558087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a:xfrm>
            <a:off x="464400" y="633600"/>
            <a:ext cx="11575200" cy="387798"/>
          </a:xfrm>
        </p:spPr>
        <p:txBody>
          <a:bodyPr/>
          <a:lstStyle/>
          <a:p>
            <a:r>
              <a:rPr lang="en-US" dirty="0"/>
              <a:t>Calling Anonymous REST APIs with Async/await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3314754"/>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const response: </a:t>
            </a:r>
            <a:r>
              <a:rPr lang="en-US" sz="1800" dirty="0" err="1">
                <a:solidFill>
                  <a:srgbClr val="FF0000"/>
                </a:solidFill>
              </a:rPr>
              <a:t>HttpClientResponse</a:t>
            </a:r>
            <a:r>
              <a:rPr lang="en-US" sz="1800" dirty="0"/>
              <a:t> = </a:t>
            </a:r>
            <a:r>
              <a:rPr lang="en-US" sz="1800" dirty="0">
                <a:solidFill>
                  <a:srgbClr val="FF0000"/>
                </a:solidFill>
              </a:rPr>
              <a:t>await </a:t>
            </a:r>
            <a:r>
              <a:rPr lang="en-US" sz="1800" dirty="0" err="1">
                <a:solidFill>
                  <a:srgbClr val="FF0000"/>
                </a:solidFill>
              </a:rPr>
              <a:t>this.context.httpClient.get</a:t>
            </a:r>
            <a:r>
              <a:rPr lang="en-US" sz="1800" dirty="0">
                <a:solidFill>
                  <a:srgbClr val="FF0000"/>
                </a:solidFill>
              </a:rPr>
              <a:t>(</a:t>
            </a:r>
          </a:p>
          <a:p>
            <a:r>
              <a:rPr lang="en-US" sz="1800" dirty="0">
                <a:solidFill>
                  <a:srgbClr val="FF0000"/>
                </a:solidFill>
              </a:rPr>
              <a:t>  `https://[rest-endpoint]`,</a:t>
            </a:r>
          </a:p>
          <a:p>
            <a:r>
              <a:rPr lang="en-US" sz="1800" dirty="0">
                <a:solidFill>
                  <a:srgbClr val="FF0000"/>
                </a:solidFill>
              </a:rPr>
              <a:t>  HttpClient.configurations.v1</a:t>
            </a:r>
          </a:p>
          <a:p>
            <a:r>
              <a:rPr lang="en-US" sz="1800" dirty="0">
                <a:solidFill>
                  <a:srgbClr val="FF0000"/>
                </a:solidFill>
              </a:rPr>
              <a:t>);</a:t>
            </a:r>
          </a:p>
          <a:p>
            <a:endParaRPr lang="en-US" sz="1800" dirty="0"/>
          </a:p>
          <a:p>
            <a:r>
              <a:rPr lang="en-US" sz="1800" dirty="0"/>
              <a:t>const </a:t>
            </a:r>
            <a:r>
              <a:rPr lang="en-US" sz="1800" dirty="0" err="1"/>
              <a:t>responseJson</a:t>
            </a:r>
            <a:r>
              <a:rPr lang="en-US" sz="1800" dirty="0"/>
              <a:t> = await </a:t>
            </a:r>
            <a:r>
              <a:rPr lang="en-US" sz="1800" dirty="0" err="1"/>
              <a:t>response.json</a:t>
            </a:r>
            <a:r>
              <a:rPr lang="en-US" sz="1800" dirty="0"/>
              <a:t>();</a:t>
            </a:r>
          </a:p>
          <a:p>
            <a:r>
              <a:rPr lang="en-US" sz="1800" dirty="0"/>
              <a:t>return </a:t>
            </a:r>
            <a:r>
              <a:rPr lang="en-US" sz="1800" dirty="0" err="1"/>
              <a:t>responseJson</a:t>
            </a:r>
            <a:r>
              <a:rPr lang="en-US" sz="1800" dirty="0"/>
              <a:t> as any;</a:t>
            </a:r>
          </a:p>
        </p:txBody>
      </p:sp>
    </p:spTree>
    <p:extLst>
      <p:ext uri="{BB962C8B-B14F-4D97-AF65-F5344CB8AC3E}">
        <p14:creationId xmlns:p14="http://schemas.microsoft.com/office/powerpoint/2010/main" val="11267578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Anonymous 3rd Party REST APIs</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calling 3rd Party APIs</a:t>
            </a:r>
          </a:p>
          <a:p>
            <a:pPr lvl="0">
              <a:lnSpc>
                <a:spcPct val="90000"/>
              </a:lnSpc>
              <a:spcBef>
                <a:spcPts val="1800"/>
              </a:spcBef>
            </a:pPr>
            <a:r>
              <a:rPr lang="en-US" sz="1600" b="0" dirty="0">
                <a:solidFill>
                  <a:srgbClr val="2F2F2F"/>
                </a:solidFill>
                <a:latin typeface="Segoe UI Semibold"/>
              </a:rPr>
              <a:t>Understanding the </a:t>
            </a:r>
            <a:r>
              <a:rPr lang="en-US" sz="1600" b="0" dirty="0" err="1">
                <a:solidFill>
                  <a:srgbClr val="2F2F2F"/>
                </a:solidFill>
                <a:latin typeface="Segoe UI Semibold"/>
              </a:rPr>
              <a:t>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Calling Anonymous REST APIs</a:t>
            </a:r>
          </a:p>
        </p:txBody>
      </p:sp>
    </p:spTree>
    <p:extLst>
      <p:ext uri="{BB962C8B-B14F-4D97-AF65-F5344CB8AC3E}">
        <p14:creationId xmlns:p14="http://schemas.microsoft.com/office/powerpoint/2010/main" val="36905055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Anonymous APIs</a:t>
            </a:r>
          </a:p>
          <a:p>
            <a:pPr marL="342900" lvl="0" indent="-342900" defTabSz="914400">
              <a:lnSpc>
                <a:spcPct val="100000"/>
              </a:lnSpc>
              <a:spcBef>
                <a:spcPts val="600"/>
              </a:spcBef>
              <a:buSzTx/>
              <a:defRPr/>
            </a:pPr>
            <a:r>
              <a:rPr lang="en-US" sz="1800" dirty="0">
                <a:latin typeface="+mj-lt"/>
                <a:hlinkClick r:id="rId4"/>
              </a:rPr>
              <a:t>https://docs.microsoft.com/sharepoint/dev/spfx/connect-to-anonymous-apis</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1633</Words>
  <Application>Microsoft Office PowerPoint</Application>
  <PresentationFormat>Custom</PresentationFormat>
  <Paragraphs>127</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Leverage the Microsoft Graph &amp; 3rd Party APIs</vt:lpstr>
      <vt:lpstr>Calling Anonymous 3rd Party REST APIs</vt:lpstr>
      <vt:lpstr>Overview Consume REST APIs in SPFx</vt:lpstr>
      <vt:lpstr>Calling 3rd Party APIs with the HTTPClient</vt:lpstr>
      <vt:lpstr>Calling Anonymous REST APIs with Promises </vt:lpstr>
      <vt:lpstr>Calling Anonymous REST APIs with Async/await </vt:lpstr>
      <vt:lpstr>Demo Calling Anonymous 3rd Party REST APIs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2022-08-24T11:29:01Z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