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3"/>
  </p:notesMasterIdLst>
  <p:handoutMasterIdLst>
    <p:handoutMasterId r:id="rId14"/>
  </p:handoutMasterIdLst>
  <p:sldIdLst>
    <p:sldId id="257" r:id="rId3"/>
    <p:sldId id="263" r:id="rId4"/>
    <p:sldId id="1572" r:id="rId5"/>
    <p:sldId id="1552" r:id="rId6"/>
    <p:sldId id="1553" r:id="rId7"/>
    <p:sldId id="265" r:id="rId8"/>
    <p:sldId id="283" r:id="rId9"/>
    <p:sldId id="279" r:id="rId10"/>
    <p:sldId id="261" r:id="rId11"/>
    <p:sldId id="26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72"/>
            <p14:sldId id="1552"/>
            <p14:sldId id="1553"/>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13" autoAdjust="0"/>
    <p:restoredTop sz="65685" autoAdjust="0"/>
  </p:normalViewPr>
  <p:slideViewPr>
    <p:cSldViewPr snapToGrid="0">
      <p:cViewPr varScale="1">
        <p:scale>
          <a:sx n="104" d="100"/>
          <a:sy n="104" d="100"/>
        </p:scale>
        <p:origin x="176" y="32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12/11/21 7:19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12/11/21 7:19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12/11/21 7:19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12/11/21 7:19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lesson, you'll learn about another common scenario: how to use the SharePoint Framework API to add files to SharePoint document libraries.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12/11/21 7:19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Another way to upload files to SharePoint libraries is to use the Microsoft Graph support included in the SharePoint Framework SDK.</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To upload a file using the Microsoft Graph, you need to specify the endpoint where to upload the file. For example, assuming you want to upload a file to the same URL as listed above, the Microsoft Graph endpoint would be: `https://</a:t>
            </a:r>
            <a:r>
              <a:rPr lang="en-US" sz="900" b="0" kern="1200" dirty="0" err="1">
                <a:solidFill>
                  <a:schemeClr val="tx1"/>
                </a:solidFill>
                <a:effectLst/>
                <a:latin typeface="Segoe UI Light" pitchFamily="34" charset="0"/>
                <a:ea typeface="+mn-ea"/>
                <a:cs typeface="+mn-cs"/>
              </a:rPr>
              <a:t>graph.microsoft.com</a:t>
            </a:r>
            <a:r>
              <a:rPr lang="en-US" sz="900" b="0" kern="1200" dirty="0">
                <a:solidFill>
                  <a:schemeClr val="tx1"/>
                </a:solidFill>
                <a:effectLst/>
                <a:latin typeface="Segoe UI Light" pitchFamily="34" charset="0"/>
                <a:ea typeface="+mn-ea"/>
                <a:cs typeface="+mn-cs"/>
              </a:rPr>
              <a:t>/v1/sites/{{SITE_ID}}/drive/root:/</a:t>
            </a:r>
            <a:r>
              <a:rPr lang="en-US" sz="900" b="0" kern="1200" dirty="0" err="1">
                <a:solidFill>
                  <a:schemeClr val="tx1"/>
                </a:solidFill>
                <a:effectLst/>
                <a:latin typeface="Segoe UI Light" pitchFamily="34" charset="0"/>
                <a:ea typeface="+mn-ea"/>
                <a:cs typeface="+mn-cs"/>
              </a:rPr>
              <a:t>sample.png</a:t>
            </a:r>
            <a:r>
              <a:rPr lang="en-US" sz="900" b="0" kern="1200" dirty="0">
                <a:solidFill>
                  <a:schemeClr val="tx1"/>
                </a:solidFill>
                <a:effectLst/>
                <a:latin typeface="Segoe UI Light" pitchFamily="34" charset="0"/>
                <a:ea typeface="+mn-ea"/>
                <a:cs typeface="+mn-cs"/>
              </a:rPr>
              <a:t>:/content`.</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Assuming you've read the file into memory as you would using the SharePoint REST API, to upload the file using the SharePoint Framework API for Microsoft Graph, use the </a:t>
            </a:r>
            <a:r>
              <a:rPr lang="en-US" sz="900" b="0" kern="1200">
                <a:solidFill>
                  <a:schemeClr val="tx1"/>
                </a:solidFill>
                <a:effectLst/>
                <a:latin typeface="Segoe UI Light" pitchFamily="34" charset="0"/>
                <a:ea typeface="+mn-ea"/>
                <a:cs typeface="+mn-cs"/>
              </a:rPr>
              <a:t>following code.</a:t>
            </a: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Developers can use the SharePoint REST API to upload a file to a SharePoint library using the support included in the SharePoint Framework API. To upload a file using the SharePoint REST API, you need to specify the endpoint where you want to upload the file. For example, let's assume you want to upload a file to </a:t>
            </a:r>
            <a:r>
              <a:rPr lang="en-US" sz="900" b="0" i="1" kern="1200" dirty="0">
                <a:solidFill>
                  <a:schemeClr val="tx1"/>
                </a:solidFill>
                <a:effectLst/>
                <a:latin typeface="Segoe UI Light" pitchFamily="34" charset="0"/>
                <a:ea typeface="+mn-ea"/>
                <a:cs typeface="+mn-cs"/>
              </a:rPr>
              <a:t>*Documents*</a:t>
            </a:r>
            <a:r>
              <a:rPr lang="en-US" sz="900" b="0" kern="1200" dirty="0">
                <a:solidFill>
                  <a:schemeClr val="tx1"/>
                </a:solidFill>
                <a:effectLst/>
                <a:latin typeface="Segoe UI Light" pitchFamily="34" charset="0"/>
                <a:ea typeface="+mn-ea"/>
                <a:cs typeface="+mn-cs"/>
              </a:rPr>
              <a:t> library's root folder in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testSite</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SharePoint site.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You can use the endpoint listed above to do this, but you need to customize the request that's sent to the REST API to provide the file contents as part of the request. By default, the SharePoint Framework API will set all the common properties needed to make a successful call to the SharePoint REST API using the `SPHttpClient.configurations.v1`. Developers can start with that and then override some of the properties.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To override the properties, create an additional request object to override two parts in the request. Specifically, set the `content-length` header to the string value of the length of content we're sending to the REST API, and set the body of the request to the contents of the file.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12/11/21 7:19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93833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way to detect the current SharePoint environment, you can use this method to conditionally call the SharePoint REST API when running in a real SharePoint environment. The following method uses the `_</a:t>
            </a:r>
            <a:r>
              <a:rPr lang="en-US" dirty="0" err="1"/>
              <a:t>isSharePoint</a:t>
            </a:r>
            <a:r>
              <a:rPr lang="en-US" dirty="0"/>
              <a:t>()` previously defined to populate an array with sample data or use the SharePoint REST API to populate the array.</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12/11/21 7:19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03249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12/11/21 7:19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43990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12/11/21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04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12/11/21 7:19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12/11/21 7:19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docs.microsoft.com/sharepoint/dev/spfx/connect-to-sharepoint" TargetMode="External"/><Relationship Id="rId4" Type="http://schemas.openxmlformats.org/officeDocument/2006/relationships/hyperlink" Target="https://docs.microsoft.com/sharepoint/dev/sp-add-ins/get-to-know-the-sharepoint-rest-servic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Upload files to SharePoint libraries with the </a:t>
            </a:r>
            <a:br>
              <a:rPr lang="en-US" dirty="0"/>
            </a:br>
            <a:r>
              <a:rPr lang="en-US" dirty="0"/>
              <a:t>SharePoint REST API</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Upload files to SharePoint libraries with the SharePoint REST API</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Differences from document libraries vs SharePoint lists</a:t>
            </a:r>
          </a:p>
          <a:p>
            <a:pPr>
              <a:spcBef>
                <a:spcPts val="1200"/>
              </a:spcBef>
            </a:pPr>
            <a:r>
              <a:rPr lang="en-US" dirty="0"/>
              <a:t>Add files using the SharePoint REST API</a:t>
            </a:r>
          </a:p>
          <a:p>
            <a:pPr>
              <a:spcBef>
                <a:spcPts val="1200"/>
              </a:spcBef>
            </a:pPr>
            <a:r>
              <a:rPr lang="en-US" dirty="0"/>
              <a:t>Add files using the Microsoft Graph</a:t>
            </a:r>
          </a:p>
          <a:p>
            <a:pPr>
              <a:spcBef>
                <a:spcPts val="1200"/>
              </a:spcBef>
            </a:pPr>
            <a:endParaRPr lang="en-US" sz="2000" dirty="0"/>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392245"/>
          </a:xfrm>
        </p:spPr>
        <p:txBody>
          <a:bodyPr/>
          <a:lstStyle/>
          <a:p>
            <a:pPr>
              <a:lnSpc>
                <a:spcPct val="150000"/>
              </a:lnSpc>
            </a:pPr>
            <a:r>
              <a:rPr lang="en-US" dirty="0"/>
              <a:t>Document libraries are like SharePoint lists in many ways</a:t>
            </a:r>
          </a:p>
          <a:p>
            <a:pPr>
              <a:lnSpc>
                <a:spcPct val="150000"/>
              </a:lnSpc>
            </a:pPr>
            <a:r>
              <a:rPr lang="en-US" dirty="0"/>
              <a:t>Document libraries display contents as files instead of items</a:t>
            </a:r>
          </a:p>
          <a:p>
            <a:pPr>
              <a:lnSpc>
                <a:spcPct val="150000"/>
              </a:lnSpc>
            </a:pPr>
            <a:r>
              <a:rPr lang="en-US" dirty="0"/>
              <a:t>When creating a file with the SharePoint REST API, must include the site and folder where the file will be created</a:t>
            </a:r>
          </a:p>
          <a:p>
            <a:pPr>
              <a:lnSpc>
                <a:spcPct val="150000"/>
              </a:lnSpc>
            </a:pPr>
            <a:r>
              <a:rPr lang="en-US" dirty="0"/>
              <a:t>Use the </a:t>
            </a:r>
            <a:r>
              <a:rPr lang="en-US" dirty="0">
                <a:latin typeface="Courier New" panose="02070309020205020404" pitchFamily="49" charset="0"/>
                <a:cs typeface="Courier New" panose="02070309020205020404" pitchFamily="49" charset="0"/>
              </a:rPr>
              <a:t>Files</a:t>
            </a:r>
            <a:r>
              <a:rPr lang="en-US" dirty="0"/>
              <a:t> endpoint to work with files in the SharePoint REST API</a:t>
            </a:r>
          </a:p>
          <a:p>
            <a:endParaRPr lang="en-US" dirty="0"/>
          </a:p>
          <a:p>
            <a:pPr marL="0" indent="0">
              <a:buNone/>
            </a:pPr>
            <a:r>
              <a:rPr lang="en-US" dirty="0">
                <a:latin typeface="Courier New" panose="02070309020205020404" pitchFamily="49" charset="0"/>
                <a:cs typeface="Courier New" panose="02070309020205020404" pitchFamily="49" charset="0"/>
              </a:rPr>
              <a:t>https://</a:t>
            </a:r>
            <a:r>
              <a:rPr lang="en-US" dirty="0" err="1">
                <a:latin typeface="Courier New" panose="02070309020205020404" pitchFamily="49" charset="0"/>
                <a:cs typeface="Courier New" panose="02070309020205020404" pitchFamily="49" charset="0"/>
              </a:rPr>
              <a:t>contoso.microsoft.com</a:t>
            </a:r>
            <a:r>
              <a:rPr lang="en-US" dirty="0">
                <a:latin typeface="Courier New" panose="02070309020205020404" pitchFamily="49" charset="0"/>
                <a:cs typeface="Courier New" panose="02070309020205020404" pitchFamily="49" charset="0"/>
              </a:rPr>
              <a:t>/sites/</a:t>
            </a:r>
            <a:r>
              <a:rPr lang="en-US" dirty="0" err="1">
                <a:latin typeface="Courier New" panose="02070309020205020404" pitchFamily="49" charset="0"/>
                <a:cs typeface="Courier New" panose="02070309020205020404" pitchFamily="49" charset="0"/>
              </a:rPr>
              <a:t>testSite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/_</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/web/lists/</a:t>
            </a:r>
            <a:r>
              <a:rPr lang="en-US" dirty="0" err="1">
                <a:latin typeface="Courier New" panose="02070309020205020404" pitchFamily="49" charset="0"/>
                <a:cs typeface="Courier New" panose="02070309020205020404" pitchFamily="49" charset="0"/>
              </a:rPr>
              <a:t>GetByTitle</a:t>
            </a:r>
            <a:r>
              <a:rPr lang="en-US" dirty="0">
                <a:latin typeface="Courier New" panose="02070309020205020404" pitchFamily="49" charset="0"/>
                <a:cs typeface="Courier New" panose="02070309020205020404" pitchFamily="49" charset="0"/>
              </a:rPr>
              <a:t>('Documents’)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RootFolder</a:t>
            </a:r>
            <a:r>
              <a:rPr lang="en-US" dirty="0">
                <a:latin typeface="Courier New" panose="02070309020205020404" pitchFamily="49" charset="0"/>
                <a:cs typeface="Courier New" panose="02070309020205020404" pitchFamily="49" charset="0"/>
              </a:rPr>
              <a:t>/Files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/add(overwrite=</a:t>
            </a:r>
            <a:r>
              <a:rPr lang="en-US" dirty="0" err="1">
                <a:latin typeface="Courier New" panose="02070309020205020404" pitchFamily="49" charset="0"/>
                <a:cs typeface="Courier New" panose="02070309020205020404" pitchFamily="49" charset="0"/>
              </a:rPr>
              <a:t>true,url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sample.png</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2" name="Title 1"/>
          <p:cNvSpPr>
            <a:spLocks noGrp="1"/>
          </p:cNvSpPr>
          <p:nvPr>
            <p:ph type="title"/>
          </p:nvPr>
        </p:nvSpPr>
        <p:spPr>
          <a:xfrm>
            <a:off x="464400" y="633600"/>
            <a:ext cx="11574000" cy="387798"/>
          </a:xfrm>
        </p:spPr>
        <p:txBody>
          <a:bodyPr/>
          <a:lstStyle/>
          <a:p>
            <a:r>
              <a:rPr lang="en-US" dirty="0"/>
              <a:t>Differences from document libraries vs SharePoint lists</a:t>
            </a:r>
            <a:endParaRPr lang="fi-FI" dirty="0"/>
          </a:p>
        </p:txBody>
      </p:sp>
    </p:spTree>
    <p:extLst>
      <p:ext uri="{BB962C8B-B14F-4D97-AF65-F5344CB8AC3E}">
        <p14:creationId xmlns:p14="http://schemas.microsoft.com/office/powerpoint/2010/main" val="35376706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a:xfrm>
            <a:off x="465138" y="1212850"/>
            <a:ext cx="11572875" cy="1132361"/>
          </a:xfrm>
        </p:spPr>
        <p:txBody>
          <a:bodyPr/>
          <a:lstStyle/>
          <a:p>
            <a:r>
              <a:rPr lang="en-US" dirty="0"/>
              <a:t>Remember to:</a:t>
            </a:r>
          </a:p>
          <a:p>
            <a:pPr lvl="1"/>
            <a:r>
              <a:rPr lang="en-US" dirty="0"/>
              <a:t>Include the file’s contents in the request body</a:t>
            </a:r>
          </a:p>
          <a:p>
            <a:pPr lvl="1"/>
            <a:r>
              <a:rPr lang="en-US" dirty="0"/>
              <a:t>Include the length of the file’s body in the </a:t>
            </a:r>
            <a:r>
              <a:rPr lang="en-US" dirty="0">
                <a:latin typeface="Courier New" panose="02070309020205020404" pitchFamily="49" charset="0"/>
                <a:cs typeface="Courier New" panose="02070309020205020404" pitchFamily="49" charset="0"/>
              </a:rPr>
              <a:t>content-length</a:t>
            </a:r>
            <a:r>
              <a:rPr lang="en-US" dirty="0"/>
              <a:t> HTTP request header</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a:xfrm>
            <a:off x="464400" y="633600"/>
            <a:ext cx="11574000" cy="410369"/>
          </a:xfrm>
        </p:spPr>
        <p:txBody>
          <a:bodyPr/>
          <a:lstStyle/>
          <a:p>
            <a:r>
              <a:rPr lang="en-US" dirty="0"/>
              <a:t>Uploading files with the SharePoint REST API</a:t>
            </a:r>
          </a:p>
        </p:txBody>
      </p:sp>
      <p:sp>
        <p:nvSpPr>
          <p:cNvPr id="6" name="TextBox 5">
            <a:extLst>
              <a:ext uri="{FF2B5EF4-FFF2-40B4-BE49-F238E27FC236}">
                <a16:creationId xmlns:a16="http://schemas.microsoft.com/office/drawing/2014/main" id="{D005AD5C-59A4-504A-A310-5943592875AC}"/>
              </a:ext>
            </a:extLst>
          </p:cNvPr>
          <p:cNvSpPr txBox="1"/>
          <p:nvPr/>
        </p:nvSpPr>
        <p:spPr>
          <a:xfrm>
            <a:off x="691978" y="2572697"/>
            <a:ext cx="10824519" cy="3896451"/>
          </a:xfrm>
          <a:prstGeom prst="rect">
            <a:avLst/>
          </a:prstGeom>
          <a:noFill/>
        </p:spPr>
        <p:txBody>
          <a:bodyPr wrap="square" lIns="182880" tIns="146304" rIns="182880" bIns="146304" rtlCol="0">
            <a:spAutoFit/>
          </a:bodyPr>
          <a:lstStyle/>
          <a:p>
            <a:r>
              <a:rPr lang="en-US" dirty="0">
                <a:latin typeface="Courier New" panose="02070309020205020404" pitchFamily="49" charset="0"/>
                <a:cs typeface="Courier New" panose="02070309020205020404" pitchFamily="49" charset="0"/>
              </a:rPr>
              <a:t>const endpoint = `https://site/_</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/web/lists/</a:t>
            </a:r>
            <a:r>
              <a:rPr lang="en-US" dirty="0" err="1">
                <a:latin typeface="Courier New" panose="02070309020205020404" pitchFamily="49" charset="0"/>
                <a:cs typeface="Courier New" panose="02070309020205020404" pitchFamily="49" charset="0"/>
              </a:rPr>
              <a:t>GetByTitle</a:t>
            </a:r>
            <a:r>
              <a:rPr lang="en-US" dirty="0">
                <a:latin typeface="Courier New" panose="02070309020205020404" pitchFamily="49" charset="0"/>
                <a:cs typeface="Courier New" panose="02070309020205020404" pitchFamily="49" charset="0"/>
              </a:rPr>
              <a:t>('Documents')/</a:t>
            </a:r>
            <a:r>
              <a:rPr lang="en-US" dirty="0" err="1">
                <a:latin typeface="Courier New" panose="02070309020205020404" pitchFamily="49" charset="0"/>
                <a:cs typeface="Courier New" panose="02070309020205020404" pitchFamily="49" charset="0"/>
              </a:rPr>
              <a:t>RootFolder</a:t>
            </a:r>
            <a:r>
              <a:rPr lang="en-US" dirty="0">
                <a:latin typeface="Courier New" panose="02070309020205020404" pitchFamily="49" charset="0"/>
                <a:cs typeface="Courier New" panose="02070309020205020404" pitchFamily="49" charset="0"/>
              </a:rPr>
              <a:t>/Files/add(overwrite=</a:t>
            </a:r>
            <a:r>
              <a:rPr lang="en-US" dirty="0" err="1">
                <a:latin typeface="Courier New" panose="02070309020205020404" pitchFamily="49" charset="0"/>
                <a:cs typeface="Courier New" panose="02070309020205020404" pitchFamily="49" charset="0"/>
              </a:rPr>
              <a:t>true,url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fileName</a:t>
            </a:r>
            <a:r>
              <a:rPr lang="en-US" dirty="0">
                <a:latin typeface="Courier New" panose="02070309020205020404" pitchFamily="49" charset="0"/>
                <a:cs typeface="Courier New" panose="02070309020205020404" pitchFamily="49" charset="0"/>
              </a:rPr>
              <a:t>}')`;</a:t>
            </a:r>
          </a:p>
          <a:p>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const options: </a:t>
            </a:r>
            <a:r>
              <a:rPr lang="en-US" dirty="0" err="1">
                <a:latin typeface="Courier New" panose="02070309020205020404" pitchFamily="49" charset="0"/>
                <a:cs typeface="Courier New" panose="02070309020205020404" pitchFamily="49" charset="0"/>
              </a:rPr>
              <a:t>ISPHttpClientOptions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headers: { 'CONTENT-LENGTH': </a:t>
            </a:r>
            <a:r>
              <a:rPr lang="en-US" dirty="0" err="1">
                <a:latin typeface="Courier New" panose="02070309020205020404" pitchFamily="49" charset="0"/>
                <a:cs typeface="Courier New" panose="02070309020205020404" pitchFamily="49" charset="0"/>
              </a:rPr>
              <a:t>fileData.byteLength.toString</a:t>
            </a: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body:fileData</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const response = await </a:t>
            </a:r>
            <a:r>
              <a:rPr lang="en-US" dirty="0" err="1">
                <a:latin typeface="Courier New" panose="02070309020205020404" pitchFamily="49" charset="0"/>
                <a:cs typeface="Courier New" panose="02070309020205020404" pitchFamily="49" charset="0"/>
              </a:rPr>
              <a:t>this.context.spHttpClient.post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endpoint, </a:t>
            </a:r>
          </a:p>
          <a:p>
            <a:r>
              <a:rPr lang="en-US" dirty="0">
                <a:latin typeface="Courier New" panose="02070309020205020404" pitchFamily="49" charset="0"/>
                <a:cs typeface="Courier New" panose="02070309020205020404" pitchFamily="49" charset="0"/>
              </a:rPr>
              <a:t>  SPHttpClient.configurations.v1, </a:t>
            </a:r>
          </a:p>
          <a:p>
            <a:r>
              <a:rPr lang="en-US" dirty="0">
                <a:latin typeface="Courier New" panose="02070309020205020404" pitchFamily="49" charset="0"/>
                <a:cs typeface="Courier New" panose="02070309020205020404" pitchFamily="49" charset="0"/>
              </a:rPr>
              <a:t>  options);</a:t>
            </a:r>
          </a:p>
        </p:txBody>
      </p:sp>
    </p:spTree>
    <p:extLst>
      <p:ext uri="{BB962C8B-B14F-4D97-AF65-F5344CB8AC3E}">
        <p14:creationId xmlns:p14="http://schemas.microsoft.com/office/powerpoint/2010/main" val="2080453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43756B-078C-924B-862F-BC313A95A967}"/>
              </a:ext>
            </a:extLst>
          </p:cNvPr>
          <p:cNvSpPr>
            <a:spLocks noGrp="1"/>
          </p:cNvSpPr>
          <p:nvPr>
            <p:ph type="title"/>
          </p:nvPr>
        </p:nvSpPr>
        <p:spPr/>
        <p:txBody>
          <a:bodyPr/>
          <a:lstStyle/>
          <a:p>
            <a:r>
              <a:rPr lang="en-US" dirty="0"/>
              <a:t>Uploading files with Microsoft Graph</a:t>
            </a:r>
          </a:p>
        </p:txBody>
      </p:sp>
      <p:sp>
        <p:nvSpPr>
          <p:cNvPr id="4" name="Text Placeholder 3">
            <a:extLst>
              <a:ext uri="{FF2B5EF4-FFF2-40B4-BE49-F238E27FC236}">
                <a16:creationId xmlns:a16="http://schemas.microsoft.com/office/drawing/2014/main" id="{56221806-BC98-AE44-8F99-17022BDCFD49}"/>
              </a:ext>
            </a:extLst>
          </p:cNvPr>
          <p:cNvSpPr>
            <a:spLocks noGrp="1"/>
          </p:cNvSpPr>
          <p:nvPr>
            <p:ph type="body" sz="quarter" idx="10"/>
          </p:nvPr>
        </p:nvSpPr>
        <p:spPr>
          <a:xfrm>
            <a:off x="465138" y="1919804"/>
            <a:ext cx="11533187" cy="2893100"/>
          </a:xfrm>
        </p:spPr>
        <p:txBody>
          <a:bodyPr/>
          <a:lstStyle/>
          <a:p>
            <a:r>
              <a:rPr lang="en-US" dirty="0"/>
              <a:t>Must specify the SharePoint site, library, and folder where the file will go:</a:t>
            </a:r>
          </a:p>
          <a:p>
            <a:endParaRPr lang="en-US" dirty="0"/>
          </a:p>
          <a:p>
            <a:r>
              <a:rPr lang="en-US" dirty="0">
                <a:latin typeface="Courier New" panose="02070309020205020404" pitchFamily="49" charset="0"/>
                <a:cs typeface="Courier New" panose="02070309020205020404" pitchFamily="49" charset="0"/>
              </a:rPr>
              <a:t>const </a:t>
            </a:r>
            <a:r>
              <a:rPr lang="en-US" dirty="0" err="1">
                <a:latin typeface="Courier New" panose="02070309020205020404" pitchFamily="49" charset="0"/>
                <a:cs typeface="Courier New" panose="02070309020205020404" pitchFamily="49" charset="0"/>
              </a:rPr>
              <a:t>fileData</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const endpoint = `sites/{{SITE_ID}}/drive/root:/</a:t>
            </a:r>
            <a:r>
              <a:rPr lang="en-US" dirty="0" err="1">
                <a:latin typeface="Courier New" panose="02070309020205020404" pitchFamily="49" charset="0"/>
                <a:cs typeface="Courier New" panose="02070309020205020404" pitchFamily="49" charset="0"/>
              </a:rPr>
              <a:t>sample.png</a:t>
            </a:r>
            <a:r>
              <a:rPr lang="en-US" dirty="0">
                <a:latin typeface="Courier New" panose="02070309020205020404" pitchFamily="49" charset="0"/>
                <a:cs typeface="Courier New" panose="02070309020205020404" pitchFamily="49" charset="0"/>
              </a:rPr>
              <a:t>:/content`</a:t>
            </a:r>
          </a:p>
          <a:p>
            <a:r>
              <a:rPr lang="en-US" dirty="0">
                <a:latin typeface="Courier New" panose="02070309020205020404" pitchFamily="49" charset="0"/>
                <a:cs typeface="Courier New" panose="02070309020205020404" pitchFamily="49" charset="0"/>
              </a:rPr>
              <a:t>const </a:t>
            </a:r>
            <a:r>
              <a:rPr lang="en-US" dirty="0" err="1">
                <a:latin typeface="Courier New" panose="02070309020205020404" pitchFamily="49" charset="0"/>
                <a:cs typeface="Courier New" panose="02070309020205020404" pitchFamily="49" charset="0"/>
              </a:rPr>
              <a:t>graphClient</a:t>
            </a:r>
            <a:r>
              <a:rPr lang="en-US" dirty="0">
                <a:latin typeface="Courier New" panose="02070309020205020404" pitchFamily="49" charset="0"/>
                <a:cs typeface="Courier New" panose="02070309020205020404" pitchFamily="49" charset="0"/>
              </a:rPr>
              <a:t> = await </a:t>
            </a:r>
            <a:r>
              <a:rPr lang="en-US" dirty="0" err="1">
                <a:latin typeface="Courier New" panose="02070309020205020404" pitchFamily="49" charset="0"/>
                <a:cs typeface="Courier New" panose="02070309020205020404" pitchFamily="49" charset="0"/>
              </a:rPr>
              <a:t>this.context.msGraphClientFactory.getClient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const response = await </a:t>
            </a:r>
            <a:r>
              <a:rPr lang="en-US" dirty="0" err="1">
                <a:latin typeface="Courier New" panose="02070309020205020404" pitchFamily="49" charset="0"/>
                <a:cs typeface="Courier New" panose="02070309020205020404" pitchFamily="49" charset="0"/>
              </a:rPr>
              <a:t>graphClient.api</a:t>
            </a:r>
            <a:r>
              <a:rPr lang="en-US" dirty="0">
                <a:latin typeface="Courier New" panose="02070309020205020404" pitchFamily="49" charset="0"/>
                <a:cs typeface="Courier New" panose="02070309020205020404" pitchFamily="49" charset="0"/>
              </a:rPr>
              <a:t>(endpoint).put(</a:t>
            </a:r>
            <a:r>
              <a:rPr lang="en-US" dirty="0" err="1">
                <a:latin typeface="Courier New" panose="02070309020205020404" pitchFamily="49" charset="0"/>
                <a:cs typeface="Courier New" panose="02070309020205020404" pitchFamily="49" charset="0"/>
              </a:rPr>
              <a:t>fileData</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1011411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Upload files to SharePoint libraries with the SharePoint REST API</a:t>
            </a:r>
            <a:br>
              <a:rPr lang="en-US" sz="2400" dirty="0"/>
            </a:br>
            <a:br>
              <a:rPr lang="en-US" sz="2400" dirty="0"/>
            </a:br>
            <a:endParaRPr lang="en-US" dirty="0"/>
          </a:p>
        </p:txBody>
      </p:sp>
    </p:spTree>
    <p:extLst>
      <p:ext uri="{BB962C8B-B14F-4D97-AF65-F5344CB8AC3E}">
        <p14:creationId xmlns:p14="http://schemas.microsoft.com/office/powerpoint/2010/main" val="17714978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Differences from document libraries vs SharePoint lists</a:t>
            </a:r>
          </a:p>
          <a:p>
            <a:pPr lvl="0">
              <a:lnSpc>
                <a:spcPct val="90000"/>
              </a:lnSpc>
              <a:spcBef>
                <a:spcPts val="1800"/>
              </a:spcBef>
            </a:pPr>
            <a:r>
              <a:rPr lang="en-US" sz="1600" b="0" dirty="0">
                <a:solidFill>
                  <a:srgbClr val="2F2F2F"/>
                </a:solidFill>
                <a:latin typeface="Segoe UI Semibold"/>
              </a:rPr>
              <a:t>Add files using the SharePoint REST API</a:t>
            </a:r>
          </a:p>
          <a:p>
            <a:pPr lvl="0">
              <a:lnSpc>
                <a:spcPct val="90000"/>
              </a:lnSpc>
              <a:spcBef>
                <a:spcPts val="1800"/>
              </a:spcBef>
            </a:pPr>
            <a:r>
              <a:rPr lang="en-US" sz="1600" b="0" dirty="0">
                <a:solidFill>
                  <a:srgbClr val="2F2F2F"/>
                </a:solidFill>
                <a:latin typeface="Segoe UI Semibold"/>
              </a:rPr>
              <a:t>Add files using the Microsoft Graph</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Get to know the SharePoint REST service</a:t>
            </a:r>
          </a:p>
          <a:p>
            <a:pPr marL="342900" lvl="0" indent="-342900" defTabSz="914400">
              <a:lnSpc>
                <a:spcPct val="100000"/>
              </a:lnSpc>
              <a:spcBef>
                <a:spcPts val="600"/>
              </a:spcBef>
              <a:buSzTx/>
              <a:defRPr/>
            </a:pPr>
            <a:r>
              <a:rPr lang="en-US" sz="1800" dirty="0">
                <a:latin typeface="+mj-lt"/>
                <a:hlinkClick r:id="rId4"/>
              </a:rPr>
              <a:t>https://docs.microsoft.com/sharepoint/dev/sp-add-ins/get-to-know-the-sharepoint-rest-service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SharePoint APIs</a:t>
            </a:r>
          </a:p>
          <a:p>
            <a:pPr marL="342900" lvl="0" indent="-342900" defTabSz="914400">
              <a:lnSpc>
                <a:spcPct val="100000"/>
              </a:lnSpc>
              <a:spcBef>
                <a:spcPts val="600"/>
              </a:spcBef>
              <a:buSzTx/>
              <a:defRPr/>
            </a:pPr>
            <a:r>
              <a:rPr lang="en-US" sz="1800" dirty="0">
                <a:latin typeface="+mj-lt"/>
                <a:hlinkClick r:id="rId5"/>
              </a:rPr>
              <a:t>https://docs.microsoft.com/sharepoint/dev/spfx/connect-to-sharepoint</a:t>
            </a:r>
            <a:r>
              <a:rPr lang="en-US" sz="1800" dirty="0">
                <a:latin typeface="+mj-lt"/>
              </a:rPr>
              <a:t> </a:t>
            </a:r>
          </a:p>
        </p:txBody>
      </p:sp>
    </p:spTree>
    <p:extLst>
      <p:ext uri="{BB962C8B-B14F-4D97-AF65-F5344CB8AC3E}">
        <p14:creationId xmlns:p14="http://schemas.microsoft.com/office/powerpoint/2010/main" val="19872074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1168</Words>
  <Application>Microsoft Macintosh PowerPoint</Application>
  <PresentationFormat>Custom</PresentationFormat>
  <Paragraphs>89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 New</vt:lpstr>
      <vt:lpstr>Segoe UI</vt:lpstr>
      <vt:lpstr>Segoe UI Light</vt:lpstr>
      <vt:lpstr>Segoe UI Semibold</vt:lpstr>
      <vt:lpstr>Wingdings</vt:lpstr>
      <vt:lpstr>Office 365 PPT Template - 2017</vt:lpstr>
      <vt:lpstr>Working with SharePoint Content</vt:lpstr>
      <vt:lpstr>Upload files to SharePoint libraries with the SharePoint REST API</vt:lpstr>
      <vt:lpstr>Differences from document libraries vs SharePoint lists</vt:lpstr>
      <vt:lpstr>Uploading files with the SharePoint REST API</vt:lpstr>
      <vt:lpstr>Uploading files with Microsoft Graph</vt:lpstr>
      <vt:lpstr>Demo Upload files to SharePoint libraries with the SharePoint REST API  </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2021-12-11T12:30:52Z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