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72" r:id="rId5"/>
    <p:sldId id="1552" r:id="rId6"/>
    <p:sldId id="1553" r:id="rId7"/>
    <p:sldId id="1551" r:id="rId8"/>
    <p:sldId id="1554" r:id="rId9"/>
    <p:sldId id="1555" r:id="rId10"/>
    <p:sldId id="1556" r:id="rId11"/>
    <p:sldId id="1557"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Lst>
        </p14:section>
        <p14:section name="create" id="{9BFCA81B-B9A8-4657-9504-CADE32D3ABD7}">
          <p14:sldIdLst>
            <p14:sldId id="1552"/>
            <p14:sldId id="1553"/>
            <p14:sldId id="1551"/>
          </p14:sldIdLst>
        </p14:section>
        <p14:section name="update" id="{0E297532-73B1-4A1E-B083-CE49DB2EE8FE}">
          <p14:sldIdLst>
            <p14:sldId id="1554"/>
            <p14:sldId id="1555"/>
          </p14:sldIdLst>
        </p14:section>
        <p14:section name="deleting" id="{96116395-6EFF-46CE-A655-2BB43F60F6E1}">
          <p14:sldIdLst>
            <p14:sldId id="1556"/>
            <p14:sldId id="1557"/>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8731" autoAdjust="0"/>
  </p:normalViewPr>
  <p:slideViewPr>
    <p:cSldViewPr snapToGrid="0">
      <p:cViewPr varScale="1">
        <p:scale>
          <a:sx n="62" d="100"/>
          <a:sy n="62" d="100"/>
        </p:scale>
        <p:origin x="132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8/22/2022 4:23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8/22/2022 4:22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how to delete an item in a SharePoint list. After first obtaining an item from a list, it then modifies the request using the HTTP request headers `IF-MATCH` and `X-HTTP-METHOD` are added as previously discussed.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0568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extend what you learned in a previous unit from just reading SharePoint list data to writing data using the SharePoint REST API. You'll learn how to create, update, and delete data in SharePoint lists and libraries in SharePoint Framework components with the SharePoint REST API.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operations referred to when reading and writing data is simplified to CRUD operations. CRUD stands for **create, read, update, and delete**. A previous unit covered reading data from SharePoint lists. To request data from SharePoint's REST API, you use the `get()` method on the `</a:t>
            </a:r>
            <a:r>
              <a:rPr lang="en-US" dirty="0" err="1"/>
              <a:t>SPHttpClient</a:t>
            </a:r>
            <a:r>
              <a:rPr lang="en-US" dirty="0"/>
              <a:t>` API from the SharePoint Framework API.</a:t>
            </a:r>
          </a:p>
          <a:p>
            <a:endParaRPr lang="en-US" dirty="0"/>
          </a:p>
          <a:p>
            <a:r>
              <a:rPr lang="en-US" dirty="0"/>
              <a:t>When writing data to SharePoint lists and libraries, you most submit HTTP POST requests. This is done using the `post()` method on the `</a:t>
            </a:r>
            <a:r>
              <a:rPr lang="en-US" dirty="0" err="1"/>
              <a:t>SPHttpClient</a:t>
            </a:r>
            <a:r>
              <a:rPr lang="en-US" dirty="0"/>
              <a:t>` API. The `get()` and `post()` methods have the exact same arguments, although each scenario may require additional steps.</a:t>
            </a:r>
          </a:p>
          <a:p>
            <a:endParaRPr lang="en-US" dirty="0"/>
          </a:p>
          <a:p>
            <a:r>
              <a:rPr lang="en-US" dirty="0"/>
              <a:t>For example, when updating or deleting an item in a SharePoint list, you should include the `IF-MATCH` HTTP request header. You should also include the `X-HTTP-METHOD` when updating and deleting SharePoint list items as well. These two request headers are covered in more detail in the sections on updating and deleting items later in this unit.</a:t>
            </a:r>
          </a:p>
          <a:p>
            <a:endParaRPr lang="en-US" dirty="0"/>
          </a:p>
          <a:p>
            <a:r>
              <a:rPr lang="en-US" dirty="0"/>
              <a:t>When creating or updating a SharePoint list item, you must submit the data for the new or updated item. This is done by including a JSON object that represents the new or updated item as a string in the body of the request. This object should also indicate what type of data it is using the `@</a:t>
            </a:r>
            <a:r>
              <a:rPr lang="en-US" dirty="0" err="1"/>
              <a:t>odata.type</a:t>
            </a:r>
            <a:r>
              <a:rPr lang="en-US" dirty="0"/>
              <a:t>` property. This is covered in more detail in the sections on creating and updating list items later in this unit.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tell the SharePoint REST API the data type of the item submitted in the request payload when you create a new list item. To do this, specify the data type in the `@</a:t>
            </a:r>
            <a:r>
              <a:rPr lang="en-US" dirty="0" err="1"/>
              <a:t>odata.type</a:t>
            </a:r>
            <a:r>
              <a:rPr lang="en-US" dirty="0"/>
              <a:t>` property in the payload of the request.</a:t>
            </a:r>
          </a:p>
          <a:p>
            <a:endParaRPr lang="en-US" dirty="0"/>
          </a:p>
          <a:p>
            <a:r>
              <a:rPr lang="en-US" dirty="0"/>
              <a:t>This is required as SharePoint lists can support multiple content types. Each content type can have unique or shared fields, but each field can have different settings, such as if they're required or not. Therefore, when creating an item, you must tell SharePoint the type of data so SharePoint knows which content type rules to enforce.</a:t>
            </a:r>
          </a:p>
          <a:p>
            <a:endParaRPr lang="en-US" dirty="0"/>
          </a:p>
          <a:p>
            <a:r>
              <a:rPr lang="en-US" dirty="0"/>
              <a:t>You can obtain a list of all the data types supported on a list using the lists `</a:t>
            </a:r>
            <a:r>
              <a:rPr lang="en-US" dirty="0" err="1"/>
              <a:t>ListItemEntityTypeFullName</a:t>
            </a:r>
            <a:r>
              <a:rPr lang="en-US" dirty="0"/>
              <a:t>` property. It will return the data type supported by the list.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728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This TypeScript method requests the data type for the **Countries** list. It does this by requesting the `</a:t>
            </a:r>
            <a:r>
              <a:rPr lang="en-US" dirty="0" err="1"/>
              <a:t>ListItemEntityTypeFullName</a:t>
            </a:r>
            <a:r>
              <a:rPr lang="en-US" dirty="0"/>
              <a:t>` property on the list and returning it back as a string in a JavaScript promise: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3551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this method prior to creating a new list item. The following TypeScript method calls the `_</a:t>
            </a:r>
            <a:r>
              <a:rPr lang="en-US" dirty="0" err="1"/>
              <a:t>getItemEntityType</a:t>
            </a:r>
            <a:r>
              <a:rPr lang="en-US" dirty="0"/>
              <a:t>()` method to first get the data type supported by the list. It then creates a JSON object for the new item, setting the `Title` property of the item and the `@</a:t>
            </a:r>
            <a:r>
              <a:rPr lang="en-US" dirty="0" err="1"/>
              <a:t>odata.type</a:t>
            </a:r>
            <a:r>
              <a:rPr lang="en-US" dirty="0"/>
              <a:t>` property:</a:t>
            </a:r>
          </a:p>
          <a:p>
            <a:endParaRPr lang="en-US" dirty="0"/>
          </a:p>
          <a:p>
            <a:r>
              <a:rPr lang="en-US" dirty="0"/>
              <a:t>Once the item is created, the object is converted to a JSON string using the `</a:t>
            </a:r>
            <a:r>
              <a:rPr lang="en-US" dirty="0" err="1"/>
              <a:t>JSON.stringify</a:t>
            </a:r>
            <a:r>
              <a:rPr lang="en-US" dirty="0"/>
              <a:t>()` method which is set to the `body` property of the request. Notice in the `</a:t>
            </a:r>
            <a:r>
              <a:rPr lang="en-US" dirty="0" err="1"/>
              <a:t>SPHttpClient.post</a:t>
            </a:r>
            <a:r>
              <a:rPr lang="en-US" dirty="0"/>
              <a:t>()` method, the third argument passed into the method is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74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list items with the SharePoint REST API is very similar to creating items with a few small differences.</a:t>
            </a:r>
          </a:p>
          <a:p>
            <a:endParaRPr lang="en-US" dirty="0"/>
          </a:p>
          <a:p>
            <a:r>
              <a:rPr lang="en-US" b="0" dirty="0">
                <a:solidFill>
                  <a:srgbClr val="000000"/>
                </a:solidFill>
                <a:effectLst/>
                <a:latin typeface="Consolas" panose="020B0609020204030204" pitchFamily="49" charset="0"/>
              </a:rPr>
              <a:t>To update an item, you can submit an HTTP PUT or HTTP MERGE operation to the SharePoint REST API. The difference between the two is that PUT will update all properties on the specified item while MERGE will only update those properties included in the body of the request. </a:t>
            </a:r>
            <a:r>
              <a:rPr lang="en-US" b="0">
                <a:solidFill>
                  <a:srgbClr val="000000"/>
                </a:solidFill>
                <a:effectLst/>
                <a:latin typeface="Consolas" panose="020B0609020204030204" pitchFamily="49" charset="0"/>
              </a:rPr>
              <a:t>This means that any properties omitted when submitting an HTTP PUT will be nulled out because no value was submitted.</a:t>
            </a:r>
          </a:p>
          <a:p>
            <a:endParaRPr lang="en-US" dirty="0"/>
          </a:p>
          <a:p>
            <a:r>
              <a:rPr lang="en-US" dirty="0"/>
              <a:t>If this is not the behavior you want, you can use the HTTP MERGE method which will ignore any properties not included in the body of the payload.</a:t>
            </a:r>
          </a:p>
          <a:p>
            <a:endParaRPr lang="en-US" dirty="0"/>
          </a:p>
          <a:p>
            <a:r>
              <a:rPr lang="en-US" dirty="0"/>
              <a:t>The challenge with the HTTP MERGE method is that not all networking equipment and libraries support it. To get around this limitation, specify the desired method in an HTTP POST with the HTTP request header `X-HTTP-METHOD`. Set the `X-HTTP-METHOD` to `MERGE` when you submit an HTTP POST using the `</a:t>
            </a:r>
            <a:r>
              <a:rPr lang="en-US" dirty="0" err="1"/>
              <a:t>SPHttpClient.post</a:t>
            </a:r>
            <a:r>
              <a:rPr lang="en-US" dirty="0"/>
              <a:t>()` method when you want the SharePoint REST API to treat the HTTP POST as an HTTP MERGE.</a:t>
            </a:r>
          </a:p>
          <a:p>
            <a:endParaRPr lang="en-US" dirty="0"/>
          </a:p>
          <a:p>
            <a:r>
              <a:rPr lang="en-US" dirty="0"/>
              <a:t>When you update an item, you need to be sure that you are updating same version of the item that is on the server. In other words, you don't want to update an item that has changed since you previously retrieved it, otherwise you would overwrite another user's changes.</a:t>
            </a:r>
          </a:p>
          <a:p>
            <a:endParaRPr lang="en-US" dirty="0"/>
          </a:p>
          <a:p>
            <a:r>
              <a:rPr lang="en-US" dirty="0"/>
              <a:t>To protect against this scenario, use the `IF-MATCH` HTTP request header and set it's value to the **</a:t>
            </a:r>
            <a:r>
              <a:rPr lang="en-US" dirty="0" err="1"/>
              <a:t>etag</a:t>
            </a:r>
            <a:r>
              <a:rPr lang="en-US" dirty="0"/>
              <a:t>** of the current item. The </a:t>
            </a:r>
            <a:r>
              <a:rPr lang="en-US" dirty="0" err="1"/>
              <a:t>etag</a:t>
            </a:r>
            <a:r>
              <a:rPr lang="en-US" dirty="0"/>
              <a:t> is a unique string for the specific version of the item. If the </a:t>
            </a:r>
            <a:r>
              <a:rPr lang="en-US" dirty="0" err="1"/>
              <a:t>etag</a:t>
            </a:r>
            <a:r>
              <a:rPr lang="en-US" dirty="0"/>
              <a:t> matches the </a:t>
            </a:r>
            <a:r>
              <a:rPr lang="en-US" dirty="0" err="1"/>
              <a:t>etag</a:t>
            </a:r>
            <a:r>
              <a:rPr lang="en-US" dirty="0"/>
              <a:t> of the item on the server, the update is applied. If the </a:t>
            </a:r>
            <a:r>
              <a:rPr lang="en-US" dirty="0" err="1"/>
              <a:t>etags</a:t>
            </a:r>
            <a:r>
              <a:rPr lang="en-US" dirty="0"/>
              <a:t> don't match, the SharePoint REST API will return an HTTP error code 419 indicating the expected </a:t>
            </a:r>
            <a:r>
              <a:rPr lang="en-US" dirty="0" err="1"/>
              <a:t>etag</a:t>
            </a:r>
            <a:r>
              <a:rPr lang="en-US" dirty="0"/>
              <a:t> didn't match.</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7556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updating an item in a SharePoint list. After first obtaining an item from a list, it then modifies the returned object's `Title` property. Next, the two HTTP request headers `IF-MATCH` and `X-HTTP-METHOD` are added as previously discussed.</a:t>
            </a:r>
          </a:p>
          <a:p>
            <a:endParaRPr lang="en-US" dirty="0"/>
          </a:p>
          <a:p>
            <a:r>
              <a:rPr lang="en-US" dirty="0"/>
              <a:t>Finally, the `request` object's `body` property is set with the JSON string version of the object. Notice that unlike creating an item, the endpoint of the request includes the unique endpoint of the item to be updated: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8334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Deleting list items with the SharePoint REST API is very similar to updating items with a few small differences.</a:t>
            </a:r>
          </a:p>
          <a:p>
            <a:endParaRPr lang="en-US" dirty="0"/>
          </a:p>
          <a:p>
            <a:r>
              <a:rPr lang="en-US" dirty="0"/>
              <a:t>The `</a:t>
            </a:r>
            <a:r>
              <a:rPr lang="en-US" dirty="0" err="1"/>
              <a:t>SPHttpClient</a:t>
            </a:r>
            <a:r>
              <a:rPr lang="en-US" dirty="0"/>
              <a:t>` API does not include a `delete()` method like the `get()` and `post()` methods. Instead, to submit an HTTP DELETE request, you'll use the `X-HTTP-METHOD` HTTP request header and set it to `DELETE`. Similar to how you update an item, this will tell the SharePoint REST API to treat the HTTP POST as an HTTP DELETE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96328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CRUD with SharePoint Data in </a:t>
            </a:r>
            <a:r>
              <a:rPr lang="en-US" dirty="0" err="1"/>
              <a:t>SPFx</a:t>
            </a:r>
            <a:endParaRPr lang="en-US" dirty="0"/>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Deleting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1"/>
            <a:ext cx="11575200" cy="5344540"/>
          </a:xfrm>
        </p:spPr>
        <p:txBody>
          <a:bodyPr/>
          <a:lstStyle/>
          <a:p>
            <a:r>
              <a:rPr lang="en-US" sz="1400" dirty="0"/>
              <a:t>private async _</a:t>
            </a:r>
            <a:r>
              <a:rPr lang="en-US" sz="1400" dirty="0" err="1"/>
              <a:t>deleteListItem</a:t>
            </a:r>
            <a:r>
              <a:rPr lang="en-US" sz="1400" dirty="0"/>
              <a:t>(): Promise&lt;</a:t>
            </a:r>
            <a:r>
              <a:rPr lang="en-US" sz="1400" dirty="0" err="1"/>
              <a:t>SPHttpClientResponse</a:t>
            </a:r>
            <a:r>
              <a:rPr lang="en-US" sz="1400" dirty="0"/>
              <a:t>&gt; {</a:t>
            </a:r>
          </a:p>
          <a:p>
            <a:r>
              <a:rPr lang="en-US" sz="1400" dirty="0"/>
              <a:t>  const </a:t>
            </a:r>
            <a:r>
              <a:rPr lang="en-US" sz="1400" dirty="0" err="1"/>
              <a:t>getEndpoint</a:t>
            </a:r>
            <a:r>
              <a:rPr lang="en-US" sz="1400" dirty="0"/>
              <a:t>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 +</a:t>
            </a:r>
          </a:p>
          <a:p>
            <a:r>
              <a:rPr lang="en-US" sz="1400" dirty="0"/>
              <a:t>    `$select=</a:t>
            </a:r>
            <a:r>
              <a:rPr lang="en-US" sz="1400" dirty="0" err="1"/>
              <a:t>Id,Title</a:t>
            </a:r>
            <a:r>
              <a:rPr lang="en-US" sz="1400" dirty="0"/>
              <a:t>&amp;$</a:t>
            </a:r>
            <a:r>
              <a:rPr lang="en-US" sz="1400" dirty="0" err="1"/>
              <a:t>orderby</a:t>
            </a:r>
            <a:r>
              <a:rPr lang="en-US" sz="1400" dirty="0"/>
              <a:t>=ID desc&amp;$top=1`;</a:t>
            </a:r>
          </a:p>
          <a:p>
            <a:endParaRPr lang="en-US" sz="1400" dirty="0"/>
          </a:p>
          <a:p>
            <a:r>
              <a:rPr lang="en-US" sz="1400" dirty="0"/>
              <a:t>  const </a:t>
            </a:r>
            <a:r>
              <a:rPr lang="en-US" sz="1400" dirty="0" err="1"/>
              <a:t>getResponse</a:t>
            </a:r>
            <a:r>
              <a:rPr lang="en-US" sz="1400" dirty="0"/>
              <a:t> = await </a:t>
            </a:r>
            <a:r>
              <a:rPr lang="en-US" sz="1400" dirty="0" err="1"/>
              <a:t>this.context.spHttpClient.get</a:t>
            </a:r>
            <a:r>
              <a:rPr lang="en-US" sz="1400" dirty="0"/>
              <a:t>(</a:t>
            </a:r>
            <a:r>
              <a:rPr lang="en-US" sz="1400" dirty="0" err="1"/>
              <a:t>getEndpoint</a:t>
            </a:r>
            <a:r>
              <a:rPr lang="en-US" sz="1400" dirty="0"/>
              <a:t>, SPHttpClient.configurations.v1);</a:t>
            </a:r>
          </a:p>
          <a:p>
            <a:r>
              <a:rPr lang="en-US" sz="1400" dirty="0"/>
              <a:t>  const </a:t>
            </a:r>
            <a:r>
              <a:rPr lang="en-US" sz="1400" dirty="0" err="1"/>
              <a:t>responseJson</a:t>
            </a:r>
            <a:r>
              <a:rPr lang="en-US" sz="1400" dirty="0"/>
              <a:t> = await </a:t>
            </a:r>
            <a:r>
              <a:rPr lang="en-US" sz="1400" dirty="0" err="1"/>
              <a:t>getResponse.json</a:t>
            </a:r>
            <a:r>
              <a:rPr lang="en-US" sz="1400" dirty="0"/>
              <a:t>();</a:t>
            </a:r>
          </a:p>
          <a:p>
            <a:r>
              <a:rPr lang="en-US" sz="1400" dirty="0"/>
              <a:t>  const </a:t>
            </a:r>
            <a:r>
              <a:rPr lang="en-US" sz="1400" dirty="0" err="1"/>
              <a:t>listItem</a:t>
            </a:r>
            <a:r>
              <a:rPr lang="en-US" sz="1400" dirty="0"/>
              <a:t>: </a:t>
            </a:r>
            <a:r>
              <a:rPr lang="en-US" sz="1400" dirty="0" err="1"/>
              <a:t>ICountryListItem</a:t>
            </a:r>
            <a:r>
              <a:rPr lang="en-US" sz="1400" dirty="0"/>
              <a:t> = </a:t>
            </a:r>
            <a:r>
              <a:rPr lang="en-US" sz="1400" dirty="0" err="1"/>
              <a:t>responseJson.value</a:t>
            </a:r>
            <a:r>
              <a:rPr lang="en-US" sz="1400" dirty="0"/>
              <a:t>[0];</a:t>
            </a:r>
          </a:p>
          <a:p>
            <a:endParaRPr lang="en-US" sz="1400" dirty="0"/>
          </a:p>
          <a:p>
            <a:r>
              <a:rPr lang="en-US" sz="1400" dirty="0"/>
              <a:t>  const request: any = {};</a:t>
            </a:r>
          </a:p>
          <a:p>
            <a:r>
              <a:rPr lang="en-US" sz="1400" dirty="0"/>
              <a:t>  </a:t>
            </a:r>
            <a:r>
              <a:rPr lang="en-US" sz="1400" dirty="0" err="1"/>
              <a:t>request.headers</a:t>
            </a:r>
            <a:r>
              <a:rPr lang="en-US" sz="1400" dirty="0"/>
              <a:t> = {</a:t>
            </a:r>
          </a:p>
          <a:p>
            <a:r>
              <a:rPr lang="en-US" sz="1400" dirty="0"/>
              <a:t>    'X-HTTP-Method': 'DELETE',</a:t>
            </a:r>
          </a:p>
          <a:p>
            <a:r>
              <a:rPr lang="en-US" sz="1400" dirty="0"/>
              <a:t>    'IF-MATCH': '*'</a:t>
            </a:r>
          </a:p>
          <a:p>
            <a:r>
              <a:rPr lang="en-US" sz="1400" dirty="0"/>
              <a:t>  };</a:t>
            </a:r>
          </a:p>
          <a:p>
            <a:r>
              <a:rPr lang="en-US" sz="1400" dirty="0"/>
              <a:t>  </a:t>
            </a:r>
            <a:r>
              <a:rPr lang="en-US" sz="1400" dirty="0" err="1"/>
              <a:t>request.body</a:t>
            </a:r>
            <a:r>
              <a:rPr lang="en-US" sz="1400" dirty="0"/>
              <a:t> = </a:t>
            </a:r>
            <a:r>
              <a:rPr lang="en-US" sz="1400" dirty="0" err="1"/>
              <a:t>JSON.stringify</a:t>
            </a:r>
            <a:r>
              <a:rPr lang="en-US" sz="1400" dirty="0"/>
              <a:t>(</a:t>
            </a:r>
            <a:r>
              <a:rPr lang="en-US" sz="1400" dirty="0" err="1"/>
              <a:t>listItem</a:t>
            </a:r>
            <a:r>
              <a:rPr lang="en-US" sz="1400" dirty="0"/>
              <a:t>);</a:t>
            </a:r>
          </a:p>
          <a:p>
            <a:endParaRPr lang="en-US" sz="1400" dirty="0"/>
          </a:p>
          <a:p>
            <a:r>
              <a:rPr lang="en-US" sz="1400" dirty="0"/>
              <a:t>  const </a:t>
            </a:r>
            <a:r>
              <a:rPr lang="en-US" sz="1400" dirty="0" err="1"/>
              <a:t>postEndpoint</a:t>
            </a:r>
            <a:r>
              <a:rPr lang="en-US" sz="1400" dirty="0"/>
              <a:t>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a:t>
            </a:r>
            <a:r>
              <a:rPr lang="en-US" sz="1400" dirty="0" err="1"/>
              <a:t>listItem.Id</a:t>
            </a:r>
            <a:r>
              <a:rPr lang="en-US" sz="1400" dirty="0"/>
              <a:t>})`;</a:t>
            </a:r>
          </a:p>
          <a:p>
            <a:endParaRPr lang="en-US" sz="1400" dirty="0"/>
          </a:p>
          <a:p>
            <a:r>
              <a:rPr lang="en-US" sz="1400" dirty="0"/>
              <a:t>  return </a:t>
            </a:r>
            <a:r>
              <a:rPr lang="en-US" sz="1400" dirty="0" err="1"/>
              <a:t>this.context.spHttpClient.post</a:t>
            </a:r>
            <a:r>
              <a:rPr lang="en-US" sz="1400" dirty="0"/>
              <a:t>(</a:t>
            </a:r>
            <a:r>
              <a:rPr lang="en-US" sz="1400" dirty="0" err="1"/>
              <a:t>postEndpoint</a:t>
            </a:r>
            <a:r>
              <a:rPr lang="en-US" sz="1400" dirty="0"/>
              <a:t>, SPHttpClient.configurations.v1, request);</a:t>
            </a:r>
          </a:p>
          <a:p>
            <a:r>
              <a:rPr lang="en-US" sz="1400" dirty="0"/>
              <a:t>}</a:t>
            </a:r>
          </a:p>
        </p:txBody>
      </p:sp>
    </p:spTree>
    <p:extLst>
      <p:ext uri="{BB962C8B-B14F-4D97-AF65-F5344CB8AC3E}">
        <p14:creationId xmlns:p14="http://schemas.microsoft.com/office/powerpoint/2010/main" val="690813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CRUD with SharePoint Data</a:t>
            </a:r>
            <a:endParaRPr lang="en-US" dirty="0"/>
          </a:p>
        </p:txBody>
      </p:sp>
    </p:spTree>
    <p:extLst>
      <p:ext uri="{BB962C8B-B14F-4D97-AF65-F5344CB8AC3E}">
        <p14:creationId xmlns:p14="http://schemas.microsoft.com/office/powerpoint/2010/main" val="1619244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80049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CRUD Operations with </a:t>
            </a:r>
            <a:r>
              <a:rPr lang="en-US" sz="1600" b="0" dirty="0" err="1">
                <a:solidFill>
                  <a:srgbClr val="2F2F2F"/>
                </a:solidFill>
                <a:latin typeface="Segoe UI Semibold"/>
              </a:rPr>
              <a:t>SPFx</a:t>
            </a:r>
            <a:r>
              <a:rPr lang="en-US" sz="1600" b="0" dirty="0">
                <a:solidFill>
                  <a:srgbClr val="2F2F2F"/>
                </a:solidFill>
                <a:latin typeface="Segoe UI Semibold"/>
              </a:rPr>
              <a:t> &amp; SharePoint REST API</a:t>
            </a:r>
          </a:p>
          <a:p>
            <a:pPr lvl="0">
              <a:lnSpc>
                <a:spcPct val="90000"/>
              </a:lnSpc>
              <a:spcBef>
                <a:spcPts val="1800"/>
              </a:spcBef>
            </a:pPr>
            <a:r>
              <a:rPr lang="en-US" sz="1600" b="0" dirty="0">
                <a:solidFill>
                  <a:srgbClr val="2F2F2F"/>
                </a:solidFill>
                <a:latin typeface="Segoe UI Semibold"/>
              </a:rPr>
              <a:t>Creating items</a:t>
            </a:r>
          </a:p>
          <a:p>
            <a:pPr lvl="0">
              <a:lnSpc>
                <a:spcPct val="90000"/>
              </a:lnSpc>
              <a:spcBef>
                <a:spcPts val="1800"/>
              </a:spcBef>
            </a:pPr>
            <a:r>
              <a:rPr lang="en-US" sz="1600" b="0" dirty="0">
                <a:solidFill>
                  <a:srgbClr val="2F2F2F"/>
                </a:solidFill>
                <a:latin typeface="Segoe UI Semibold"/>
              </a:rPr>
              <a:t>Updating items</a:t>
            </a:r>
          </a:p>
          <a:p>
            <a:pPr lvl="0">
              <a:lnSpc>
                <a:spcPct val="90000"/>
              </a:lnSpc>
              <a:spcBef>
                <a:spcPts val="1800"/>
              </a:spcBef>
            </a:pPr>
            <a:r>
              <a:rPr lang="en-US" sz="1600" b="0" dirty="0">
                <a:solidFill>
                  <a:srgbClr val="2F2F2F"/>
                </a:solidFill>
                <a:latin typeface="Segoe UI Semibold"/>
              </a:rPr>
              <a:t>Deleting items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5356315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CRUD with SharePoint Data in </a:t>
            </a:r>
            <a:r>
              <a:rPr lang="en-US" sz="2800" dirty="0" err="1"/>
              <a:t>SPFx</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CRUD Operations with </a:t>
            </a:r>
            <a:r>
              <a:rPr lang="en-US" sz="2000" dirty="0" err="1"/>
              <a:t>SPFx</a:t>
            </a:r>
            <a:r>
              <a:rPr lang="en-US" sz="2000" dirty="0"/>
              <a:t> &amp; SharePoint REST API</a:t>
            </a:r>
          </a:p>
          <a:p>
            <a:pPr>
              <a:spcBef>
                <a:spcPts val="1200"/>
              </a:spcBef>
            </a:pPr>
            <a:r>
              <a:rPr lang="en-US" sz="2000" dirty="0"/>
              <a:t>Creating items</a:t>
            </a:r>
          </a:p>
          <a:p>
            <a:pPr>
              <a:spcBef>
                <a:spcPts val="1200"/>
              </a:spcBef>
            </a:pPr>
            <a:r>
              <a:rPr lang="en-US" sz="2000" dirty="0"/>
              <a:t>Updating items</a:t>
            </a:r>
          </a:p>
          <a:p>
            <a:pPr>
              <a:spcBef>
                <a:spcPts val="1200"/>
              </a:spcBef>
            </a:pPr>
            <a:r>
              <a:rPr lang="en-US" sz="2000" dirty="0"/>
              <a:t>Deleting items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878369"/>
          </a:xfrm>
        </p:spPr>
        <p:txBody>
          <a:bodyPr/>
          <a:lstStyle/>
          <a:p>
            <a:r>
              <a:rPr lang="en-US" sz="2800" dirty="0"/>
              <a:t>Use the SharePoint Framework </a:t>
            </a:r>
            <a:r>
              <a:rPr lang="en-US" sz="2800" dirty="0" err="1">
                <a:latin typeface="Courier New" panose="02070309020205020404" pitchFamily="49" charset="0"/>
                <a:cs typeface="Courier New" panose="02070309020205020404" pitchFamily="49" charset="0"/>
              </a:rPr>
              <a:t>SPHttpClient</a:t>
            </a:r>
            <a:r>
              <a:rPr lang="en-US" sz="2800" dirty="0" err="1"/>
              <a:t>’s</a:t>
            </a:r>
            <a:r>
              <a:rPr lang="en-US" sz="2800" dirty="0"/>
              <a:t> </a:t>
            </a:r>
            <a:r>
              <a:rPr lang="en-US" sz="2800" dirty="0">
                <a:latin typeface="Courier New" panose="02070309020205020404" pitchFamily="49" charset="0"/>
                <a:cs typeface="Courier New" panose="02070309020205020404" pitchFamily="49" charset="0"/>
              </a:rPr>
              <a:t>post()</a:t>
            </a:r>
            <a:r>
              <a:rPr lang="en-US" sz="2800" dirty="0"/>
              <a:t> method to write to the SharePoint REST API</a:t>
            </a:r>
          </a:p>
          <a:p>
            <a:endParaRPr lang="en-US" sz="2800" dirty="0"/>
          </a:p>
          <a:p>
            <a:r>
              <a:rPr lang="en-US" sz="2800" dirty="0"/>
              <a:t>Some operations require additional HTTP headers:</a:t>
            </a:r>
          </a:p>
          <a:p>
            <a:pPr lvl="1"/>
            <a:r>
              <a:rPr lang="en-US" sz="2000" dirty="0">
                <a:latin typeface="Courier New" panose="02070309020205020404" pitchFamily="49" charset="0"/>
                <a:cs typeface="Courier New" panose="02070309020205020404" pitchFamily="49" charset="0"/>
              </a:rPr>
              <a:t>IF-MATCH</a:t>
            </a:r>
            <a:r>
              <a:rPr lang="en-US" sz="2000" dirty="0"/>
              <a:t>: specify version of the item on the server to be updated </a:t>
            </a:r>
            <a:r>
              <a:rPr lang="en-US" sz="2000"/>
              <a:t>/ deleted </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X-HTTP-Method</a:t>
            </a:r>
            <a:r>
              <a:rPr lang="en-US" sz="2000" dirty="0"/>
              <a:t>: specify </a:t>
            </a:r>
            <a:r>
              <a:rPr lang="en-US" sz="2000" dirty="0">
                <a:latin typeface="Courier New" panose="02070309020205020404" pitchFamily="49" charset="0"/>
                <a:cs typeface="Courier New" panose="02070309020205020404" pitchFamily="49" charset="0"/>
              </a:rPr>
              <a:t>MERGE</a:t>
            </a:r>
            <a:r>
              <a:rPr lang="en-US" sz="2000" dirty="0"/>
              <a:t> or </a:t>
            </a:r>
            <a:r>
              <a:rPr lang="en-US" sz="2000" dirty="0">
                <a:latin typeface="Courier New" panose="02070309020205020404" pitchFamily="49" charset="0"/>
                <a:cs typeface="Courier New" panose="02070309020205020404" pitchFamily="49" charset="0"/>
              </a:rPr>
              <a:t>DELETE</a:t>
            </a:r>
            <a:r>
              <a:rPr lang="en-US" sz="2000" dirty="0"/>
              <a:t> in update &amp; delete operations</a:t>
            </a:r>
            <a:endParaRPr lang="en-US" sz="2000" dirty="0">
              <a:latin typeface="Courier New" panose="02070309020205020404" pitchFamily="49" charset="0"/>
              <a:cs typeface="Courier New" panose="02070309020205020404" pitchFamily="49" charset="0"/>
            </a:endParaRPr>
          </a:p>
          <a:p>
            <a:endParaRPr lang="en-US" sz="2800" dirty="0"/>
          </a:p>
          <a:p>
            <a:r>
              <a:rPr lang="en-US" sz="2800" dirty="0"/>
              <a:t>Some operation require specific data in the payload body</a:t>
            </a:r>
          </a:p>
          <a:p>
            <a:pPr lvl="1"/>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odata.type</a:t>
            </a:r>
            <a:r>
              <a:rPr lang="en-US" sz="2000" dirty="0"/>
              <a:t>: specify the type of data being written to the list when creating</a:t>
            </a:r>
            <a:endParaRPr lang="en-US" sz="20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CRUD Operations with </a:t>
            </a:r>
            <a:r>
              <a:rPr lang="en-US" dirty="0" err="1"/>
              <a:t>SPFx</a:t>
            </a:r>
            <a:r>
              <a:rPr lang="en-US" dirty="0"/>
              <a:t> &amp; REST API</a:t>
            </a:r>
            <a:endParaRPr lang="fi-FI" dirty="0"/>
          </a:p>
        </p:txBody>
      </p:sp>
    </p:spTree>
    <p:extLst>
      <p:ext uri="{BB962C8B-B14F-4D97-AF65-F5344CB8AC3E}">
        <p14:creationId xmlns:p14="http://schemas.microsoft.com/office/powerpoint/2010/main" val="40680604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Must specify the type of data as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odata.type</a:t>
            </a:r>
            <a:r>
              <a:rPr lang="en-US" dirty="0"/>
              <a:t> property in the payload that is is being created</a:t>
            </a:r>
          </a:p>
          <a:p>
            <a:pPr lvl="1"/>
            <a:r>
              <a:rPr lang="en-US" dirty="0"/>
              <a:t>Due to lists being able to support multiple content types</a:t>
            </a:r>
          </a:p>
          <a:p>
            <a:endParaRPr lang="en-US" dirty="0"/>
          </a:p>
          <a:p>
            <a:r>
              <a:rPr lang="en-US" dirty="0"/>
              <a:t>Pattern: request the type in a pre-request via the list’s </a:t>
            </a:r>
            <a:r>
              <a:rPr lang="en-US" dirty="0" err="1">
                <a:latin typeface="Courier New" panose="02070309020205020404" pitchFamily="49" charset="0"/>
                <a:cs typeface="Courier New" panose="02070309020205020404" pitchFamily="49" charset="0"/>
              </a:rPr>
              <a:t>ListItemEntityTypeFullName</a:t>
            </a:r>
            <a:r>
              <a:rPr lang="en-US" dirty="0"/>
              <a:t> property</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Creating List Items with the REST API</a:t>
            </a:r>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Get List Entity Type</a:t>
            </a:r>
          </a:p>
        </p:txBody>
      </p:sp>
      <p:sp>
        <p:nvSpPr>
          <p:cNvPr id="6" name="Text Placeholder 5">
            <a:extLst>
              <a:ext uri="{FF2B5EF4-FFF2-40B4-BE49-F238E27FC236}">
                <a16:creationId xmlns:a16="http://schemas.microsoft.com/office/drawing/2014/main" id="{CCBF6F44-0A6C-E944-B23B-426F96217D28}"/>
              </a:ext>
            </a:extLst>
          </p:cNvPr>
          <p:cNvSpPr>
            <a:spLocks noGrp="1"/>
          </p:cNvSpPr>
          <p:nvPr>
            <p:ph type="body" sz="quarter" idx="10"/>
          </p:nvPr>
        </p:nvSpPr>
        <p:spPr>
          <a:xfrm>
            <a:off x="464400" y="1178952"/>
            <a:ext cx="11575200" cy="3951851"/>
          </a:xfrm>
        </p:spPr>
        <p:txBody>
          <a:bodyPr/>
          <a:lstStyle/>
          <a:p>
            <a:r>
              <a:rPr lang="en-US" sz="1800" dirty="0"/>
              <a:t>private async _</a:t>
            </a:r>
            <a:r>
              <a:rPr lang="en-US" sz="1800" dirty="0" err="1"/>
              <a:t>getItemEntityType</a:t>
            </a:r>
            <a:r>
              <a:rPr lang="en-US" sz="1800" dirty="0"/>
              <a:t>(): Promise&lt;string&gt; {</a:t>
            </a:r>
          </a:p>
          <a:p>
            <a:r>
              <a:rPr lang="en-US" sz="1800" dirty="0"/>
              <a:t>  const endpoint: string = </a:t>
            </a:r>
            <a:r>
              <a:rPr lang="en-US" sz="1800" dirty="0" err="1"/>
              <a:t>this.context.pageContext.web.absoluteUrl</a:t>
            </a:r>
            <a:r>
              <a:rPr lang="en-US" sz="1800" dirty="0"/>
              <a:t> + </a:t>
            </a:r>
          </a:p>
          <a:p>
            <a:r>
              <a:rPr lang="en-US" sz="1800" dirty="0"/>
              <a:t>    `/_</a:t>
            </a:r>
            <a:r>
              <a:rPr lang="en-US" sz="1800" dirty="0" err="1"/>
              <a:t>api</a:t>
            </a:r>
            <a:r>
              <a:rPr lang="en-US" sz="1800" dirty="0"/>
              <a:t>/web/lists/</a:t>
            </a:r>
            <a:r>
              <a:rPr lang="en-US" sz="1800" dirty="0" err="1"/>
              <a:t>getbytitle</a:t>
            </a:r>
            <a:r>
              <a:rPr lang="en-US" sz="1800" dirty="0"/>
              <a:t>('Countries')/items?$select=</a:t>
            </a:r>
            <a:r>
              <a:rPr lang="en-US" sz="1800" dirty="0" err="1"/>
              <a:t>Id,Title</a:t>
            </a:r>
            <a:r>
              <a:rPr lang="en-US" sz="1800" dirty="0"/>
              <a:t>`;</a:t>
            </a:r>
          </a:p>
          <a:p>
            <a:endParaRPr lang="en-US" sz="1800" dirty="0"/>
          </a:p>
          <a:p>
            <a:r>
              <a:rPr lang="en-US" sz="1800" dirty="0"/>
              <a:t>  const response = await </a:t>
            </a:r>
            <a:r>
              <a:rPr lang="en-US" sz="1800" dirty="0" err="1"/>
              <a:t>this.context.spHttpClient.get</a:t>
            </a:r>
            <a:r>
              <a:rPr lang="en-US" sz="1800" dirty="0"/>
              <a:t>(</a:t>
            </a:r>
          </a:p>
          <a:p>
            <a:r>
              <a:rPr lang="en-US" sz="1800" dirty="0"/>
              <a:t>    endpoint,</a:t>
            </a:r>
          </a:p>
          <a:p>
            <a:r>
              <a:rPr lang="en-US" sz="1800" dirty="0"/>
              <a:t>    SPHttpClient.configurations.v1);</a:t>
            </a:r>
          </a:p>
          <a:p>
            <a:endParaRPr lang="en-US" sz="1800" dirty="0"/>
          </a:p>
          <a:p>
            <a:r>
              <a:rPr lang="en-US" sz="1800" dirty="0"/>
              <a:t>  const </a:t>
            </a:r>
            <a:r>
              <a:rPr lang="en-US" sz="1800" dirty="0" err="1"/>
              <a:t>responseJson</a:t>
            </a:r>
            <a:r>
              <a:rPr lang="en-US" sz="1800" dirty="0"/>
              <a:t> = await </a:t>
            </a:r>
            <a:r>
              <a:rPr lang="en-US" sz="1800" dirty="0" err="1"/>
              <a:t>response.json</a:t>
            </a:r>
            <a:r>
              <a:rPr lang="en-US" sz="1800" dirty="0"/>
              <a:t>();</a:t>
            </a:r>
          </a:p>
          <a:p>
            <a:endParaRPr lang="en-US" sz="1800" dirty="0"/>
          </a:p>
          <a:p>
            <a:r>
              <a:rPr lang="en-US" sz="1800" dirty="0"/>
              <a:t>  return </a:t>
            </a:r>
            <a:r>
              <a:rPr lang="en-US" sz="1800" dirty="0" err="1"/>
              <a:t>responseJson.ListItemEntityTypeFullName</a:t>
            </a:r>
            <a:r>
              <a:rPr lang="en-US" sz="1800" dirty="0"/>
              <a:t>;</a:t>
            </a:r>
          </a:p>
          <a:p>
            <a:r>
              <a:rPr lang="en-US" sz="1800" dirty="0"/>
              <a:t>}</a:t>
            </a:r>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Creating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5544595"/>
          </a:xfrm>
        </p:spPr>
        <p:txBody>
          <a:bodyPr/>
          <a:lstStyle/>
          <a:p>
            <a:r>
              <a:rPr lang="en-US" sz="1800" dirty="0"/>
              <a:t>private async _</a:t>
            </a:r>
            <a:r>
              <a:rPr lang="en-US" sz="1800" dirty="0" err="1"/>
              <a:t>addListItem</a:t>
            </a:r>
            <a:r>
              <a:rPr lang="en-US" sz="1800" dirty="0"/>
              <a:t>(): Promise&lt;</a:t>
            </a:r>
            <a:r>
              <a:rPr lang="en-US" sz="1800" dirty="0" err="1"/>
              <a:t>SPHttpClientResponse</a:t>
            </a:r>
            <a:r>
              <a:rPr lang="en-US" sz="1800" dirty="0"/>
              <a:t>&gt; {</a:t>
            </a:r>
          </a:p>
          <a:p>
            <a:r>
              <a:rPr lang="en-US" sz="1800" dirty="0"/>
              <a:t>  const </a:t>
            </a:r>
            <a:r>
              <a:rPr lang="en-US" sz="1800" dirty="0" err="1"/>
              <a:t>itemEntityType</a:t>
            </a:r>
            <a:r>
              <a:rPr lang="en-US" sz="1800" dirty="0"/>
              <a:t> = await this._</a:t>
            </a:r>
            <a:r>
              <a:rPr lang="en-US" sz="1800" dirty="0" err="1"/>
              <a:t>getItemEntityType</a:t>
            </a:r>
            <a:r>
              <a:rPr lang="en-US" sz="1800" dirty="0"/>
              <a:t>();</a:t>
            </a:r>
          </a:p>
          <a:p>
            <a:endParaRPr lang="en-US" sz="1800" dirty="0"/>
          </a:p>
          <a:p>
            <a:r>
              <a:rPr lang="en-US" sz="1800" dirty="0"/>
              <a:t>  const request: any = {};</a:t>
            </a:r>
          </a:p>
          <a:p>
            <a:r>
              <a:rPr lang="en-US" sz="1800" dirty="0"/>
              <a:t>  </a:t>
            </a:r>
            <a:r>
              <a:rPr lang="en-US" sz="1800" dirty="0" err="1"/>
              <a:t>request.body</a:t>
            </a:r>
            <a:r>
              <a:rPr lang="en-US" sz="1800" dirty="0"/>
              <a:t> = </a:t>
            </a:r>
            <a:r>
              <a:rPr lang="en-US" sz="1800" dirty="0" err="1"/>
              <a:t>JSON.stringify</a:t>
            </a:r>
            <a:r>
              <a:rPr lang="en-US" sz="1800" dirty="0"/>
              <a:t>({</a:t>
            </a:r>
          </a:p>
          <a:p>
            <a:r>
              <a:rPr lang="en-US" sz="1800" dirty="0"/>
              <a:t>    Title: new Date().</a:t>
            </a:r>
            <a:r>
              <a:rPr lang="en-US" sz="1800" dirty="0" err="1"/>
              <a:t>toUTCString</a:t>
            </a:r>
            <a:r>
              <a:rPr lang="en-US" sz="1800" dirty="0"/>
              <a:t>(),</a:t>
            </a:r>
          </a:p>
          <a:p>
            <a:r>
              <a:rPr lang="en-US" sz="1800" dirty="0"/>
              <a:t>    '@</a:t>
            </a:r>
            <a:r>
              <a:rPr lang="en-US" sz="1800" dirty="0" err="1"/>
              <a:t>odata.type</a:t>
            </a:r>
            <a:r>
              <a:rPr lang="en-US" sz="1800" dirty="0"/>
              <a:t>': </a:t>
            </a:r>
            <a:r>
              <a:rPr lang="en-US" sz="1800" dirty="0" err="1"/>
              <a:t>itemEntityType</a:t>
            </a:r>
            <a:endParaRPr lang="en-US" sz="1800" dirty="0"/>
          </a:p>
          <a:p>
            <a:r>
              <a:rPr lang="en-US" sz="1800" dirty="0"/>
              <a:t>  });</a:t>
            </a:r>
          </a:p>
          <a:p>
            <a:endParaRPr lang="en-US" sz="1800" dirty="0"/>
          </a:p>
          <a:p>
            <a:r>
              <a:rPr lang="en-US" sz="1800" dirty="0"/>
              <a:t>  const endpoint = </a:t>
            </a:r>
            <a:r>
              <a:rPr lang="en-US" sz="1800" dirty="0" err="1"/>
              <a:t>this.context.pageContext.web.absoluteUrl</a:t>
            </a:r>
            <a:r>
              <a:rPr lang="en-US" sz="1800" dirty="0"/>
              <a:t> + </a:t>
            </a:r>
          </a:p>
          <a:p>
            <a:r>
              <a:rPr lang="en-US" sz="1800" dirty="0"/>
              <a:t>    `/_</a:t>
            </a:r>
            <a:r>
              <a:rPr lang="en-US" sz="1800" dirty="0" err="1"/>
              <a:t>api</a:t>
            </a:r>
            <a:r>
              <a:rPr lang="en-US" sz="1800" dirty="0"/>
              <a:t>/web/lists/</a:t>
            </a:r>
            <a:r>
              <a:rPr lang="en-US" sz="1800" dirty="0" err="1"/>
              <a:t>getbytitle</a:t>
            </a:r>
            <a:r>
              <a:rPr lang="en-US" sz="1800" dirty="0"/>
              <a:t>('Countries')/items`;</a:t>
            </a:r>
          </a:p>
          <a:p>
            <a:endParaRPr lang="en-US" sz="1800" dirty="0"/>
          </a:p>
          <a:p>
            <a:r>
              <a:rPr lang="en-US" sz="1800" dirty="0"/>
              <a:t>  return </a:t>
            </a:r>
            <a:r>
              <a:rPr lang="en-US" sz="1800" dirty="0" err="1"/>
              <a:t>this.context.spHttpClient.post</a:t>
            </a:r>
            <a:r>
              <a:rPr lang="en-US" sz="1800" dirty="0"/>
              <a:t>(</a:t>
            </a:r>
          </a:p>
          <a:p>
            <a:r>
              <a:rPr lang="en-US" sz="1800" dirty="0"/>
              <a:t>    endpoint,</a:t>
            </a:r>
          </a:p>
          <a:p>
            <a:r>
              <a:rPr lang="en-US" sz="1800" dirty="0"/>
              <a:t>    SPHttpClient.configurations.v1,</a:t>
            </a:r>
          </a:p>
          <a:p>
            <a:r>
              <a:rPr lang="en-US" sz="1800" dirty="0"/>
              <a:t>    request);</a:t>
            </a:r>
          </a:p>
          <a:p>
            <a:r>
              <a:rPr lang="en-US" sz="1800" dirty="0"/>
              <a:t>}</a:t>
            </a:r>
          </a:p>
        </p:txBody>
      </p:sp>
    </p:spTree>
    <p:extLst>
      <p:ext uri="{BB962C8B-B14F-4D97-AF65-F5344CB8AC3E}">
        <p14:creationId xmlns:p14="http://schemas.microsoft.com/office/powerpoint/2010/main" val="8050457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Default behavior is to set properties to supplied values, BUT omitted properties are set to </a:t>
            </a:r>
            <a:r>
              <a:rPr lang="en-US" dirty="0">
                <a:latin typeface="Courier New" panose="02070309020205020404" pitchFamily="49" charset="0"/>
                <a:cs typeface="Courier New" panose="02070309020205020404" pitchFamily="49" charset="0"/>
              </a:rPr>
              <a:t>null</a:t>
            </a:r>
          </a:p>
          <a:p>
            <a:pPr lvl="1"/>
            <a:r>
              <a:rPr lang="en-US" dirty="0"/>
              <a:t>Override behavior using the </a:t>
            </a:r>
            <a:r>
              <a:rPr lang="en-US" dirty="0">
                <a:latin typeface="Courier New" panose="02070309020205020404" pitchFamily="49" charset="0"/>
                <a:cs typeface="Courier New" panose="02070309020205020404" pitchFamily="49" charset="0"/>
              </a:rPr>
              <a:t>MERGE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update</a:t>
            </a:r>
          </a:p>
          <a:p>
            <a:pPr lvl="1"/>
            <a:r>
              <a:rPr lang="en-US" dirty="0"/>
              <a:t>When updating items, can specify “only update the item on the server if it is version X”</a:t>
            </a:r>
          </a:p>
          <a:p>
            <a:pPr lvl="1"/>
            <a:r>
              <a:rPr lang="en-US" dirty="0"/>
              <a:t>Ensures you aren’t overwriting someone else’s changes unknowingly</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Updating List Items with the REST API</a:t>
            </a:r>
          </a:p>
        </p:txBody>
      </p:sp>
    </p:spTree>
    <p:extLst>
      <p:ext uri="{BB962C8B-B14F-4D97-AF65-F5344CB8AC3E}">
        <p14:creationId xmlns:p14="http://schemas.microsoft.com/office/powerpoint/2010/main" val="39630555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Updating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5531814"/>
          </a:xfrm>
        </p:spPr>
        <p:txBody>
          <a:bodyPr/>
          <a:lstStyle/>
          <a:p>
            <a:r>
              <a:rPr lang="en-US" sz="1400" dirty="0"/>
              <a:t>private async _</a:t>
            </a:r>
            <a:r>
              <a:rPr lang="en-US" sz="1400" dirty="0" err="1"/>
              <a:t>updateListItem</a:t>
            </a:r>
            <a:r>
              <a:rPr lang="en-US" sz="1400" dirty="0"/>
              <a:t>(): Promise&lt;</a:t>
            </a:r>
            <a:r>
              <a:rPr lang="en-US" sz="1400" dirty="0" err="1"/>
              <a:t>SPHttpClientResponse</a:t>
            </a:r>
            <a:r>
              <a:rPr lang="en-US" sz="1400" dirty="0"/>
              <a:t>&gt; {</a:t>
            </a:r>
          </a:p>
          <a:p>
            <a:r>
              <a:rPr lang="en-US" sz="1400" dirty="0"/>
              <a:t>  const </a:t>
            </a:r>
            <a:r>
              <a:rPr lang="en-US" sz="1400" dirty="0" err="1"/>
              <a:t>getEndpoint</a:t>
            </a:r>
            <a:r>
              <a:rPr lang="en-US" sz="1400" dirty="0"/>
              <a:t>: string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 +</a:t>
            </a:r>
          </a:p>
          <a:p>
            <a:r>
              <a:rPr lang="en-US" sz="1400" dirty="0"/>
              <a:t>    `$select=</a:t>
            </a:r>
            <a:r>
              <a:rPr lang="en-US" sz="1400" dirty="0" err="1"/>
              <a:t>Id,Title</a:t>
            </a:r>
            <a:r>
              <a:rPr lang="en-US" sz="1400" dirty="0"/>
              <a:t>&amp;$filter=Title eq 'United States'`;</a:t>
            </a:r>
          </a:p>
          <a:p>
            <a:endParaRPr lang="en-US" sz="1400" dirty="0"/>
          </a:p>
          <a:p>
            <a:r>
              <a:rPr lang="en-US" sz="1400" dirty="0"/>
              <a:t>  const </a:t>
            </a:r>
            <a:r>
              <a:rPr lang="en-US" sz="1400" dirty="0" err="1"/>
              <a:t>getResponse</a:t>
            </a:r>
            <a:r>
              <a:rPr lang="en-US" sz="1400" dirty="0"/>
              <a:t> = await </a:t>
            </a:r>
            <a:r>
              <a:rPr lang="en-US" sz="1400" dirty="0" err="1"/>
              <a:t>this.context.spHttpClient.get</a:t>
            </a:r>
            <a:r>
              <a:rPr lang="en-US" sz="1400" dirty="0"/>
              <a:t>(</a:t>
            </a:r>
            <a:r>
              <a:rPr lang="en-US" sz="1400" dirty="0" err="1"/>
              <a:t>getEndpoint</a:t>
            </a:r>
            <a:r>
              <a:rPr lang="en-US" sz="1400" dirty="0"/>
              <a:t>, SPHttpClient.configurations.v1);</a:t>
            </a:r>
          </a:p>
          <a:p>
            <a:r>
              <a:rPr lang="en-US" sz="1400" dirty="0"/>
              <a:t>  const </a:t>
            </a:r>
            <a:r>
              <a:rPr lang="en-US" sz="1400" dirty="0" err="1"/>
              <a:t>responseJson</a:t>
            </a:r>
            <a:r>
              <a:rPr lang="en-US" sz="1400" dirty="0"/>
              <a:t> = await </a:t>
            </a:r>
            <a:r>
              <a:rPr lang="en-US" sz="1400" dirty="0" err="1"/>
              <a:t>getResponse.json</a:t>
            </a:r>
            <a:r>
              <a:rPr lang="en-US" sz="1400" dirty="0"/>
              <a:t>();</a:t>
            </a:r>
          </a:p>
          <a:p>
            <a:r>
              <a:rPr lang="en-US" sz="1400" dirty="0"/>
              <a:t>  const </a:t>
            </a:r>
            <a:r>
              <a:rPr lang="en-US" sz="1400" dirty="0" err="1"/>
              <a:t>listItem</a:t>
            </a:r>
            <a:r>
              <a:rPr lang="en-US" sz="1400" dirty="0"/>
              <a:t>: </a:t>
            </a:r>
            <a:r>
              <a:rPr lang="en-US" sz="1400" dirty="0" err="1"/>
              <a:t>ICountryListItem</a:t>
            </a:r>
            <a:r>
              <a:rPr lang="en-US" sz="1400" dirty="0"/>
              <a:t> = </a:t>
            </a:r>
            <a:r>
              <a:rPr lang="en-US" sz="1400" dirty="0" err="1"/>
              <a:t>responseJson.value</a:t>
            </a:r>
            <a:r>
              <a:rPr lang="en-US" sz="1400" dirty="0"/>
              <a:t>[0];</a:t>
            </a:r>
          </a:p>
          <a:p>
            <a:endParaRPr lang="en-US" sz="1400" dirty="0"/>
          </a:p>
          <a:p>
            <a:r>
              <a:rPr lang="en-US" sz="1400" dirty="0"/>
              <a:t>  </a:t>
            </a:r>
            <a:r>
              <a:rPr lang="en-US" sz="1400" dirty="0" err="1"/>
              <a:t>listItem.Title</a:t>
            </a:r>
            <a:r>
              <a:rPr lang="en-US" sz="1400" dirty="0"/>
              <a:t> = 'USA’;</a:t>
            </a:r>
          </a:p>
          <a:p>
            <a:r>
              <a:rPr lang="en-US" sz="1400" dirty="0"/>
              <a:t>  const request: any = {};</a:t>
            </a:r>
          </a:p>
          <a:p>
            <a:r>
              <a:rPr lang="en-US" sz="1400" dirty="0"/>
              <a:t>  </a:t>
            </a:r>
            <a:r>
              <a:rPr lang="en-US" sz="1400" dirty="0" err="1"/>
              <a:t>request.headers</a:t>
            </a:r>
            <a:r>
              <a:rPr lang="en-US" sz="1400" dirty="0"/>
              <a:t> = {</a:t>
            </a:r>
          </a:p>
          <a:p>
            <a:r>
              <a:rPr lang="en-US" sz="1400" dirty="0"/>
              <a:t>    'X-HTTP-Method': 'MERGE',</a:t>
            </a:r>
          </a:p>
          <a:p>
            <a:r>
              <a:rPr lang="en-US" sz="1400" dirty="0"/>
              <a:t>    'IF-MATCH': (</a:t>
            </a:r>
            <a:r>
              <a:rPr lang="en-US" sz="1400" dirty="0" err="1"/>
              <a:t>listItem</a:t>
            </a:r>
            <a:r>
              <a:rPr lang="en-US" sz="1400" dirty="0"/>
              <a:t> as any)['@</a:t>
            </a:r>
            <a:r>
              <a:rPr lang="en-US" sz="1400" dirty="0" err="1"/>
              <a:t>odata.etag</a:t>
            </a:r>
            <a:r>
              <a:rPr lang="en-US" sz="1400" dirty="0"/>
              <a:t>']</a:t>
            </a:r>
          </a:p>
          <a:p>
            <a:r>
              <a:rPr lang="en-US" sz="1400" dirty="0"/>
              <a:t>  };</a:t>
            </a:r>
          </a:p>
          <a:p>
            <a:r>
              <a:rPr lang="en-US" sz="1400" dirty="0"/>
              <a:t>  </a:t>
            </a:r>
            <a:r>
              <a:rPr lang="en-US" sz="1400" dirty="0" err="1"/>
              <a:t>request.body</a:t>
            </a:r>
            <a:r>
              <a:rPr lang="en-US" sz="1400" dirty="0"/>
              <a:t> = </a:t>
            </a:r>
            <a:r>
              <a:rPr lang="en-US" sz="1400" dirty="0" err="1"/>
              <a:t>JSON.stringify</a:t>
            </a:r>
            <a:r>
              <a:rPr lang="en-US" sz="1400" dirty="0"/>
              <a:t>(</a:t>
            </a:r>
            <a:r>
              <a:rPr lang="en-US" sz="1400" dirty="0" err="1"/>
              <a:t>listItem</a:t>
            </a:r>
            <a:r>
              <a:rPr lang="en-US" sz="1400" dirty="0"/>
              <a:t>);</a:t>
            </a:r>
          </a:p>
          <a:p>
            <a:endParaRPr lang="en-US" sz="1400" dirty="0"/>
          </a:p>
          <a:p>
            <a:r>
              <a:rPr lang="en-US" sz="1400" dirty="0"/>
              <a:t>  const </a:t>
            </a:r>
            <a:r>
              <a:rPr lang="en-US" sz="1400" dirty="0" err="1"/>
              <a:t>postEndpoint</a:t>
            </a:r>
            <a:r>
              <a:rPr lang="en-US" sz="1400" dirty="0"/>
              <a:t>: string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a:t>
            </a:r>
            <a:r>
              <a:rPr lang="en-US" sz="1400" dirty="0" err="1"/>
              <a:t>listItem.Id</a:t>
            </a:r>
            <a:r>
              <a:rPr lang="en-US" sz="1400" dirty="0"/>
              <a:t>})`;</a:t>
            </a:r>
          </a:p>
          <a:p>
            <a:endParaRPr lang="en-US" sz="1400" dirty="0"/>
          </a:p>
          <a:p>
            <a:r>
              <a:rPr lang="en-US" sz="1400" dirty="0"/>
              <a:t>  return </a:t>
            </a:r>
            <a:r>
              <a:rPr lang="en-US" sz="1400" dirty="0" err="1"/>
              <a:t>this.context.spHttpClient.post</a:t>
            </a:r>
            <a:r>
              <a:rPr lang="en-US" sz="1400" dirty="0"/>
              <a:t>(</a:t>
            </a:r>
            <a:r>
              <a:rPr lang="en-US" sz="1400" dirty="0" err="1"/>
              <a:t>postEndpoint</a:t>
            </a:r>
            <a:r>
              <a:rPr lang="en-US" sz="1400" dirty="0"/>
              <a:t>, SPHttpClient.configurations.v1, request);</a:t>
            </a:r>
          </a:p>
          <a:p>
            <a:r>
              <a:rPr lang="en-US" sz="1400" dirty="0"/>
              <a:t>}</a:t>
            </a:r>
          </a:p>
        </p:txBody>
      </p:sp>
    </p:spTree>
    <p:extLst>
      <p:ext uri="{BB962C8B-B14F-4D97-AF65-F5344CB8AC3E}">
        <p14:creationId xmlns:p14="http://schemas.microsoft.com/office/powerpoint/2010/main" val="1591090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Underlying </a:t>
            </a:r>
            <a:r>
              <a:rPr lang="en-US" dirty="0">
                <a:latin typeface="Courier New" panose="02070309020205020404" pitchFamily="49" charset="0"/>
                <a:cs typeface="Courier New" panose="02070309020205020404" pitchFamily="49" charset="0"/>
              </a:rPr>
              <a:t>fetch</a:t>
            </a:r>
            <a:r>
              <a:rPr lang="en-US" dirty="0"/>
              <a:t> API only contains </a:t>
            </a:r>
            <a:r>
              <a:rPr lang="en-US" dirty="0">
                <a:latin typeface="Courier New" panose="02070309020205020404" pitchFamily="49" charset="0"/>
                <a:cs typeface="Courier New" panose="02070309020205020404" pitchFamily="49" charset="0"/>
              </a:rPr>
              <a:t>post()</a:t>
            </a:r>
            <a:r>
              <a:rPr lang="en-US" dirty="0"/>
              <a:t> method; not </a:t>
            </a:r>
            <a:r>
              <a:rPr lang="en-US" dirty="0">
                <a:latin typeface="Courier New" panose="02070309020205020404" pitchFamily="49" charset="0"/>
                <a:cs typeface="Courier New" panose="02070309020205020404" pitchFamily="49" charset="0"/>
              </a:rPr>
              <a:t>delete()</a:t>
            </a:r>
          </a:p>
          <a:p>
            <a:pPr lvl="1"/>
            <a:r>
              <a:rPr lang="en-US" dirty="0"/>
              <a:t>Override behavior using the </a:t>
            </a:r>
            <a:r>
              <a:rPr lang="en-US" dirty="0">
                <a:latin typeface="Courier New" panose="02070309020205020404" pitchFamily="49" charset="0"/>
                <a:cs typeface="Courier New" panose="02070309020205020404" pitchFamily="49" charset="0"/>
              </a:rPr>
              <a:t>DELETE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delete</a:t>
            </a:r>
          </a:p>
          <a:p>
            <a:pPr lvl="1"/>
            <a:r>
              <a:rPr lang="en-US" dirty="0"/>
              <a:t>When updating items, can specify “only update the item on the server if it is version X”</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a:p>
            <a:pPr lvl="1"/>
            <a:r>
              <a:rPr lang="en-US" dirty="0"/>
              <a:t>Decide: does it matter if the version is different?</a:t>
            </a:r>
          </a:p>
          <a:p>
            <a:pPr lvl="1"/>
            <a:r>
              <a:rPr lang="en-US" dirty="0"/>
              <a:t>If not, use </a:t>
            </a:r>
            <a:r>
              <a:rPr lang="en-US" dirty="0">
                <a:latin typeface="Courier New" panose="02070309020205020404" pitchFamily="49" charset="0"/>
                <a:cs typeface="Courier New" panose="02070309020205020404" pitchFamily="49" charset="0"/>
              </a:rPr>
              <a:t>IF-MATCH</a:t>
            </a:r>
            <a:r>
              <a:rPr lang="en-US" dirty="0"/>
              <a:t> = </a:t>
            </a:r>
            <a:r>
              <a:rPr lang="en-US"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Deleting List Items with the REST API</a:t>
            </a:r>
          </a:p>
        </p:txBody>
      </p:sp>
    </p:spTree>
    <p:extLst>
      <p:ext uri="{BB962C8B-B14F-4D97-AF65-F5344CB8AC3E}">
        <p14:creationId xmlns:p14="http://schemas.microsoft.com/office/powerpoint/2010/main" val="198872397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2667</Words>
  <Application>Microsoft Office PowerPoint</Application>
  <PresentationFormat>Custom</PresentationFormat>
  <Paragraphs>218</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CRUD with SharePoint Data in SPFx</vt:lpstr>
      <vt:lpstr>CRUD Operations with SPFx &amp; REST API</vt:lpstr>
      <vt:lpstr>Creating List Items with the REST API</vt:lpstr>
      <vt:lpstr>Get List Entity Type</vt:lpstr>
      <vt:lpstr>Creating List Items with the REST API &amp; SPFx</vt:lpstr>
      <vt:lpstr>Updating List Items with the REST API</vt:lpstr>
      <vt:lpstr>Updating List Items with REST API &amp; SPFx</vt:lpstr>
      <vt:lpstr>Deleting List Items with the REST API</vt:lpstr>
      <vt:lpstr>Deleting List Items with REST API &amp; SPFx</vt:lpstr>
      <vt:lpstr>Demo CRUD with SharePoint Data</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2022-08-22T20:30:05Z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