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2"/>
  </p:notesMasterIdLst>
  <p:handoutMasterIdLst>
    <p:handoutMasterId r:id="rId13"/>
  </p:handoutMasterIdLst>
  <p:sldIdLst>
    <p:sldId id="1562" r:id="rId3"/>
    <p:sldId id="1563" r:id="rId4"/>
    <p:sldId id="1547" r:id="rId5"/>
    <p:sldId id="1590" r:id="rId6"/>
    <p:sldId id="1589" r:id="rId7"/>
    <p:sldId id="1577" r:id="rId8"/>
    <p:sldId id="1578" r:id="rId9"/>
    <p:sldId id="1579" r:id="rId10"/>
    <p:sldId id="1580"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47"/>
            <p14:sldId id="1590"/>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78019" autoAdjust="0"/>
  </p:normalViewPr>
  <p:slideViewPr>
    <p:cSldViewPr snapToGrid="0">
      <p:cViewPr varScale="1">
        <p:scale>
          <a:sx n="71" d="100"/>
          <a:sy n="71" d="100"/>
        </p:scale>
        <p:origin x="540"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30" d="100"/>
        <a:sy n="13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11/20/2022 9:21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11/20/2022 9:21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conditionally display information depending if the SharePoint Framework client-side web part is running in a SharePoint or Microsoft Teams environment.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SharePoint components, including client-side web parts, have access to the current context. The context, available from the `</a:t>
            </a:r>
            <a:r>
              <a:rPr lang="en-US" dirty="0" err="1"/>
              <a:t>this.context</a:t>
            </a:r>
            <a:r>
              <a:rPr lang="en-US" dirty="0"/>
              <a:t>` object, gives your components access to details about the page the component is running on.</a:t>
            </a:r>
          </a:p>
          <a:p>
            <a:endParaRPr lang="en-US" dirty="0"/>
          </a:p>
          <a:p>
            <a:r>
              <a:rPr lang="en-US" dirty="0"/>
              <a:t>Your component can use the page's context, accessible from the `</a:t>
            </a:r>
            <a:r>
              <a:rPr lang="en-US" dirty="0" err="1"/>
              <a:t>this.context.pageContext</a:t>
            </a:r>
            <a:r>
              <a:rPr lang="en-US" dirty="0"/>
              <a:t>` object, to get information about the current site site collection, site, page, and user.</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Microsoft introduced a new context in the SharePoint Framework v1.8 release when they added support for deploying client-side web parts as Microsoft Teams tabs. The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.context.sdks.microsoftTeams</a:t>
            </a:r>
            <a:r>
              <a:rPr lang="en-US" dirty="0"/>
              <a:t>` object is a reference of the `</a:t>
            </a:r>
            <a:r>
              <a:rPr lang="en-US" dirty="0" err="1"/>
              <a:t>microsoftTeams</a:t>
            </a:r>
            <a:r>
              <a:rPr lang="en-US" dirty="0"/>
              <a:t>` object available in the **\@microsoft\teams-js** package.</a:t>
            </a:r>
          </a:p>
          <a:p>
            <a:endParaRPr lang="en-US" dirty="0"/>
          </a:p>
          <a:p>
            <a:r>
              <a:rPr lang="en-US" dirty="0"/>
              <a:t>A client-side web part can detect if it is running in SharePoint or Microsoft Teams by checking if the `</a:t>
            </a:r>
            <a:r>
              <a:rPr lang="en-US" dirty="0" err="1"/>
              <a:t>microsoftTeams</a:t>
            </a:r>
            <a:r>
              <a:rPr lang="en-US" dirty="0"/>
              <a:t>` object is set to a value or is undefined. If it is `undefined`, then the component is not running in Microsoft Teams.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your component can work with the Microsoft Teams context.</a:t>
            </a:r>
          </a:p>
          <a:p>
            <a:endParaRPr lang="en-US" dirty="0"/>
          </a:p>
          <a:p>
            <a:r>
              <a:rPr lang="en-US" dirty="0"/>
              <a:t>The code sample below contains a method that constructs a message indicating whether the web part is running in SharePoint or Teams, it also uses the appropriate context object to include the name of the team or SharePoint site where the web part is currently running.</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11/20/2022 9:21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73593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learn.microsoft.com/sharepoint/dev/spfx/integrate-with-teams-introdu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Leveraging SharePoint &amp; Microsoft Teams Contexts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 </a:t>
            </a:r>
            <a:r>
              <a:rPr lang="en-US" sz="2000" dirty="0" err="1"/>
              <a:t>SPFx</a:t>
            </a:r>
            <a:r>
              <a:rPr lang="en-US" sz="2000" dirty="0"/>
              <a:t>-Based </a:t>
            </a:r>
            <a:br>
              <a:rPr lang="en-US" sz="2000" dirty="0"/>
            </a:br>
            <a:r>
              <a:rPr lang="en-US" sz="2000" dirty="0"/>
              <a:t>Microsoft Teams Tabs</a:t>
            </a:r>
          </a:p>
          <a:p>
            <a:pPr>
              <a:spcBef>
                <a:spcPts val="1200"/>
              </a:spcBef>
            </a:pPr>
            <a:r>
              <a:rPr lang="en-US" sz="2000" dirty="0"/>
              <a:t>SharePoint Context</a:t>
            </a:r>
          </a:p>
          <a:p>
            <a:pPr>
              <a:spcBef>
                <a:spcPts val="1200"/>
              </a:spcBef>
            </a:pPr>
            <a:r>
              <a:rPr lang="en-US" sz="2000" dirty="0"/>
              <a:t>Microsoft Teams Context</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736681"/>
          </a:xfrm>
        </p:spPr>
        <p:txBody>
          <a:bodyPr/>
          <a:lstStyle/>
          <a:p>
            <a:r>
              <a:rPr lang="en-US" dirty="0"/>
              <a:t>SharePoint Framework Web Parts have access to the current page context</a:t>
            </a:r>
          </a:p>
          <a:p>
            <a:endParaRPr lang="en-US" dirty="0"/>
          </a:p>
          <a:p>
            <a:r>
              <a:rPr lang="en-US" dirty="0"/>
              <a:t>Provide access to the current page, site and site collection</a:t>
            </a:r>
          </a:p>
          <a:p>
            <a:endParaRPr lang="en-US" dirty="0"/>
          </a:p>
          <a:p>
            <a:r>
              <a:rPr lang="en-US" dirty="0"/>
              <a:t>SharePoint Framework v1.8.0 introduced the Microsoft Teams context object</a:t>
            </a:r>
          </a:p>
          <a:p>
            <a:endParaRPr lang="en-US" dirty="0"/>
          </a:p>
          <a:p>
            <a:r>
              <a:rPr lang="en-US" dirty="0"/>
              <a:t>Same Microsoft Teams context object available from the Microsoft Teams JavaScript SDK</a:t>
            </a:r>
          </a:p>
          <a:p>
            <a:pPr lvl="1"/>
            <a:r>
              <a:rPr lang="en-US" dirty="0"/>
              <a:t>NPM Package: @</a:t>
            </a:r>
            <a:r>
              <a:rPr lang="en-US" dirty="0" err="1"/>
              <a:t>microsoft</a:t>
            </a:r>
            <a:r>
              <a:rPr lang="en-US" dirty="0"/>
              <a:t>/teams-</a:t>
            </a:r>
            <a:r>
              <a:rPr lang="en-US" dirty="0" err="1"/>
              <a:t>js</a:t>
            </a:r>
            <a:endParaRPr lang="en-US" dirty="0"/>
          </a:p>
          <a:p>
            <a:endParaRPr lang="en-US" dirty="0"/>
          </a:p>
          <a:p>
            <a:r>
              <a:rPr lang="en-US" dirty="0"/>
              <a:t>Use the presence of the Microsoft Teams context to determine if web part is running in SharePoint or Microsoft Teams</a:t>
            </a:r>
          </a:p>
        </p:txBody>
      </p:sp>
      <p:sp>
        <p:nvSpPr>
          <p:cNvPr id="2" name="Title 1"/>
          <p:cNvSpPr>
            <a:spLocks noGrp="1"/>
          </p:cNvSpPr>
          <p:nvPr>
            <p:ph type="title"/>
          </p:nvPr>
        </p:nvSpPr>
        <p:spPr>
          <a:xfrm>
            <a:off x="464400" y="633600"/>
            <a:ext cx="11574000" cy="387798"/>
          </a:xfrm>
        </p:spPr>
        <p:txBody>
          <a:bodyPr/>
          <a:lstStyle/>
          <a:p>
            <a:r>
              <a:rPr lang="en-US" dirty="0"/>
              <a:t>SharePoint Framework &amp; Microsoft Teams Context</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146D34-38A5-1343-8B3F-818B1E0F5126}"/>
              </a:ext>
            </a:extLst>
          </p:cNvPr>
          <p:cNvSpPr>
            <a:spLocks noGrp="1"/>
          </p:cNvSpPr>
          <p:nvPr>
            <p:ph type="title"/>
          </p:nvPr>
        </p:nvSpPr>
        <p:spPr>
          <a:xfrm>
            <a:off x="464400" y="633600"/>
            <a:ext cx="11575200" cy="387798"/>
          </a:xfrm>
        </p:spPr>
        <p:txBody>
          <a:bodyPr/>
          <a:lstStyle/>
          <a:p>
            <a:r>
              <a:rPr lang="en-US" dirty="0"/>
              <a:t>Working with the Microsoft Teams Context</a:t>
            </a:r>
          </a:p>
        </p:txBody>
      </p:sp>
      <p:sp>
        <p:nvSpPr>
          <p:cNvPr id="5" name="Text Placeholder 4">
            <a:extLst>
              <a:ext uri="{FF2B5EF4-FFF2-40B4-BE49-F238E27FC236}">
                <a16:creationId xmlns:a16="http://schemas.microsoft.com/office/drawing/2014/main" id="{57716942-D5E3-404D-B7C9-D564F6E51A35}"/>
              </a:ext>
            </a:extLst>
          </p:cNvPr>
          <p:cNvSpPr>
            <a:spLocks noGrp="1"/>
          </p:cNvSpPr>
          <p:nvPr>
            <p:ph type="body" sz="quarter" idx="10"/>
          </p:nvPr>
        </p:nvSpPr>
        <p:spPr>
          <a:xfrm>
            <a:off x="464400" y="1178952"/>
            <a:ext cx="11575200" cy="4849020"/>
          </a:xfrm>
          <a:ln>
            <a:solidFill>
              <a:schemeClr val="bg2">
                <a:lumMod val="50000"/>
              </a:schemeClr>
            </a:solidFill>
          </a:ln>
        </p:spPr>
        <p:txBody>
          <a:bodyPr/>
          <a:lstStyle/>
          <a:p>
            <a:r>
              <a:rPr lang="en-US" sz="1400" dirty="0"/>
              <a:t>private _</a:t>
            </a:r>
            <a:r>
              <a:rPr lang="en-US" sz="1400" dirty="0" err="1"/>
              <a:t>getEnvironmentMessage</a:t>
            </a:r>
            <a:r>
              <a:rPr lang="en-US" sz="1400" dirty="0"/>
              <a:t>(): string {</a:t>
            </a:r>
          </a:p>
          <a:p>
            <a:r>
              <a:rPr lang="en-US" sz="1400" dirty="0"/>
              <a:t>  let message: string = "";</a:t>
            </a:r>
          </a:p>
          <a:p>
            <a:endParaRPr lang="en-US" sz="1400" dirty="0"/>
          </a:p>
          <a:p>
            <a:r>
              <a:rPr lang="en-US" sz="1400" dirty="0"/>
              <a:t>  if (!!</a:t>
            </a:r>
            <a:r>
              <a:rPr lang="en-US" sz="1400" b="1" dirty="0" err="1"/>
              <a:t>this.context.sdks.microsoftTeams</a:t>
            </a:r>
            <a:r>
              <a:rPr lang="en-US" sz="1400" dirty="0"/>
              <a:t>) { // running in Teams</a:t>
            </a:r>
          </a:p>
          <a:p>
            <a:r>
              <a:rPr lang="en-US" sz="1400" dirty="0"/>
              <a:t>    message = </a:t>
            </a:r>
            <a:r>
              <a:rPr lang="en-US" sz="1400" dirty="0" err="1"/>
              <a:t>this.context.isServedFromLocalhost</a:t>
            </a:r>
            <a:r>
              <a:rPr lang="en-US" sz="1400" dirty="0"/>
              <a:t> ?</a:t>
            </a:r>
          </a:p>
          <a:p>
            <a:r>
              <a:rPr lang="en-US" sz="1400" dirty="0"/>
              <a:t>      </a:t>
            </a:r>
            <a:r>
              <a:rPr lang="en-US" sz="1400" dirty="0" err="1"/>
              <a:t>strings.AppLocalEnvironmentTeams</a:t>
            </a:r>
            <a:r>
              <a:rPr lang="en-US" sz="1400" dirty="0"/>
              <a:t> :</a:t>
            </a:r>
          </a:p>
          <a:p>
            <a:r>
              <a:rPr lang="en-US" sz="1400" dirty="0"/>
              <a:t>      </a:t>
            </a:r>
            <a:r>
              <a:rPr lang="en-US" sz="1400" dirty="0" err="1"/>
              <a:t>strings.AppTeamsTabEnvironment</a:t>
            </a:r>
            <a:r>
              <a:rPr lang="en-US" sz="1400" dirty="0"/>
              <a:t>;</a:t>
            </a:r>
          </a:p>
          <a:p>
            <a:endParaRPr lang="en-US" sz="1400" dirty="0"/>
          </a:p>
          <a:p>
            <a:r>
              <a:rPr lang="en-US" sz="1400" dirty="0"/>
              <a:t>    message += ". Team name: " + </a:t>
            </a:r>
            <a:r>
              <a:rPr lang="en-US" sz="1400" b="1" dirty="0" err="1"/>
              <a:t>this.context.sdks.microsoftTeams.context.teamName</a:t>
            </a:r>
            <a:r>
              <a:rPr lang="en-US" sz="1400" dirty="0"/>
              <a:t>;</a:t>
            </a:r>
          </a:p>
          <a:p>
            <a:r>
              <a:rPr lang="en-US" sz="1400" dirty="0"/>
              <a:t>  } else {</a:t>
            </a:r>
          </a:p>
          <a:p>
            <a:r>
              <a:rPr lang="en-US" sz="1400" dirty="0"/>
              <a:t>    message = </a:t>
            </a:r>
            <a:r>
              <a:rPr lang="en-US" sz="1400" dirty="0" err="1"/>
              <a:t>this.context.isServedFromLocalhost</a:t>
            </a:r>
            <a:r>
              <a:rPr lang="en-US" sz="1400" dirty="0"/>
              <a:t> ?</a:t>
            </a:r>
          </a:p>
          <a:p>
            <a:r>
              <a:rPr lang="en-US" sz="1400" dirty="0"/>
              <a:t>      </a:t>
            </a:r>
            <a:r>
              <a:rPr lang="en-US" sz="1400" dirty="0" err="1"/>
              <a:t>strings.AppLocalEnvironmentSharePoint</a:t>
            </a:r>
            <a:r>
              <a:rPr lang="en-US" sz="1400" dirty="0"/>
              <a:t> :</a:t>
            </a:r>
          </a:p>
          <a:p>
            <a:r>
              <a:rPr lang="en-US" sz="1400" dirty="0"/>
              <a:t>      </a:t>
            </a:r>
            <a:r>
              <a:rPr lang="en-US" sz="1400" dirty="0" err="1"/>
              <a:t>strings.AppSharePointEnvironment</a:t>
            </a:r>
            <a:r>
              <a:rPr lang="en-US" sz="1400" dirty="0"/>
              <a:t>;</a:t>
            </a:r>
          </a:p>
          <a:p>
            <a:endParaRPr lang="en-US" sz="1400" dirty="0"/>
          </a:p>
          <a:p>
            <a:r>
              <a:rPr lang="en-US" sz="1400" dirty="0"/>
              <a:t>    message += ". Site name: " + </a:t>
            </a:r>
            <a:r>
              <a:rPr lang="en-US" sz="1400" b="1" dirty="0" err="1"/>
              <a:t>this.context.pageContext.web.title</a:t>
            </a:r>
            <a:r>
              <a:rPr lang="en-US" sz="1400" dirty="0"/>
              <a:t>;</a:t>
            </a:r>
          </a:p>
          <a:p>
            <a:r>
              <a:rPr lang="en-US" sz="1400" dirty="0"/>
              <a:t>  }</a:t>
            </a:r>
          </a:p>
          <a:p>
            <a:endParaRPr lang="en-US" sz="1400" dirty="0"/>
          </a:p>
          <a:p>
            <a:r>
              <a:rPr lang="en-US" sz="1400" dirty="0"/>
              <a:t>  return message;</a:t>
            </a:r>
          </a:p>
          <a:p>
            <a:r>
              <a:rPr lang="en-US" sz="1400" dirty="0"/>
              <a:t>}</a:t>
            </a:r>
          </a:p>
        </p:txBody>
      </p:sp>
    </p:spTree>
    <p:extLst>
      <p:ext uri="{BB962C8B-B14F-4D97-AF65-F5344CB8AC3E}">
        <p14:creationId xmlns:p14="http://schemas.microsoft.com/office/powerpoint/2010/main" val="10026702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Working with SharePoint &amp; Microsoft Teams Contexts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 </a:t>
            </a:r>
            <a:r>
              <a:rPr lang="en-US" sz="1600" b="0" dirty="0" err="1">
                <a:solidFill>
                  <a:srgbClr val="2F2F2F"/>
                </a:solidFill>
                <a:latin typeface="Segoe UI Semibold"/>
              </a:rPr>
              <a:t>SPFx</a:t>
            </a:r>
            <a:r>
              <a:rPr lang="en-US" sz="1600" b="0" dirty="0">
                <a:solidFill>
                  <a:srgbClr val="2F2F2F"/>
                </a:solidFill>
                <a:latin typeface="Segoe UI Semibold"/>
              </a:rPr>
              <a:t>-Based </a:t>
            </a:r>
            <a:br>
              <a:rPr lang="en-US" sz="1600" b="0" dirty="0">
                <a:solidFill>
                  <a:srgbClr val="2F2F2F"/>
                </a:solidFill>
                <a:latin typeface="Segoe UI Semibold"/>
              </a:rPr>
            </a:br>
            <a:r>
              <a:rPr lang="en-US" sz="1600" b="0" dirty="0">
                <a:solidFill>
                  <a:srgbClr val="2F2F2F"/>
                </a:solidFill>
                <a:latin typeface="Segoe UI Semibold"/>
              </a:rPr>
              <a:t>Microsoft Teams Tabs</a:t>
            </a:r>
          </a:p>
          <a:p>
            <a:pPr lvl="0">
              <a:lnSpc>
                <a:spcPct val="90000"/>
              </a:lnSpc>
              <a:spcBef>
                <a:spcPts val="1800"/>
              </a:spcBef>
            </a:pPr>
            <a:r>
              <a:rPr lang="en-US" sz="1600" b="0" dirty="0">
                <a:solidFill>
                  <a:srgbClr val="2F2F2F"/>
                </a:solidFill>
                <a:latin typeface="Segoe UI Semibold"/>
              </a:rPr>
              <a:t>SharePoint Context</a:t>
            </a:r>
          </a:p>
          <a:p>
            <a:pPr lvl="0">
              <a:lnSpc>
                <a:spcPct val="90000"/>
              </a:lnSpc>
              <a:spcBef>
                <a:spcPts val="1800"/>
              </a:spcBef>
            </a:pPr>
            <a:r>
              <a:rPr lang="en-US" sz="1600" b="0" dirty="0">
                <a:solidFill>
                  <a:srgbClr val="2F2F2F"/>
                </a:solidFill>
                <a:latin typeface="Segoe UI Semibold"/>
              </a:rPr>
              <a:t>Microsoft Teams Context</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800" dirty="0">
                <a:latin typeface="+mj-lt"/>
                <a:hlinkClick r:id="rId4"/>
              </a:rPr>
              <a:t>https://learn.microsoft.com/sharepoint/dev/spfx/integrate-with-teams-introduction</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800</Words>
  <Application>Microsoft Office PowerPoint</Application>
  <PresentationFormat>Custom</PresentationFormat>
  <Paragraphs>85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SharePoint Framework &amp; Microsoft Teams Context</vt:lpstr>
      <vt:lpstr>Working with the Microsoft Teams Context</vt:lpstr>
      <vt:lpstr>Demo Working with SharePoint &amp; Microsoft Teams Contexts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2022-11-20T14:22:05Z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