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20"/>
  </p:notesMasterIdLst>
  <p:handoutMasterIdLst>
    <p:handoutMasterId r:id="rId21"/>
  </p:handoutMasterIdLst>
  <p:sldIdLst>
    <p:sldId id="1562" r:id="rId3"/>
    <p:sldId id="1563" r:id="rId4"/>
    <p:sldId id="1591" r:id="rId5"/>
    <p:sldId id="1596" r:id="rId6"/>
    <p:sldId id="1601" r:id="rId7"/>
    <p:sldId id="1602" r:id="rId8"/>
    <p:sldId id="1603" r:id="rId9"/>
    <p:sldId id="1547" r:id="rId10"/>
    <p:sldId id="1604" r:id="rId11"/>
    <p:sldId id="1605" r:id="rId12"/>
    <p:sldId id="1606" r:id="rId13"/>
    <p:sldId id="1607" r:id="rId14"/>
    <p:sldId id="1589" r:id="rId15"/>
    <p:sldId id="1577" r:id="rId16"/>
    <p:sldId id="1578" r:id="rId17"/>
    <p:sldId id="1579" r:id="rId18"/>
    <p:sldId id="1580" r:id="rId1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62"/>
            <p14:sldId id="1563"/>
            <p14:sldId id="1591"/>
            <p14:sldId id="1596"/>
            <p14:sldId id="1601"/>
            <p14:sldId id="1602"/>
            <p14:sldId id="1603"/>
            <p14:sldId id="1547"/>
            <p14:sldId id="1604"/>
            <p14:sldId id="1605"/>
            <p14:sldId id="1606"/>
            <p14:sldId id="1607"/>
            <p14:sldId id="1589"/>
          </p14:sldIdLst>
        </p14:section>
        <p14:section name="outro" id="{BF29E249-6E71-4BBE-B175-E1751A1C0B1C}">
          <p14:sldIdLst>
            <p14:sldId id="1577"/>
            <p14:sldId id="1578"/>
            <p14:sldId id="1579"/>
            <p14:sldId id="158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1505" autoAdjust="0"/>
    <p:restoredTop sz="66357" autoAdjust="0"/>
  </p:normalViewPr>
  <p:slideViewPr>
    <p:cSldViewPr snapToGrid="0">
      <p:cViewPr varScale="1">
        <p:scale>
          <a:sx n="63" d="100"/>
          <a:sy n="63" d="100"/>
        </p:scale>
        <p:origin x="1080"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CB26A5-C6DC-474C-96C6-587571AFCC3F}" type="doc">
      <dgm:prSet loTypeId="urn:microsoft.com/office/officeart/2009/layout/CircleArrowProcess" loCatId="list" qsTypeId="urn:microsoft.com/office/officeart/2005/8/quickstyle/simple1" qsCatId="simple" csTypeId="urn:microsoft.com/office/officeart/2005/8/colors/accent1_2" csCatId="accent1"/>
      <dgm:spPr/>
      <dgm:t>
        <a:bodyPr/>
        <a:lstStyle/>
        <a:p>
          <a:endParaRPr lang="en-US"/>
        </a:p>
      </dgm:t>
    </dgm:pt>
    <dgm:pt modelId="{F6FBA3CF-96D2-4046-A923-6251710AC3D4}">
      <dgm:prSet/>
      <dgm:spPr/>
      <dgm:t>
        <a:bodyPr/>
        <a:lstStyle/>
        <a:p>
          <a:r>
            <a:rPr lang="en-US" baseline="0"/>
            <a:t>Specify web part can be a tab</a:t>
          </a:r>
          <a:endParaRPr lang="en-US"/>
        </a:p>
      </dgm:t>
    </dgm:pt>
    <dgm:pt modelId="{5A590DBB-6CB6-034A-BD72-A59CCAAD3930}" type="parTrans" cxnId="{7350FE46-D29B-1448-A9E5-F22D4A7D5AFC}">
      <dgm:prSet/>
      <dgm:spPr/>
      <dgm:t>
        <a:bodyPr/>
        <a:lstStyle/>
        <a:p>
          <a:endParaRPr lang="en-US"/>
        </a:p>
      </dgm:t>
    </dgm:pt>
    <dgm:pt modelId="{3AEBF18B-3389-2648-81D2-584CC6D6A5A7}" type="sibTrans" cxnId="{7350FE46-D29B-1448-A9E5-F22D4A7D5AFC}">
      <dgm:prSet/>
      <dgm:spPr/>
      <dgm:t>
        <a:bodyPr/>
        <a:lstStyle/>
        <a:p>
          <a:endParaRPr lang="en-US"/>
        </a:p>
      </dgm:t>
    </dgm:pt>
    <dgm:pt modelId="{3F6EDC6D-23EC-AC48-9ED3-FDF64FFAC31D}">
      <dgm:prSet/>
      <dgm:spPr/>
      <dgm:t>
        <a:bodyPr/>
        <a:lstStyle/>
        <a:p>
          <a:r>
            <a:rPr lang="en-US" baseline="0"/>
            <a:t>Create Microsoft Teams tab images &amp; descriptions</a:t>
          </a:r>
          <a:endParaRPr lang="en-US"/>
        </a:p>
      </dgm:t>
    </dgm:pt>
    <dgm:pt modelId="{86CAE1CF-F488-364F-9220-94D72E6C28D2}" type="parTrans" cxnId="{1B80ADDC-F16F-D14A-805D-1A5BBBFCF18B}">
      <dgm:prSet/>
      <dgm:spPr/>
      <dgm:t>
        <a:bodyPr/>
        <a:lstStyle/>
        <a:p>
          <a:endParaRPr lang="en-US"/>
        </a:p>
      </dgm:t>
    </dgm:pt>
    <dgm:pt modelId="{72C2F2B8-34BC-3C4F-B20E-4CB3162377D7}" type="sibTrans" cxnId="{1B80ADDC-F16F-D14A-805D-1A5BBBFCF18B}">
      <dgm:prSet/>
      <dgm:spPr/>
      <dgm:t>
        <a:bodyPr/>
        <a:lstStyle/>
        <a:p>
          <a:endParaRPr lang="en-US"/>
        </a:p>
      </dgm:t>
    </dgm:pt>
    <dgm:pt modelId="{741E21FF-9756-C74E-912B-71FC58C654AD}">
      <dgm:prSet/>
      <dgm:spPr/>
      <dgm:t>
        <a:bodyPr/>
        <a:lstStyle/>
        <a:p>
          <a:r>
            <a:rPr lang="en-US" baseline="0"/>
            <a:t>Create manifest to Microsoft Teams app</a:t>
          </a:r>
          <a:endParaRPr lang="en-US"/>
        </a:p>
      </dgm:t>
    </dgm:pt>
    <dgm:pt modelId="{1AC6AE72-8255-BC4D-BA5D-99D0DC88105C}" type="parTrans" cxnId="{675E72C0-F766-7C45-BC72-9321020D79E7}">
      <dgm:prSet/>
      <dgm:spPr/>
      <dgm:t>
        <a:bodyPr/>
        <a:lstStyle/>
        <a:p>
          <a:endParaRPr lang="en-US"/>
        </a:p>
      </dgm:t>
    </dgm:pt>
    <dgm:pt modelId="{0AC1AAD9-3DE7-4840-8615-4D0D4F02433B}" type="sibTrans" cxnId="{675E72C0-F766-7C45-BC72-9321020D79E7}">
      <dgm:prSet/>
      <dgm:spPr/>
      <dgm:t>
        <a:bodyPr/>
        <a:lstStyle/>
        <a:p>
          <a:endParaRPr lang="en-US"/>
        </a:p>
      </dgm:t>
    </dgm:pt>
    <dgm:pt modelId="{181DA050-2B95-8644-8C8A-6D0DA7FFFC37}" type="pres">
      <dgm:prSet presAssocID="{67CB26A5-C6DC-474C-96C6-587571AFCC3F}" presName="Name0" presStyleCnt="0">
        <dgm:presLayoutVars>
          <dgm:chMax val="7"/>
          <dgm:chPref val="7"/>
          <dgm:dir/>
          <dgm:animLvl val="lvl"/>
        </dgm:presLayoutVars>
      </dgm:prSet>
      <dgm:spPr/>
    </dgm:pt>
    <dgm:pt modelId="{6A4C4993-6437-C840-8C71-F897D856B759}" type="pres">
      <dgm:prSet presAssocID="{F6FBA3CF-96D2-4046-A923-6251710AC3D4}" presName="Accent1" presStyleCnt="0"/>
      <dgm:spPr/>
    </dgm:pt>
    <dgm:pt modelId="{953AD8D2-4296-7048-BDF6-3BC5CD7B9667}" type="pres">
      <dgm:prSet presAssocID="{F6FBA3CF-96D2-4046-A923-6251710AC3D4}" presName="Accent" presStyleLbl="node1" presStyleIdx="0" presStyleCnt="3"/>
      <dgm:spPr/>
    </dgm:pt>
    <dgm:pt modelId="{CA672D27-EE07-AB4E-8206-23B491B0F2F0}" type="pres">
      <dgm:prSet presAssocID="{F6FBA3CF-96D2-4046-A923-6251710AC3D4}" presName="Parent1" presStyleLbl="revTx" presStyleIdx="0" presStyleCnt="3">
        <dgm:presLayoutVars>
          <dgm:chMax val="1"/>
          <dgm:chPref val="1"/>
          <dgm:bulletEnabled val="1"/>
        </dgm:presLayoutVars>
      </dgm:prSet>
      <dgm:spPr/>
    </dgm:pt>
    <dgm:pt modelId="{F18C8D81-CD2A-EA46-B459-C31CEFD151E0}" type="pres">
      <dgm:prSet presAssocID="{3F6EDC6D-23EC-AC48-9ED3-FDF64FFAC31D}" presName="Accent2" presStyleCnt="0"/>
      <dgm:spPr/>
    </dgm:pt>
    <dgm:pt modelId="{2E01C5E4-1BF0-DE49-978A-D2FB31D44809}" type="pres">
      <dgm:prSet presAssocID="{3F6EDC6D-23EC-AC48-9ED3-FDF64FFAC31D}" presName="Accent" presStyleLbl="node1" presStyleIdx="1" presStyleCnt="3"/>
      <dgm:spPr/>
    </dgm:pt>
    <dgm:pt modelId="{2D87A2D4-5EF1-3C44-BAB4-2E8AB1FE47EA}" type="pres">
      <dgm:prSet presAssocID="{3F6EDC6D-23EC-AC48-9ED3-FDF64FFAC31D}" presName="Parent2" presStyleLbl="revTx" presStyleIdx="1" presStyleCnt="3">
        <dgm:presLayoutVars>
          <dgm:chMax val="1"/>
          <dgm:chPref val="1"/>
          <dgm:bulletEnabled val="1"/>
        </dgm:presLayoutVars>
      </dgm:prSet>
      <dgm:spPr/>
    </dgm:pt>
    <dgm:pt modelId="{AA9E99D2-1175-7E42-AA5B-5C4A57E71A2C}" type="pres">
      <dgm:prSet presAssocID="{741E21FF-9756-C74E-912B-71FC58C654AD}" presName="Accent3" presStyleCnt="0"/>
      <dgm:spPr/>
    </dgm:pt>
    <dgm:pt modelId="{802F4251-5139-5943-AF2B-3431E475755D}" type="pres">
      <dgm:prSet presAssocID="{741E21FF-9756-C74E-912B-71FC58C654AD}" presName="Accent" presStyleLbl="node1" presStyleIdx="2" presStyleCnt="3"/>
      <dgm:spPr/>
    </dgm:pt>
    <dgm:pt modelId="{8249A872-561A-0C48-BF9E-CCB343D67295}" type="pres">
      <dgm:prSet presAssocID="{741E21FF-9756-C74E-912B-71FC58C654AD}" presName="Parent3" presStyleLbl="revTx" presStyleIdx="2" presStyleCnt="3">
        <dgm:presLayoutVars>
          <dgm:chMax val="1"/>
          <dgm:chPref val="1"/>
          <dgm:bulletEnabled val="1"/>
        </dgm:presLayoutVars>
      </dgm:prSet>
      <dgm:spPr/>
    </dgm:pt>
  </dgm:ptLst>
  <dgm:cxnLst>
    <dgm:cxn modelId="{4D8AAB05-F934-6646-B163-AFB042378FF4}" type="presOf" srcId="{3F6EDC6D-23EC-AC48-9ED3-FDF64FFAC31D}" destId="{2D87A2D4-5EF1-3C44-BAB4-2E8AB1FE47EA}" srcOrd="0" destOrd="0" presId="urn:microsoft.com/office/officeart/2009/layout/CircleArrowProcess"/>
    <dgm:cxn modelId="{0F4B4E3D-58F4-604B-B352-48470EDA364D}" type="presOf" srcId="{67CB26A5-C6DC-474C-96C6-587571AFCC3F}" destId="{181DA050-2B95-8644-8C8A-6D0DA7FFFC37}" srcOrd="0" destOrd="0" presId="urn:microsoft.com/office/officeart/2009/layout/CircleArrowProcess"/>
    <dgm:cxn modelId="{ADD3F864-1457-B94D-A315-E56710781834}" type="presOf" srcId="{F6FBA3CF-96D2-4046-A923-6251710AC3D4}" destId="{CA672D27-EE07-AB4E-8206-23B491B0F2F0}" srcOrd="0" destOrd="0" presId="urn:microsoft.com/office/officeart/2009/layout/CircleArrowProcess"/>
    <dgm:cxn modelId="{7350FE46-D29B-1448-A9E5-F22D4A7D5AFC}" srcId="{67CB26A5-C6DC-474C-96C6-587571AFCC3F}" destId="{F6FBA3CF-96D2-4046-A923-6251710AC3D4}" srcOrd="0" destOrd="0" parTransId="{5A590DBB-6CB6-034A-BD72-A59CCAAD3930}" sibTransId="{3AEBF18B-3389-2648-81D2-584CC6D6A5A7}"/>
    <dgm:cxn modelId="{473B338E-B068-794D-A7ED-BE6FF49C916D}" type="presOf" srcId="{741E21FF-9756-C74E-912B-71FC58C654AD}" destId="{8249A872-561A-0C48-BF9E-CCB343D67295}" srcOrd="0" destOrd="0" presId="urn:microsoft.com/office/officeart/2009/layout/CircleArrowProcess"/>
    <dgm:cxn modelId="{675E72C0-F766-7C45-BC72-9321020D79E7}" srcId="{67CB26A5-C6DC-474C-96C6-587571AFCC3F}" destId="{741E21FF-9756-C74E-912B-71FC58C654AD}" srcOrd="2" destOrd="0" parTransId="{1AC6AE72-8255-BC4D-BA5D-99D0DC88105C}" sibTransId="{0AC1AAD9-3DE7-4840-8615-4D0D4F02433B}"/>
    <dgm:cxn modelId="{1B80ADDC-F16F-D14A-805D-1A5BBBFCF18B}" srcId="{67CB26A5-C6DC-474C-96C6-587571AFCC3F}" destId="{3F6EDC6D-23EC-AC48-9ED3-FDF64FFAC31D}" srcOrd="1" destOrd="0" parTransId="{86CAE1CF-F488-364F-9220-94D72E6C28D2}" sibTransId="{72C2F2B8-34BC-3C4F-B20E-4CB3162377D7}"/>
    <dgm:cxn modelId="{DF143A1C-E768-8542-B8AA-56B9DCDFB624}" type="presParOf" srcId="{181DA050-2B95-8644-8C8A-6D0DA7FFFC37}" destId="{6A4C4993-6437-C840-8C71-F897D856B759}" srcOrd="0" destOrd="0" presId="urn:microsoft.com/office/officeart/2009/layout/CircleArrowProcess"/>
    <dgm:cxn modelId="{46E07260-ABAC-6641-ABA3-67BD892436BA}" type="presParOf" srcId="{6A4C4993-6437-C840-8C71-F897D856B759}" destId="{953AD8D2-4296-7048-BDF6-3BC5CD7B9667}" srcOrd="0" destOrd="0" presId="urn:microsoft.com/office/officeart/2009/layout/CircleArrowProcess"/>
    <dgm:cxn modelId="{D2A07AEB-975A-3B4D-B613-3778055ABDE5}" type="presParOf" srcId="{181DA050-2B95-8644-8C8A-6D0DA7FFFC37}" destId="{CA672D27-EE07-AB4E-8206-23B491B0F2F0}" srcOrd="1" destOrd="0" presId="urn:microsoft.com/office/officeart/2009/layout/CircleArrowProcess"/>
    <dgm:cxn modelId="{3F9D84C1-8F1C-CD49-AAFD-E60E38D40A06}" type="presParOf" srcId="{181DA050-2B95-8644-8C8A-6D0DA7FFFC37}" destId="{F18C8D81-CD2A-EA46-B459-C31CEFD151E0}" srcOrd="2" destOrd="0" presId="urn:microsoft.com/office/officeart/2009/layout/CircleArrowProcess"/>
    <dgm:cxn modelId="{309E60E8-FFF8-674E-9659-92DC3C4A707F}" type="presParOf" srcId="{F18C8D81-CD2A-EA46-B459-C31CEFD151E0}" destId="{2E01C5E4-1BF0-DE49-978A-D2FB31D44809}" srcOrd="0" destOrd="0" presId="urn:microsoft.com/office/officeart/2009/layout/CircleArrowProcess"/>
    <dgm:cxn modelId="{A3A78180-3A84-BC44-8335-BA7E94F5DF90}" type="presParOf" srcId="{181DA050-2B95-8644-8C8A-6D0DA7FFFC37}" destId="{2D87A2D4-5EF1-3C44-BAB4-2E8AB1FE47EA}" srcOrd="3" destOrd="0" presId="urn:microsoft.com/office/officeart/2009/layout/CircleArrowProcess"/>
    <dgm:cxn modelId="{4B44A240-C41A-834D-BAC4-6EFD674F88F0}" type="presParOf" srcId="{181DA050-2B95-8644-8C8A-6D0DA7FFFC37}" destId="{AA9E99D2-1175-7E42-AA5B-5C4A57E71A2C}" srcOrd="4" destOrd="0" presId="urn:microsoft.com/office/officeart/2009/layout/CircleArrowProcess"/>
    <dgm:cxn modelId="{3F8BAA23-8AE0-1045-ABCE-FF697E738D90}" type="presParOf" srcId="{AA9E99D2-1175-7E42-AA5B-5C4A57E71A2C}" destId="{802F4251-5139-5943-AF2B-3431E475755D}" srcOrd="0" destOrd="0" presId="urn:microsoft.com/office/officeart/2009/layout/CircleArrowProcess"/>
    <dgm:cxn modelId="{7A2DFE0D-361B-9740-9442-21966B4FAA73}" type="presParOf" srcId="{181DA050-2B95-8644-8C8A-6D0DA7FFFC37}" destId="{8249A872-561A-0C48-BF9E-CCB343D67295}"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3AD8D2-4296-7048-BDF6-3BC5CD7B9667}">
      <dsp:nvSpPr>
        <dsp:cNvPr id="0" name=""/>
        <dsp:cNvSpPr/>
      </dsp:nvSpPr>
      <dsp:spPr>
        <a:xfrm>
          <a:off x="4849182" y="0"/>
          <a:ext cx="2596921" cy="2597316"/>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672D27-EE07-AB4E-8206-23B491B0F2F0}">
      <dsp:nvSpPr>
        <dsp:cNvPr id="0" name=""/>
        <dsp:cNvSpPr/>
      </dsp:nvSpPr>
      <dsp:spPr>
        <a:xfrm>
          <a:off x="5423187" y="937710"/>
          <a:ext cx="1443059" cy="72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baseline="0"/>
            <a:t>Specify web part can be a tab</a:t>
          </a:r>
          <a:endParaRPr lang="en-US" sz="1400" kern="1200"/>
        </a:p>
      </dsp:txBody>
      <dsp:txXfrm>
        <a:off x="5423187" y="937710"/>
        <a:ext cx="1443059" cy="721356"/>
      </dsp:txXfrm>
    </dsp:sp>
    <dsp:sp modelId="{2E01C5E4-1BF0-DE49-978A-D2FB31D44809}">
      <dsp:nvSpPr>
        <dsp:cNvPr id="0" name=""/>
        <dsp:cNvSpPr/>
      </dsp:nvSpPr>
      <dsp:spPr>
        <a:xfrm>
          <a:off x="4127896" y="1492351"/>
          <a:ext cx="2596921" cy="2597316"/>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87A2D4-5EF1-3C44-BAB4-2E8AB1FE47EA}">
      <dsp:nvSpPr>
        <dsp:cNvPr id="0" name=""/>
        <dsp:cNvSpPr/>
      </dsp:nvSpPr>
      <dsp:spPr>
        <a:xfrm>
          <a:off x="4704827" y="2438693"/>
          <a:ext cx="1443059" cy="72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baseline="0"/>
            <a:t>Create Microsoft Teams tab images &amp; descriptions</a:t>
          </a:r>
          <a:endParaRPr lang="en-US" sz="1400" kern="1200"/>
        </a:p>
      </dsp:txBody>
      <dsp:txXfrm>
        <a:off x="4704827" y="2438693"/>
        <a:ext cx="1443059" cy="721356"/>
      </dsp:txXfrm>
    </dsp:sp>
    <dsp:sp modelId="{802F4251-5139-5943-AF2B-3431E475755D}">
      <dsp:nvSpPr>
        <dsp:cNvPr id="0" name=""/>
        <dsp:cNvSpPr/>
      </dsp:nvSpPr>
      <dsp:spPr>
        <a:xfrm>
          <a:off x="5034014" y="3163287"/>
          <a:ext cx="2231157" cy="2232052"/>
        </a:xfrm>
        <a:prstGeom prst="blockArc">
          <a:avLst>
            <a:gd name="adj1" fmla="val 13500000"/>
            <a:gd name="adj2" fmla="val 10800000"/>
            <a:gd name="adj3" fmla="val 1274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49A872-561A-0C48-BF9E-CCB343D67295}">
      <dsp:nvSpPr>
        <dsp:cNvPr id="0" name=""/>
        <dsp:cNvSpPr/>
      </dsp:nvSpPr>
      <dsp:spPr>
        <a:xfrm>
          <a:off x="5426600" y="3941835"/>
          <a:ext cx="1443059" cy="72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baseline="0"/>
            <a:t>Create manifest to Microsoft Teams app</a:t>
          </a:r>
          <a:endParaRPr lang="en-US" sz="1400" kern="1200"/>
        </a:p>
      </dsp:txBody>
      <dsp:txXfrm>
        <a:off x="5426600" y="3941835"/>
        <a:ext cx="1443059" cy="721356"/>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4/24/2022 8:27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4/24/2022 8:27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4/24/2022 8:27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4/24/2022 8:27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738293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4/24/2022 8:27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4/24/2022 8:27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4/24/2022 8:27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how you can take your existing SharePoint Framework development skills and use them for creating custom Microsoft Teams apps.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4/24/2022 8:27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Teams offers developers multiple extensibility options.</a:t>
            </a:r>
          </a:p>
          <a:p>
            <a:endParaRPr lang="en-US" dirty="0"/>
          </a:p>
          <a:p>
            <a:r>
              <a:rPr lang="en-US" dirty="0"/>
              <a:t>Developers can create a custom Microsoft Teams app that can consist of a custom tab within a team. The custom teams app can also incorporate existing bots, messaging extensions, and connectors.</a:t>
            </a:r>
          </a:p>
          <a:p>
            <a:endParaRPr lang="en-US" dirty="0"/>
          </a:p>
          <a:p>
            <a:r>
              <a:rPr lang="en-US" dirty="0"/>
              <a:t>Another option developers have is to create a custom bot that can receive and reply to messages from a user in one-to-one chats, group chats, and the **Conversations** channel. Bots are a great option for implementing brief interactions with your users.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4/24/2022 8:27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456404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In Microsoft Teams, a team consists of multiple channels. Each channel has one or more tabs. One of the more popular extensibility options in Microsoft Teams custom apps is creating custom tabs. Let's look at what's involved in creating a custom tab.</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 Design your custom tab</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first step is to design your tab. Start by identifying the relevant functionality you want to perform in your tab. Tabs work best when they're built to address a specific need. Focus on a small set of tasks or a subset of data that's relevant to the channel the tab is in.</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A tab in Microsoft Teams is just a web page rendered in an Iframe. Unlike a normal web page, pages used as tabs should have reduced chrome. Avoid creating multiple panels in a tab, adding layers of navigation, or requiring users to scroll both vertically and horizontally in one tab.</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Think about how to integrate your tab into Microsoft Teams experience. For example, notify users about tab activity by posting cards to conversations. Think how you can facilitate conversation around a tab. This ensures that conversations center on the content, data, or process at hand.</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 Develop custom tabs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Tabs are just web pages loaded in an Iframe within the Microsoft Teams client. There are no technical requirements for a specific web technology or platform that developers have to implement or use to create custom tabs. Ultimately, the page will use HTML and JavaScript to implement the interface and interactions.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Pages that implement tabs can call REST services and even deep link to other content within other channels and teams within Microsoft Teams.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Developers can use any tools they want, from Visual Studio, Visual Studio Code, Eclipse, </a:t>
            </a:r>
            <a:r>
              <a:rPr lang="en-US" sz="900" b="0" i="0" kern="1200" dirty="0" err="1">
                <a:solidFill>
                  <a:schemeClr val="tx1"/>
                </a:solidFill>
                <a:effectLst/>
                <a:latin typeface="Segoe UI Light" pitchFamily="34" charset="0"/>
                <a:ea typeface="+mn-ea"/>
                <a:cs typeface="+mn-cs"/>
              </a:rPr>
              <a:t>Webstorm</a:t>
            </a:r>
            <a:r>
              <a:rPr lang="en-US" sz="900" b="0" i="0" kern="1200" dirty="0">
                <a:solidFill>
                  <a:schemeClr val="tx1"/>
                </a:solidFill>
                <a:effectLst/>
                <a:latin typeface="Segoe UI Light" pitchFamily="34" charset="0"/>
                <a:ea typeface="+mn-ea"/>
                <a:cs typeface="+mn-cs"/>
              </a:rPr>
              <a:t>, or even Notepad to develop custom tabs.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 Deploy your tab</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You'll want to deploy your tab to Microsoft Teams once you've built it. You'll register your tab in a custom Microsoft Teams app. The next step is to get your application into Microsoft Teams.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You can upload your Microsoft Teams custom app directly to Microsoft Teams, upload it to your tenant's App Gallery so anyone in your organization can install it in their team, or submit it for approval to be included in the Office Store for anyone to install it and use it.</a:t>
            </a:r>
            <a:endParaRPr lang="en-US" b="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4/24/2022 8:27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682414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configuration of your tab is located in your custom Microsoft Teams app's manifest file. The manifest file defines the different configuration options that are displayed when the tab is added to the channel.</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When using SharePoint Framework client-side web parts to create tabs for Microsoft Teams, you'll see the configuration works mostly the same way. There are some subtle differences that we'll explore later in the module.</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Recall that all content within a tab is rendered in an Iframe. Your tab and configuration page will have a URL that's used by Microsoft Teams to know the location of the page to load in the Iframe.</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The tab and configuration page will use the Microsoft Teams context to inspect the tab's </a:t>
            </a:r>
            <a:r>
              <a:rPr lang="en-US" b="0" dirty="0">
                <a:solidFill>
                  <a:srgbClr val="800000"/>
                </a:solidFill>
                <a:effectLst/>
                <a:latin typeface="Consolas" panose="020B0609020204030204" pitchFamily="49" charset="0"/>
              </a:rPr>
              <a:t>`</a:t>
            </a:r>
            <a:r>
              <a:rPr lang="en-US" b="0" dirty="0" err="1">
                <a:solidFill>
                  <a:srgbClr val="800000"/>
                </a:solidFill>
                <a:effectLst/>
                <a:latin typeface="Consolas" panose="020B0609020204030204" pitchFamily="49" charset="0"/>
              </a:rPr>
              <a:t>EntityId</a:t>
            </a:r>
            <a:r>
              <a:rPr lang="en-US" b="0" dirty="0">
                <a:solidFill>
                  <a:srgbClr val="800000"/>
                </a:solidFill>
                <a:effectLst/>
                <a:latin typeface="Consolas" panose="020B0609020204030204" pitchFamily="49" charset="0"/>
              </a:rPr>
              <a:t>`</a:t>
            </a:r>
            <a:r>
              <a:rPr lang="en-US" b="0" dirty="0">
                <a:solidFill>
                  <a:srgbClr val="000000"/>
                </a:solidFill>
                <a:effectLst/>
                <a:latin typeface="Consolas" panose="020B0609020204030204" pitchFamily="49" charset="0"/>
              </a:rPr>
              <a:t> and </a:t>
            </a:r>
            <a:r>
              <a:rPr lang="en-US" b="0" dirty="0">
                <a:solidFill>
                  <a:srgbClr val="800000"/>
                </a:solidFill>
                <a:effectLst/>
                <a:latin typeface="Consolas" panose="020B0609020204030204" pitchFamily="49" charset="0"/>
              </a:rPr>
              <a:t>`</a:t>
            </a:r>
            <a:r>
              <a:rPr lang="en-US" b="0" dirty="0" err="1">
                <a:solidFill>
                  <a:srgbClr val="800000"/>
                </a:solidFill>
                <a:effectLst/>
                <a:latin typeface="Consolas" panose="020B0609020204030204" pitchFamily="49" charset="0"/>
              </a:rPr>
              <a:t>SubEntityId</a:t>
            </a:r>
            <a:r>
              <a:rPr lang="en-US" b="0" dirty="0">
                <a:solidFill>
                  <a:srgbClr val="800000"/>
                </a:solidFill>
                <a:effectLst/>
                <a:latin typeface="Consolas" panose="020B0609020204030204" pitchFamily="49" charset="0"/>
              </a:rPr>
              <a:t>`</a:t>
            </a:r>
            <a:r>
              <a:rPr lang="en-US" b="0" dirty="0">
                <a:solidFill>
                  <a:srgbClr val="000000"/>
                </a:solidFill>
                <a:effectLst/>
                <a:latin typeface="Consolas" panose="020B0609020204030204" pitchFamily="49" charset="0"/>
              </a:rPr>
              <a:t>. These are IDs that uniquely identify your tab. The </a:t>
            </a:r>
            <a:r>
              <a:rPr lang="en-US" b="0" dirty="0">
                <a:solidFill>
                  <a:srgbClr val="800000"/>
                </a:solidFill>
                <a:effectLst/>
                <a:latin typeface="Consolas" panose="020B0609020204030204" pitchFamily="49" charset="0"/>
              </a:rPr>
              <a:t>`</a:t>
            </a:r>
            <a:r>
              <a:rPr lang="en-US" b="0" dirty="0" err="1">
                <a:solidFill>
                  <a:srgbClr val="800000"/>
                </a:solidFill>
                <a:effectLst/>
                <a:latin typeface="Consolas" panose="020B0609020204030204" pitchFamily="49" charset="0"/>
              </a:rPr>
              <a:t>SubEntityId</a:t>
            </a:r>
            <a:r>
              <a:rPr lang="en-US" b="0" dirty="0">
                <a:solidFill>
                  <a:srgbClr val="800000"/>
                </a:solidFill>
                <a:effectLst/>
                <a:latin typeface="Consolas" panose="020B0609020204030204" pitchFamily="49" charset="0"/>
              </a:rPr>
              <a:t>`</a:t>
            </a:r>
            <a:r>
              <a:rPr lang="en-US" b="0" dirty="0">
                <a:solidFill>
                  <a:srgbClr val="000000"/>
                </a:solidFill>
                <a:effectLst/>
                <a:latin typeface="Consolas" panose="020B0609020204030204" pitchFamily="49" charset="0"/>
              </a:rPr>
              <a:t> is sometimes used to store simple configuration information.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4/24/2022 8:27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00587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Tabs can interact with Microsoft Teams, and Microsoft Teams communicates with a tab, in two different ways: URL placeholders and a context.</a:t>
            </a:r>
          </a:p>
          <a:p>
            <a:endParaRPr lang="en-US" dirty="0"/>
          </a:p>
          <a:p>
            <a:r>
              <a:rPr lang="en-US" dirty="0"/>
              <a:t>### Get Microsoft Teams context through URL placeholders</a:t>
            </a:r>
          </a:p>
          <a:p>
            <a:endParaRPr lang="en-US" dirty="0"/>
          </a:p>
          <a:p>
            <a:r>
              <a:rPr lang="en-US" dirty="0"/>
              <a:t>When a tab loads, Microsoft Teams will replace well-known strings in the URL before loading the tab. For example, the ID of the current team, channel, and theme setting is added to the URL when you include the `{</a:t>
            </a:r>
            <a:r>
              <a:rPr lang="en-US" dirty="0" err="1"/>
              <a:t>teamId</a:t>
            </a:r>
            <a:r>
              <a:rPr lang="en-US" dirty="0"/>
              <a:t>}`, `{</a:t>
            </a:r>
            <a:r>
              <a:rPr lang="en-US" dirty="0" err="1"/>
              <a:t>channelId</a:t>
            </a:r>
            <a:r>
              <a:rPr lang="en-US" dirty="0"/>
              <a:t>}`, and `{theme}` respectively. These values are resolved at runtime and allow developers to customize the tab based on this information.</a:t>
            </a:r>
          </a:p>
          <a:p>
            <a:endParaRPr lang="en-US" dirty="0"/>
          </a:p>
          <a:p>
            <a:r>
              <a:rPr lang="en-US" dirty="0"/>
              <a:t>For example, when your tab loads, it can get the current Microsoft Teams client theme that's set by the user and have the tab's experience use a matching theme. This facilitates a great experience for your users because the tab can look and feel like it's part of Microsoft Teams. If the user changes the selected theme, the URL is updated, and your tab can detect the newly selected theme.</a:t>
            </a:r>
          </a:p>
          <a:p>
            <a:endParaRPr lang="en-US" dirty="0"/>
          </a:p>
          <a:p>
            <a:r>
              <a:rPr lang="en-US" dirty="0"/>
              <a:t>### Get Microsoft Teams context through the JavaScript library</a:t>
            </a:r>
          </a:p>
          <a:p>
            <a:endParaRPr lang="en-US" dirty="0"/>
          </a:p>
          <a:p>
            <a:r>
              <a:rPr lang="en-US" dirty="0"/>
              <a:t>Another option your custom tab can use to get Microsoft Teams context is through the Microsoft Teams JavaScript SDK. You can obtain context by calling the `</a:t>
            </a:r>
            <a:r>
              <a:rPr lang="en-US" dirty="0" err="1"/>
              <a:t>microsoftTeams.getContext</a:t>
            </a:r>
            <a:r>
              <a:rPr lang="en-US" dirty="0"/>
              <a:t>()` method and passing a success callback that returns the current Microsoft Teams context.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4/24/2022 8:27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025326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2019, Microsoft introduced the capability to use a SharePoint Framework client-side web part as a tab in Microsoft Teams. As we've previously covered, a Microsoft Teams tab is just a web page loaded in an Iframe.</a:t>
            </a:r>
          </a:p>
          <a:p>
            <a:endParaRPr lang="en-US" dirty="0"/>
          </a:p>
          <a:p>
            <a:r>
              <a:rPr lang="en-US" dirty="0"/>
              <a:t>The development process of a Microsoft Teams tab that's implemented using a SharePoint Framework client-side web part is nearly identical to creating a web part for a SharePoint site. Any web part can be exposed as a tab in Microsoft teams.</a:t>
            </a:r>
          </a:p>
          <a:p>
            <a:endParaRPr lang="en-US" dirty="0"/>
          </a:p>
          <a:p>
            <a:r>
              <a:rPr lang="en-US" dirty="0"/>
              <a:t>To enable a client-side web part to be used as a tab in Microsoft Teams, you'll need to update a single property in the component's manifest.</a:t>
            </a:r>
          </a:p>
          <a:p>
            <a:endParaRPr lang="en-US" dirty="0"/>
          </a:p>
          <a:p>
            <a:r>
              <a:rPr lang="en-US" dirty="0"/>
              <a:t>When you use a client-side web part as the host for a Microsoft Teams tab, the URL for the tab is a page in SharePoint Online that contains a single canvas no the page. The URL parameters tell the SharePoint page which web part to load into the canvas. This URL is used to in the Iframe that implements the tab.</a:t>
            </a:r>
          </a:p>
          <a:p>
            <a:endParaRPr lang="en-US" dirty="0"/>
          </a:p>
          <a:p>
            <a:r>
              <a:rPr lang="en-US" dirty="0"/>
              <a:t>The tab, or client-side web part, executes in the context of the underlying SharePoint site behind the team that the tab is added to. The implications of hosting the tab in SharePoint means developers can leverage the SharePoint Framework API in their custom tabs. For example, because the client-side web part is running in SharePoint Online, you can access the SharePoint REST API, Microsoft Graph, and Azure AD secured endpoints all from the SharePoint Framework API without needing to force the user to authenticate again.</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of configuring a SharePoint Framework client-side web part to be used as a Microsoft Teams tab is straightforward. Assuming you've built and tested your SharePoint Framework client-side web part, there are three actions to take:</a:t>
            </a:r>
          </a:p>
          <a:p>
            <a:endParaRPr lang="en-US" dirty="0"/>
          </a:p>
          <a:p>
            <a:r>
              <a:rPr lang="en-US" dirty="0"/>
              <a:t>1. **Specify the web part can be a tab**: Locate the web part's manifest file. Within the manifest file, locate the property array `</a:t>
            </a:r>
            <a:r>
              <a:rPr lang="en-US" dirty="0" err="1"/>
              <a:t>supportedHosts</a:t>
            </a:r>
            <a:r>
              <a:rPr lang="en-US" dirty="0"/>
              <a:t>`. The `</a:t>
            </a:r>
            <a:r>
              <a:rPr lang="en-US" dirty="0" err="1"/>
              <a:t>supportedHosts</a:t>
            </a:r>
            <a:r>
              <a:rPr lang="en-US" dirty="0"/>
              <a:t>` property lists all the different places the web part can be run. By default, it contains a single entry `</a:t>
            </a:r>
            <a:r>
              <a:rPr lang="en-US" dirty="0" err="1"/>
              <a:t>SharePointWebPart</a:t>
            </a:r>
            <a:r>
              <a:rPr lang="en-US" dirty="0"/>
              <a:t>`. To configure the web part to be used as a Microsoft Teams tab, add `</a:t>
            </a:r>
            <a:r>
              <a:rPr lang="en-US" dirty="0" err="1"/>
              <a:t>TeamsTab</a:t>
            </a:r>
            <a:r>
              <a:rPr lang="en-US" dirty="0"/>
              <a:t>` to the array.</a:t>
            </a:r>
          </a:p>
          <a:p>
            <a:r>
              <a:rPr lang="en-US" dirty="0"/>
              <a:t>1. **Create Microsoft Teams tab images**: When you create a new SharePoint Framework project, it creates a folder **./teams** in the SharePoint project with two images. The images, named **{SP_COMPONENT_GUID}_</a:t>
            </a:r>
            <a:r>
              <a:rPr lang="en-US" dirty="0" err="1"/>
              <a:t>color.png</a:t>
            </a:r>
            <a:r>
              <a:rPr lang="en-US" dirty="0"/>
              <a:t>** and **{SP_COMPONENT_GUID}_</a:t>
            </a:r>
            <a:r>
              <a:rPr lang="en-US" dirty="0" err="1"/>
              <a:t>outline.png</a:t>
            </a:r>
            <a:r>
              <a:rPr lang="en-US" dirty="0"/>
              <a:t>**, are used by Microsoft Teams when displaying your tab. You can replace these default images with your own custom images, but make sure you don't change the size dimensions or names of the files.</a:t>
            </a:r>
          </a:p>
          <a:p>
            <a:r>
              <a:rPr lang="en-US" dirty="0"/>
              <a:t>1. **Create Microsoft Teams app manifest**: All Microsoft Teams apps need an app manifest that describe the app. You can create the manifest yourself, or you can let SharePoint create it for you.</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4/24/2022 8:27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279484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Microsoft Teams app manifest tells Microsoft Teams about your custom app. It contains the name and location of the images, name and description of the tabs, the location of the application, and other metadata about the app.</a:t>
            </a:r>
          </a:p>
          <a:p>
            <a:endParaRPr lang="en-US" dirty="0"/>
          </a:p>
          <a:p>
            <a:r>
              <a:rPr lang="en-US" dirty="0"/>
              <a:t>When you use a SharePoint Framework client-side web part as a tab, you have the option to create the app manifest yourself, or to let SharePoint create it for you.</a:t>
            </a:r>
          </a:p>
          <a:p>
            <a:endParaRPr lang="en-US" dirty="0"/>
          </a:p>
          <a:p>
            <a:r>
              <a:rPr lang="en-US" dirty="0"/>
              <a:t>After uploading and deploying the SharePoint package to the SharePoint App Catalog, you'll notice a **Add to Teams** button in the command bar when you select the package.</a:t>
            </a:r>
          </a:p>
          <a:p>
            <a:endParaRPr lang="en-US" dirty="0"/>
          </a:p>
          <a:p>
            <a:r>
              <a:rPr lang="en-US" dirty="0"/>
              <a:t>When you select the **Add to Teams** button, SharePoint will look for a custom Teams app package named **TeamsSPFxApp.zip** in the **./teams** folder of your project. If SharePoint doesn't find this file, then it will dynamically create the Teams app manifest and package. SharePoint will then deploy the Teams app package (custom or generated) to the tenant's Teams app store. For more information, see the documentation: [Deployment options for SharePoint Framework solutions for Microsoft Teams](https://docs.microsoft.com/en-us/sharepoint/dev/spfx/deployment-spfx-teams-solutions).</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4/24/2022 8:27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1568272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ext option 5">
    <p:spTree>
      <p:nvGrpSpPr>
        <p:cNvPr id="1" name=""/>
        <p:cNvGrpSpPr/>
        <p:nvPr/>
      </p:nvGrpSpPr>
      <p:grpSpPr>
        <a:xfrm>
          <a:off x="0" y="0"/>
          <a:ext cx="0" cy="0"/>
          <a:chOff x="0" y="0"/>
          <a:chExt cx="0" cy="0"/>
        </a:xfrm>
      </p:grpSpPr>
      <p:sp>
        <p:nvSpPr>
          <p:cNvPr id="3" name="Rectangle 2"/>
          <p:cNvSpPr/>
          <p:nvPr userDrawn="1"/>
        </p:nvSpPr>
        <p:spPr bwMode="auto">
          <a:xfrm>
            <a:off x="465135" y="1631569"/>
            <a:ext cx="5527103"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4621044" cy="2459482"/>
          </a:xfrm>
        </p:spPr>
        <p:txBody>
          <a:bodyPr>
            <a:noAutofit/>
          </a:bodyPr>
          <a:lstStyle>
            <a:lvl1pPr marL="0" indent="0">
              <a:buNone/>
              <a:defRPr sz="2000"/>
            </a:lvl1pPr>
          </a:lstStyle>
          <a:p>
            <a:pPr lvl="0"/>
            <a:r>
              <a:rPr lang="en-US" dirty="0"/>
              <a:t>Picture</a:t>
            </a:r>
          </a:p>
        </p:txBody>
      </p:sp>
      <p:sp>
        <p:nvSpPr>
          <p:cNvPr id="8" name="Rectangle 7"/>
          <p:cNvSpPr/>
          <p:nvPr userDrawn="1"/>
        </p:nvSpPr>
        <p:spPr bwMode="auto">
          <a:xfrm>
            <a:off x="6460554" y="1631569"/>
            <a:ext cx="5537772"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5: two columns images and text</a:t>
            </a:r>
          </a:p>
        </p:txBody>
      </p:sp>
      <p:sp>
        <p:nvSpPr>
          <p:cNvPr id="5" name="Text Placeholder 4"/>
          <p:cNvSpPr>
            <a:spLocks noGrp="1"/>
          </p:cNvSpPr>
          <p:nvPr>
            <p:ph type="body" sz="quarter" idx="11" hasCustomPrompt="1"/>
          </p:nvPr>
        </p:nvSpPr>
        <p:spPr>
          <a:xfrm>
            <a:off x="465138" y="5026024"/>
            <a:ext cx="5527100"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6460554" y="5026024"/>
            <a:ext cx="5537771"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8" name="Content Placeholder 15"/>
          <p:cNvSpPr>
            <a:spLocks noGrp="1"/>
          </p:cNvSpPr>
          <p:nvPr>
            <p:ph sz="quarter" idx="19" hasCustomPrompt="1"/>
          </p:nvPr>
        </p:nvSpPr>
        <p:spPr>
          <a:xfrm>
            <a:off x="6916366" y="1997075"/>
            <a:ext cx="461364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120412188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 id="2147484560" r:id="rId29"/>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hyperlink" Target="https://docs.microsoft.com/sharepoint/dev/spfx/integrate-with-teams-introduction"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9.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9.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Build Microsoft Teams customization using SharePoint Framework</a:t>
            </a:r>
            <a:endParaRPr lang="en-US" dirty="0"/>
          </a:p>
        </p:txBody>
      </p:sp>
      <p:sp>
        <p:nvSpPr>
          <p:cNvPr id="5" name="Text Placeholder 4"/>
          <p:cNvSpPr>
            <a:spLocks noGrp="1"/>
          </p:cNvSpPr>
          <p:nvPr>
            <p:ph type="body" sz="quarter" idx="12"/>
          </p:nvPr>
        </p:nvSpPr>
        <p:spPr/>
        <p:txBody>
          <a:bodyPr/>
          <a:lstStyle/>
          <a:p>
            <a:r>
              <a:rPr lang="en-US" dirty="0"/>
              <a:t>Overview</a:t>
            </a:r>
          </a:p>
        </p:txBody>
      </p:sp>
    </p:spTree>
    <p:extLst>
      <p:ext uri="{BB962C8B-B14F-4D97-AF65-F5344CB8AC3E}">
        <p14:creationId xmlns:p14="http://schemas.microsoft.com/office/powerpoint/2010/main" val="262945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2E0238-DED2-4A47-9110-CA32750019E0}"/>
              </a:ext>
            </a:extLst>
          </p:cNvPr>
          <p:cNvSpPr>
            <a:spLocks noGrp="1"/>
          </p:cNvSpPr>
          <p:nvPr>
            <p:ph type="body" sz="quarter" idx="10"/>
          </p:nvPr>
        </p:nvSpPr>
        <p:spPr>
          <a:xfrm>
            <a:off x="464400" y="1212850"/>
            <a:ext cx="11574000" cy="3139321"/>
          </a:xfrm>
        </p:spPr>
        <p:txBody>
          <a:bodyPr/>
          <a:lstStyle/>
          <a:p>
            <a:r>
              <a:rPr lang="en-US" dirty="0"/>
              <a:t>Web part manifest property:</a:t>
            </a:r>
            <a:br>
              <a:rPr lang="en-US" dirty="0"/>
            </a:br>
            <a:r>
              <a:rPr lang="en-US" b="1" dirty="0" err="1">
                <a:solidFill>
                  <a:schemeClr val="accent1">
                    <a:lumMod val="75000"/>
                  </a:schemeClr>
                </a:solidFill>
              </a:rPr>
              <a:t>supportedHosts</a:t>
            </a:r>
            <a:endParaRPr lang="en-US" b="1" dirty="0">
              <a:solidFill>
                <a:schemeClr val="accent1">
                  <a:lumMod val="75000"/>
                </a:schemeClr>
              </a:solidFill>
            </a:endParaRPr>
          </a:p>
          <a:p>
            <a:endParaRPr lang="en-US" dirty="0"/>
          </a:p>
          <a:p>
            <a:r>
              <a:rPr lang="en-US" dirty="0"/>
              <a:t>Web parts in SharePoint:</a:t>
            </a:r>
            <a:br>
              <a:rPr lang="en-US" dirty="0"/>
            </a:br>
            <a:r>
              <a:rPr lang="en-US" dirty="0" err="1">
                <a:solidFill>
                  <a:schemeClr val="accent1">
                    <a:lumMod val="75000"/>
                  </a:schemeClr>
                </a:solidFill>
              </a:rPr>
              <a:t>SharePointWebPart</a:t>
            </a:r>
            <a:endParaRPr lang="en-US" dirty="0">
              <a:solidFill>
                <a:schemeClr val="accent1">
                  <a:lumMod val="75000"/>
                </a:schemeClr>
              </a:solidFill>
            </a:endParaRPr>
          </a:p>
          <a:p>
            <a:endParaRPr lang="en-US" dirty="0"/>
          </a:p>
          <a:p>
            <a:r>
              <a:rPr lang="en-US" dirty="0"/>
              <a:t>Tabs in Microsoft Teams:</a:t>
            </a:r>
            <a:br>
              <a:rPr lang="en-US" dirty="0"/>
            </a:br>
            <a:r>
              <a:rPr lang="en-US" dirty="0" err="1">
                <a:solidFill>
                  <a:schemeClr val="accent1">
                    <a:lumMod val="75000"/>
                  </a:schemeClr>
                </a:solidFill>
              </a:rPr>
              <a:t>TeamsTab</a:t>
            </a:r>
            <a:endParaRPr lang="en-US" dirty="0">
              <a:solidFill>
                <a:schemeClr val="accent1">
                  <a:lumMod val="75000"/>
                </a:schemeClr>
              </a:solidFill>
            </a:endParaRPr>
          </a:p>
        </p:txBody>
      </p:sp>
      <p:sp>
        <p:nvSpPr>
          <p:cNvPr id="3" name="Title 2">
            <a:extLst>
              <a:ext uri="{FF2B5EF4-FFF2-40B4-BE49-F238E27FC236}">
                <a16:creationId xmlns:a16="http://schemas.microsoft.com/office/drawing/2014/main" id="{6BC89ED7-EB41-D54B-9EEA-45DFE294BF4B}"/>
              </a:ext>
            </a:extLst>
          </p:cNvPr>
          <p:cNvSpPr>
            <a:spLocks noGrp="1"/>
          </p:cNvSpPr>
          <p:nvPr>
            <p:ph type="title"/>
          </p:nvPr>
        </p:nvSpPr>
        <p:spPr>
          <a:xfrm>
            <a:off x="464400" y="633600"/>
            <a:ext cx="11574000" cy="387798"/>
          </a:xfrm>
        </p:spPr>
        <p:txBody>
          <a:bodyPr/>
          <a:lstStyle/>
          <a:p>
            <a:r>
              <a:rPr lang="en-US" dirty="0"/>
              <a:t>Specify SharePoint Framework Web Part can be Microsoft Teams Tab</a:t>
            </a:r>
          </a:p>
        </p:txBody>
      </p:sp>
      <p:pic>
        <p:nvPicPr>
          <p:cNvPr id="4" name="Picture 3">
            <a:extLst>
              <a:ext uri="{FF2B5EF4-FFF2-40B4-BE49-F238E27FC236}">
                <a16:creationId xmlns:a16="http://schemas.microsoft.com/office/drawing/2014/main" id="{D326A028-E0AE-254C-BB57-9EE2F737794F}"/>
              </a:ext>
            </a:extLst>
          </p:cNvPr>
          <p:cNvPicPr>
            <a:picLocks noChangeAspect="1"/>
          </p:cNvPicPr>
          <p:nvPr/>
        </p:nvPicPr>
        <p:blipFill>
          <a:blip r:embed="rId2"/>
          <a:stretch>
            <a:fillRect/>
          </a:stretch>
        </p:blipFill>
        <p:spPr>
          <a:xfrm>
            <a:off x="5821783" y="1212850"/>
            <a:ext cx="6383260" cy="4744890"/>
          </a:xfrm>
          <a:prstGeom prst="rect">
            <a:avLst/>
          </a:prstGeom>
        </p:spPr>
      </p:pic>
    </p:spTree>
    <p:extLst>
      <p:ext uri="{BB962C8B-B14F-4D97-AF65-F5344CB8AC3E}">
        <p14:creationId xmlns:p14="http://schemas.microsoft.com/office/powerpoint/2010/main" val="313216368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con&#10;&#10;Description automatically generated">
            <a:extLst>
              <a:ext uri="{FF2B5EF4-FFF2-40B4-BE49-F238E27FC236}">
                <a16:creationId xmlns:a16="http://schemas.microsoft.com/office/drawing/2014/main" id="{6577898B-E3A7-4218-BF5A-7F34C507B7D1}"/>
              </a:ext>
            </a:extLst>
          </p:cNvPr>
          <p:cNvPicPr>
            <a:picLocks noChangeAspect="1"/>
          </p:cNvPicPr>
          <p:nvPr/>
        </p:nvPicPr>
        <p:blipFill>
          <a:blip r:embed="rId2"/>
          <a:stretch>
            <a:fillRect/>
          </a:stretch>
        </p:blipFill>
        <p:spPr>
          <a:xfrm>
            <a:off x="8162515" y="2953060"/>
            <a:ext cx="1333500" cy="1333500"/>
          </a:xfrm>
          <a:prstGeom prst="rect">
            <a:avLst/>
          </a:prstGeom>
          <a:ln>
            <a:solidFill>
              <a:schemeClr val="bg2">
                <a:lumMod val="50000"/>
              </a:schemeClr>
            </a:solidFill>
          </a:ln>
        </p:spPr>
      </p:pic>
      <p:sp>
        <p:nvSpPr>
          <p:cNvPr id="3" name="Title 2">
            <a:extLst>
              <a:ext uri="{FF2B5EF4-FFF2-40B4-BE49-F238E27FC236}">
                <a16:creationId xmlns:a16="http://schemas.microsoft.com/office/drawing/2014/main" id="{6BC89ED7-EB41-D54B-9EEA-45DFE294BF4B}"/>
              </a:ext>
            </a:extLst>
          </p:cNvPr>
          <p:cNvSpPr>
            <a:spLocks noGrp="1"/>
          </p:cNvSpPr>
          <p:nvPr>
            <p:ph type="title"/>
          </p:nvPr>
        </p:nvSpPr>
        <p:spPr/>
        <p:txBody>
          <a:bodyPr/>
          <a:lstStyle/>
          <a:p>
            <a:r>
              <a:rPr lang="en-US" dirty="0"/>
              <a:t>Create Microsoft Teams Tab Images</a:t>
            </a:r>
          </a:p>
        </p:txBody>
      </p:sp>
      <p:pic>
        <p:nvPicPr>
          <p:cNvPr id="5" name="Picture 4">
            <a:extLst>
              <a:ext uri="{FF2B5EF4-FFF2-40B4-BE49-F238E27FC236}">
                <a16:creationId xmlns:a16="http://schemas.microsoft.com/office/drawing/2014/main" id="{FF4EF697-6D2C-6640-A137-4C2192E17D26}"/>
              </a:ext>
            </a:extLst>
          </p:cNvPr>
          <p:cNvPicPr>
            <a:picLocks noChangeAspect="1"/>
          </p:cNvPicPr>
          <p:nvPr/>
        </p:nvPicPr>
        <p:blipFill>
          <a:blip r:embed="rId3"/>
          <a:stretch>
            <a:fillRect/>
          </a:stretch>
        </p:blipFill>
        <p:spPr>
          <a:xfrm>
            <a:off x="827741" y="1315087"/>
            <a:ext cx="4272159" cy="5206073"/>
          </a:xfrm>
          <a:prstGeom prst="rect">
            <a:avLst/>
          </a:prstGeom>
        </p:spPr>
      </p:pic>
      <p:sp>
        <p:nvSpPr>
          <p:cNvPr id="7" name="TextBox 6">
            <a:extLst>
              <a:ext uri="{FF2B5EF4-FFF2-40B4-BE49-F238E27FC236}">
                <a16:creationId xmlns:a16="http://schemas.microsoft.com/office/drawing/2014/main" id="{7AE65D77-C8E6-1E4D-8ACB-C48E9E42F743}"/>
              </a:ext>
            </a:extLst>
          </p:cNvPr>
          <p:cNvSpPr txBox="1"/>
          <p:nvPr/>
        </p:nvSpPr>
        <p:spPr>
          <a:xfrm>
            <a:off x="6257806" y="4430598"/>
            <a:ext cx="5181018" cy="517065"/>
          </a:xfrm>
          <a:prstGeom prst="rect">
            <a:avLst/>
          </a:prstGeom>
        </p:spPr>
        <p:txBody>
          <a:bodyPr vert="horz" wrap="square" lIns="146304" tIns="91440" rIns="146304" bIns="91440" rtlCol="0">
            <a:spAutoFit/>
          </a:bodyPr>
          <a:lstStyle>
            <a:lvl1pPr marL="228600" marR="0" indent="-228600" fontAlgn="auto">
              <a:lnSpc>
                <a:spcPct val="90000"/>
              </a:lnSpc>
              <a:spcBef>
                <a:spcPct val="20000"/>
              </a:spcBef>
              <a:spcAft>
                <a:spcPts val="0"/>
              </a:spcAft>
              <a:buClrTx/>
              <a:buSzPct val="90000"/>
              <a:buFont typeface="Wingdings" panose="05000000000000000000" pitchFamily="2" charset="2"/>
              <a:buChar char=""/>
              <a:tabLst/>
              <a:defRPr sz="2400" spc="0" baseline="0">
                <a:gradFill>
                  <a:gsLst>
                    <a:gs pos="1250">
                      <a:schemeClr val="tx1"/>
                    </a:gs>
                    <a:gs pos="100000">
                      <a:schemeClr val="tx1"/>
                    </a:gs>
                  </a:gsLst>
                  <a:lin ang="5400000" scaled="0"/>
                </a:gradFill>
                <a:latin typeface="+mj-lt"/>
              </a:defRPr>
            </a:lvl1pPr>
            <a:lvl2pPr marL="457200" marR="0" indent="-228600" fontAlgn="auto">
              <a:lnSpc>
                <a:spcPct val="90000"/>
              </a:lnSpc>
              <a:spcBef>
                <a:spcPct val="20000"/>
              </a:spcBef>
              <a:spcAft>
                <a:spcPts val="0"/>
              </a:spcAft>
              <a:buClrTx/>
              <a:buSzPct val="90000"/>
              <a:buFont typeface="Wingdings" panose="05000000000000000000" pitchFamily="2" charset="2"/>
              <a:buChar char=""/>
              <a:tabLst/>
              <a:defRPr spc="0" baseline="0">
                <a:gradFill>
                  <a:gsLst>
                    <a:gs pos="1250">
                      <a:schemeClr val="tx1"/>
                    </a:gs>
                    <a:gs pos="100000">
                      <a:schemeClr val="tx1"/>
                    </a:gs>
                  </a:gsLst>
                  <a:lin ang="5400000" scaled="0"/>
                </a:gradFill>
              </a:defRPr>
            </a:lvl2pPr>
            <a:lvl3pPr marL="685800" marR="0" indent="-228600" fontAlgn="auto">
              <a:lnSpc>
                <a:spcPct val="90000"/>
              </a:lnSpc>
              <a:spcBef>
                <a:spcPct val="20000"/>
              </a:spcBef>
              <a:spcAft>
                <a:spcPts val="0"/>
              </a:spcAft>
              <a:buClrTx/>
              <a:buSzPct val="90000"/>
              <a:buFont typeface="Wingdings" panose="05000000000000000000" pitchFamily="2" charset="2"/>
              <a:buChar char=""/>
              <a:tabLst/>
              <a:defRPr sz="1600" spc="0" baseline="0">
                <a:gradFill>
                  <a:gsLst>
                    <a:gs pos="1250">
                      <a:schemeClr val="tx1"/>
                    </a:gs>
                    <a:gs pos="100000">
                      <a:schemeClr val="tx1"/>
                    </a:gs>
                  </a:gsLst>
                  <a:lin ang="5400000" scaled="0"/>
                </a:gradFill>
              </a:defRPr>
            </a:lvl3pPr>
            <a:lvl4pPr marL="914400" marR="0" indent="-228600" fontAlgn="auto">
              <a:lnSpc>
                <a:spcPct val="90000"/>
              </a:lnSpc>
              <a:spcBef>
                <a:spcPct val="20000"/>
              </a:spcBef>
              <a:spcAft>
                <a:spcPts val="0"/>
              </a:spcAft>
              <a:buClrTx/>
              <a:buSzPct val="90000"/>
              <a:buFont typeface="Wingdings" panose="05000000000000000000" pitchFamily="2" charset="2"/>
              <a:buChar char=""/>
              <a:tabLst/>
              <a:defRPr sz="1400" spc="0" baseline="0">
                <a:gradFill>
                  <a:gsLst>
                    <a:gs pos="1250">
                      <a:schemeClr val="tx1"/>
                    </a:gs>
                    <a:gs pos="100000">
                      <a:schemeClr val="tx1"/>
                    </a:gs>
                  </a:gsLst>
                  <a:lin ang="5400000" scaled="0"/>
                </a:gradFill>
              </a:defRPr>
            </a:lvl4pPr>
            <a:lvl5pPr marL="1143000" marR="0" indent="-228600" fontAlgn="auto">
              <a:lnSpc>
                <a:spcPct val="90000"/>
              </a:lnSpc>
              <a:spcBef>
                <a:spcPct val="20000"/>
              </a:spcBef>
              <a:spcAft>
                <a:spcPts val="0"/>
              </a:spcAft>
              <a:buClrTx/>
              <a:buSzPct val="90000"/>
              <a:buFont typeface="Wingdings" panose="05000000000000000000" pitchFamily="2" charset="2"/>
              <a:buChar char=""/>
              <a:tabLst/>
              <a:defRPr sz="1400" spc="0" baseline="0">
                <a:gradFill>
                  <a:gsLst>
                    <a:gs pos="1250">
                      <a:schemeClr val="tx1"/>
                    </a:gs>
                    <a:gs pos="100000">
                      <a:schemeClr val="tx1"/>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marL="0" indent="0">
              <a:buNone/>
            </a:pPr>
            <a:r>
              <a:rPr lang="en-US" dirty="0"/>
              <a:t>Default Microsoft Teams tab icon</a:t>
            </a:r>
          </a:p>
        </p:txBody>
      </p:sp>
    </p:spTree>
    <p:extLst>
      <p:ext uri="{BB962C8B-B14F-4D97-AF65-F5344CB8AC3E}">
        <p14:creationId xmlns:p14="http://schemas.microsoft.com/office/powerpoint/2010/main" val="246507675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56B04E-1294-C041-857F-36A47C4C718D}"/>
              </a:ext>
            </a:extLst>
          </p:cNvPr>
          <p:cNvSpPr>
            <a:spLocks noGrp="1"/>
          </p:cNvSpPr>
          <p:nvPr>
            <p:ph type="body" sz="quarter" idx="10"/>
          </p:nvPr>
        </p:nvSpPr>
        <p:spPr>
          <a:xfrm>
            <a:off x="464400" y="1212850"/>
            <a:ext cx="11574000" cy="4912114"/>
          </a:xfrm>
        </p:spPr>
        <p:txBody>
          <a:bodyPr/>
          <a:lstStyle/>
          <a:p>
            <a:r>
              <a:rPr lang="en-US" dirty="0"/>
              <a:t>Tells Microsoft Teams about the app:</a:t>
            </a:r>
          </a:p>
          <a:p>
            <a:pPr lvl="1"/>
            <a:r>
              <a:rPr lang="en-US" dirty="0"/>
              <a:t>Name and location of images</a:t>
            </a:r>
          </a:p>
          <a:p>
            <a:pPr lvl="1"/>
            <a:r>
              <a:rPr lang="en-US" dirty="0"/>
              <a:t>Name and description of application</a:t>
            </a:r>
          </a:p>
          <a:p>
            <a:pPr lvl="1"/>
            <a:r>
              <a:rPr lang="en-US" dirty="0"/>
              <a:t>”About” and metadata for application</a:t>
            </a:r>
          </a:p>
          <a:p>
            <a:pPr lvl="1"/>
            <a:r>
              <a:rPr lang="en-US" dirty="0"/>
              <a:t>Location of underlying application</a:t>
            </a:r>
          </a:p>
          <a:p>
            <a:endParaRPr lang="en-US" dirty="0"/>
          </a:p>
          <a:p>
            <a:r>
              <a:rPr lang="en-US" dirty="0"/>
              <a:t>SharePoint Framework web parts as Teams Tabs – already have most of the information in the SharePoint component’s manifest</a:t>
            </a:r>
          </a:p>
          <a:p>
            <a:endParaRPr lang="en-US" dirty="0"/>
          </a:p>
          <a:p>
            <a:r>
              <a:rPr lang="en-US" dirty="0"/>
              <a:t>SharePoint can create and deploy Microsoft Teams manifest automatically</a:t>
            </a:r>
          </a:p>
          <a:p>
            <a:pPr lvl="1"/>
            <a:r>
              <a:rPr lang="en-US" dirty="0"/>
              <a:t>Process performed within SharePoint’s App Catalog</a:t>
            </a:r>
          </a:p>
          <a:p>
            <a:pPr lvl="1"/>
            <a:r>
              <a:rPr lang="en-US" dirty="0"/>
              <a:t>Dynamically creates the Microsoft Teams app manifest</a:t>
            </a:r>
          </a:p>
          <a:p>
            <a:pPr lvl="1"/>
            <a:r>
              <a:rPr lang="en-US" dirty="0"/>
              <a:t>Zips up manifest + images</a:t>
            </a:r>
          </a:p>
          <a:p>
            <a:pPr lvl="1"/>
            <a:r>
              <a:rPr lang="en-US" dirty="0"/>
              <a:t>Deploys to Microsoft Teams store</a:t>
            </a:r>
          </a:p>
        </p:txBody>
      </p:sp>
      <p:sp>
        <p:nvSpPr>
          <p:cNvPr id="3" name="Title 2">
            <a:extLst>
              <a:ext uri="{FF2B5EF4-FFF2-40B4-BE49-F238E27FC236}">
                <a16:creationId xmlns:a16="http://schemas.microsoft.com/office/drawing/2014/main" id="{E35542B1-F9CD-CC42-BB88-E4863C48DD64}"/>
              </a:ext>
            </a:extLst>
          </p:cNvPr>
          <p:cNvSpPr>
            <a:spLocks noGrp="1"/>
          </p:cNvSpPr>
          <p:nvPr>
            <p:ph type="title"/>
          </p:nvPr>
        </p:nvSpPr>
        <p:spPr>
          <a:xfrm>
            <a:off x="464400" y="633600"/>
            <a:ext cx="11574000" cy="387798"/>
          </a:xfrm>
        </p:spPr>
        <p:txBody>
          <a:bodyPr/>
          <a:lstStyle/>
          <a:p>
            <a:r>
              <a:rPr lang="en-US" dirty="0"/>
              <a:t>Create Microsoft Teams App manifest</a:t>
            </a:r>
          </a:p>
        </p:txBody>
      </p:sp>
      <p:pic>
        <p:nvPicPr>
          <p:cNvPr id="5" name="Picture 4" descr="Graphical user interface, text, application&#10;&#10;Description automatically generated">
            <a:extLst>
              <a:ext uri="{FF2B5EF4-FFF2-40B4-BE49-F238E27FC236}">
                <a16:creationId xmlns:a16="http://schemas.microsoft.com/office/drawing/2014/main" id="{E85EC4A3-24B1-4EC3-B9D0-0F6E4C466BD2}"/>
              </a:ext>
            </a:extLst>
          </p:cNvPr>
          <p:cNvPicPr>
            <a:picLocks noChangeAspect="1"/>
          </p:cNvPicPr>
          <p:nvPr/>
        </p:nvPicPr>
        <p:blipFill>
          <a:blip r:embed="rId3"/>
          <a:stretch>
            <a:fillRect/>
          </a:stretch>
        </p:blipFill>
        <p:spPr>
          <a:xfrm>
            <a:off x="6261581" y="1021398"/>
            <a:ext cx="5710494" cy="2048640"/>
          </a:xfrm>
          <a:prstGeom prst="rect">
            <a:avLst/>
          </a:prstGeom>
        </p:spPr>
      </p:pic>
    </p:spTree>
    <p:extLst>
      <p:ext uri="{BB962C8B-B14F-4D97-AF65-F5344CB8AC3E}">
        <p14:creationId xmlns:p14="http://schemas.microsoft.com/office/powerpoint/2010/main" val="142346030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Extending Microsoft Teams with </a:t>
            </a:r>
            <a:br>
              <a:rPr lang="en-US" sz="2400" dirty="0"/>
            </a:br>
            <a:r>
              <a:rPr lang="en-US" sz="2400" dirty="0"/>
              <a:t>SharePoint Framework Web Parts</a:t>
            </a:r>
            <a:endParaRPr lang="en-US" dirty="0"/>
          </a:p>
        </p:txBody>
      </p:sp>
    </p:spTree>
    <p:extLst>
      <p:ext uri="{BB962C8B-B14F-4D97-AF65-F5344CB8AC3E}">
        <p14:creationId xmlns:p14="http://schemas.microsoft.com/office/powerpoint/2010/main" val="52845363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2022092"/>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Understanding Microsoft Teams Development</a:t>
            </a:r>
          </a:p>
          <a:p>
            <a:pPr lvl="0">
              <a:lnSpc>
                <a:spcPct val="90000"/>
              </a:lnSpc>
              <a:spcBef>
                <a:spcPts val="1800"/>
              </a:spcBef>
            </a:pPr>
            <a:r>
              <a:rPr lang="en-US" sz="1600" b="0" dirty="0">
                <a:solidFill>
                  <a:srgbClr val="2F2F2F"/>
                </a:solidFill>
                <a:latin typeface="Segoe UI Semibold"/>
              </a:rPr>
              <a:t>Benefits to using SharePoint Framework to Extend Microsoft Teams</a:t>
            </a:r>
          </a:p>
          <a:p>
            <a:pPr lvl="0">
              <a:lnSpc>
                <a:spcPct val="90000"/>
              </a:lnSpc>
              <a:spcBef>
                <a:spcPts val="1800"/>
              </a:spcBef>
            </a:pPr>
            <a:r>
              <a:rPr lang="en-US" sz="1600" b="0" dirty="0">
                <a:solidFill>
                  <a:srgbClr val="2F2F2F"/>
                </a:solidFill>
                <a:latin typeface="Segoe UI Semibold"/>
              </a:rPr>
              <a:t>Surfacing SharePoint Framework Customizations in Microsoft Teams</a:t>
            </a:r>
          </a:p>
          <a:p>
            <a:pPr lvl="0">
              <a:lnSpc>
                <a:spcPct val="90000"/>
              </a:lnSpc>
              <a:spcBef>
                <a:spcPts val="1800"/>
              </a:spcBef>
            </a:pPr>
            <a:endParaRPr lang="en-US" sz="1600" b="0" dirty="0">
              <a:solidFill>
                <a:srgbClr val="2F2F2F"/>
              </a:solidFill>
              <a:latin typeface="Segoe UI Semibold"/>
            </a:endParaRPr>
          </a:p>
        </p:txBody>
      </p:sp>
    </p:spTree>
    <p:extLst>
      <p:ext uri="{BB962C8B-B14F-4D97-AF65-F5344CB8AC3E}">
        <p14:creationId xmlns:p14="http://schemas.microsoft.com/office/powerpoint/2010/main" val="13925079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661993"/>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Building Microsoft Teams Tabs using SharePoint Framework</a:t>
            </a:r>
          </a:p>
          <a:p>
            <a:pPr marL="342900" lvl="0" indent="-342900" defTabSz="914400">
              <a:lnSpc>
                <a:spcPct val="100000"/>
              </a:lnSpc>
              <a:spcBef>
                <a:spcPts val="600"/>
              </a:spcBef>
              <a:buSzTx/>
              <a:defRPr/>
            </a:pPr>
            <a:r>
              <a:rPr lang="en-US" sz="1600" dirty="0">
                <a:latin typeface="+mj-lt"/>
                <a:hlinkClick r:id="rId4"/>
              </a:rPr>
              <a:t>https://docs.microsoft.com/sharepoint/dev/spfx/integrate-with-teams-introduction</a:t>
            </a:r>
            <a:r>
              <a:rPr lang="en-US" sz="16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2442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83372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Overview</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Understanding Microsoft Teams Development</a:t>
            </a:r>
          </a:p>
          <a:p>
            <a:pPr>
              <a:spcBef>
                <a:spcPts val="1200"/>
              </a:spcBef>
            </a:pPr>
            <a:r>
              <a:rPr lang="en-US" sz="2000" dirty="0"/>
              <a:t>Benefits to using SharePoint Framework to Extend Microsoft Teams</a:t>
            </a:r>
          </a:p>
          <a:p>
            <a:pPr>
              <a:spcBef>
                <a:spcPts val="1200"/>
              </a:spcBef>
            </a:pPr>
            <a:r>
              <a:rPr lang="en-US" sz="2000" dirty="0"/>
              <a:t>Surfacing SharePoint Framework Customizations in Microsoft Teams</a:t>
            </a:r>
          </a:p>
        </p:txBody>
      </p:sp>
    </p:spTree>
    <p:extLst>
      <p:ext uri="{BB962C8B-B14F-4D97-AF65-F5344CB8AC3E}">
        <p14:creationId xmlns:p14="http://schemas.microsoft.com/office/powerpoint/2010/main" val="1049797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7E3A2E-27E2-4E31-A11A-DC0BB52BED07}"/>
              </a:ext>
            </a:extLst>
          </p:cNvPr>
          <p:cNvSpPr>
            <a:spLocks noGrp="1"/>
          </p:cNvSpPr>
          <p:nvPr>
            <p:ph type="title"/>
          </p:nvPr>
        </p:nvSpPr>
        <p:spPr/>
        <p:txBody>
          <a:bodyPr/>
          <a:lstStyle/>
          <a:p>
            <a:pPr lvl="0">
              <a:spcBef>
                <a:spcPts val="1200"/>
              </a:spcBef>
            </a:pPr>
            <a:r>
              <a:rPr lang="en-US" dirty="0">
                <a:solidFill>
                  <a:schemeClr val="tx1"/>
                </a:solidFill>
              </a:rPr>
              <a:t>Microsoft Teams</a:t>
            </a:r>
            <a:r>
              <a:rPr lang="en-US" dirty="0">
                <a:noFill/>
              </a:rPr>
              <a:t>-</a:t>
            </a:r>
            <a:r>
              <a:rPr lang="en-US" dirty="0">
                <a:solidFill>
                  <a:schemeClr val="tx1"/>
                </a:solidFill>
              </a:rPr>
              <a:t>extensibility options</a:t>
            </a:r>
          </a:p>
        </p:txBody>
      </p:sp>
      <p:sp>
        <p:nvSpPr>
          <p:cNvPr id="8" name="AutoShape 6" descr="https://www.nuget.org/Content/gallery/img/logo-footer.svg">
            <a:extLst>
              <a:ext uri="{FF2B5EF4-FFF2-40B4-BE49-F238E27FC236}">
                <a16:creationId xmlns:a16="http://schemas.microsoft.com/office/drawing/2014/main" id="{5EB78245-8D4C-4EFB-866B-07F904157E52}"/>
              </a:ext>
            </a:extLst>
          </p:cNvPr>
          <p:cNvSpPr>
            <a:spLocks noChangeAspect="1" noChangeArrowheads="1"/>
          </p:cNvSpPr>
          <p:nvPr/>
        </p:nvSpPr>
        <p:spPr bwMode="auto">
          <a:xfrm>
            <a:off x="8692080" y="307419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0248F95B-7FAC-4102-9DB6-08177AB2C5DF}"/>
              </a:ext>
            </a:extLst>
          </p:cNvPr>
          <p:cNvSpPr/>
          <p:nvPr/>
        </p:nvSpPr>
        <p:spPr>
          <a:xfrm>
            <a:off x="465138" y="5000865"/>
            <a:ext cx="4054907" cy="1600438"/>
          </a:xfrm>
          <a:prstGeom prst="rect">
            <a:avLst/>
          </a:prstGeom>
        </p:spPr>
        <p:txBody>
          <a:bodyPr wrap="square" lIns="0" tIns="0" rIns="0" bIns="0">
            <a:spAutoFit/>
          </a:bodyPr>
          <a:lstStyle/>
          <a:p>
            <a:pPr>
              <a:spcBef>
                <a:spcPts val="900"/>
              </a:spcBef>
            </a:pPr>
            <a:r>
              <a:rPr lang="en-US" dirty="0">
                <a:solidFill>
                  <a:schemeClr val="accent1"/>
                </a:solidFill>
                <a:latin typeface="+mj-lt"/>
              </a:rPr>
              <a:t>Microsoft Teams App</a:t>
            </a:r>
          </a:p>
          <a:p>
            <a:pPr>
              <a:spcBef>
                <a:spcPts val="900"/>
              </a:spcBef>
            </a:pPr>
            <a:r>
              <a:rPr lang="en-US" sz="1400" dirty="0"/>
              <a:t>Tabs</a:t>
            </a:r>
          </a:p>
          <a:p>
            <a:pPr>
              <a:spcBef>
                <a:spcPts val="900"/>
              </a:spcBef>
            </a:pPr>
            <a:r>
              <a:rPr lang="en-US" sz="1400" dirty="0"/>
              <a:t>Bots</a:t>
            </a:r>
          </a:p>
          <a:p>
            <a:pPr>
              <a:spcBef>
                <a:spcPts val="900"/>
              </a:spcBef>
            </a:pPr>
            <a:r>
              <a:rPr lang="en-US" sz="1400" dirty="0"/>
              <a:t>Messaging extensions</a:t>
            </a:r>
          </a:p>
          <a:p>
            <a:pPr>
              <a:spcBef>
                <a:spcPts val="900"/>
              </a:spcBef>
            </a:pPr>
            <a:r>
              <a:rPr lang="en-US" sz="1400" dirty="0"/>
              <a:t>Connectors</a:t>
            </a:r>
          </a:p>
        </p:txBody>
      </p:sp>
      <p:sp>
        <p:nvSpPr>
          <p:cNvPr id="16" name="Rectangle 15">
            <a:extLst>
              <a:ext uri="{FF2B5EF4-FFF2-40B4-BE49-F238E27FC236}">
                <a16:creationId xmlns:a16="http://schemas.microsoft.com/office/drawing/2014/main" id="{4D64FB3C-904D-4A20-9AD0-C1FAA3DDB14B}"/>
              </a:ext>
            </a:extLst>
          </p:cNvPr>
          <p:cNvSpPr/>
          <p:nvPr/>
        </p:nvSpPr>
        <p:spPr bwMode="auto">
          <a:xfrm>
            <a:off x="3866147" y="5435255"/>
            <a:ext cx="401053" cy="58053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84587BED-3700-4F7E-A5BB-D41A8CE1419E}"/>
              </a:ext>
            </a:extLst>
          </p:cNvPr>
          <p:cNvSpPr/>
          <p:nvPr/>
        </p:nvSpPr>
        <p:spPr>
          <a:xfrm>
            <a:off x="6432884" y="5000865"/>
            <a:ext cx="4299284" cy="607859"/>
          </a:xfrm>
          <a:prstGeom prst="rect">
            <a:avLst/>
          </a:prstGeom>
        </p:spPr>
        <p:txBody>
          <a:bodyPr wrap="square" lIns="0" tIns="0" rIns="0" bIns="0">
            <a:spAutoFit/>
          </a:bodyPr>
          <a:lstStyle/>
          <a:p>
            <a:pPr>
              <a:spcBef>
                <a:spcPts val="900"/>
              </a:spcBef>
            </a:pPr>
            <a:r>
              <a:rPr lang="en-US" dirty="0">
                <a:solidFill>
                  <a:schemeClr val="accent1"/>
                </a:solidFill>
                <a:latin typeface="+mj-lt"/>
              </a:rPr>
              <a:t>Custom Bot</a:t>
            </a:r>
          </a:p>
          <a:p>
            <a:pPr>
              <a:spcBef>
                <a:spcPts val="900"/>
              </a:spcBef>
            </a:pPr>
            <a:r>
              <a:rPr lang="en-US" sz="1400" dirty="0"/>
              <a:t>Receive &amp; reply to messages</a:t>
            </a:r>
          </a:p>
        </p:txBody>
      </p:sp>
      <p:pic>
        <p:nvPicPr>
          <p:cNvPr id="5" name="Picture 4" descr="Graphical user interface, application, Teams&#10;&#10;Description automatically generated">
            <a:extLst>
              <a:ext uri="{FF2B5EF4-FFF2-40B4-BE49-F238E27FC236}">
                <a16:creationId xmlns:a16="http://schemas.microsoft.com/office/drawing/2014/main" id="{DE45D391-B89D-43ED-8110-952BA34DC758}"/>
              </a:ext>
            </a:extLst>
          </p:cNvPr>
          <p:cNvPicPr>
            <a:picLocks noChangeAspect="1"/>
          </p:cNvPicPr>
          <p:nvPr/>
        </p:nvPicPr>
        <p:blipFill>
          <a:blip r:embed="rId3"/>
          <a:stretch>
            <a:fillRect/>
          </a:stretch>
        </p:blipFill>
        <p:spPr>
          <a:xfrm>
            <a:off x="884236" y="1913365"/>
            <a:ext cx="4617403" cy="2543420"/>
          </a:xfrm>
          <a:prstGeom prst="rect">
            <a:avLst/>
          </a:prstGeom>
        </p:spPr>
      </p:pic>
      <p:pic>
        <p:nvPicPr>
          <p:cNvPr id="9" name="Picture 8" descr="Graphical user interface, application, Teams&#10;&#10;Description automatically generated">
            <a:extLst>
              <a:ext uri="{FF2B5EF4-FFF2-40B4-BE49-F238E27FC236}">
                <a16:creationId xmlns:a16="http://schemas.microsoft.com/office/drawing/2014/main" id="{03FFE186-CDA5-4C37-B1F5-E294F1540FEA}"/>
              </a:ext>
            </a:extLst>
          </p:cNvPr>
          <p:cNvPicPr>
            <a:picLocks noChangeAspect="1"/>
          </p:cNvPicPr>
          <p:nvPr/>
        </p:nvPicPr>
        <p:blipFill>
          <a:blip r:embed="rId4"/>
          <a:stretch>
            <a:fillRect/>
          </a:stretch>
        </p:blipFill>
        <p:spPr>
          <a:xfrm>
            <a:off x="6934833" y="1954883"/>
            <a:ext cx="4617406" cy="2543421"/>
          </a:xfrm>
          <a:prstGeom prst="rect">
            <a:avLst/>
          </a:prstGeom>
        </p:spPr>
      </p:pic>
    </p:spTree>
    <p:extLst>
      <p:ext uri="{BB962C8B-B14F-4D97-AF65-F5344CB8AC3E}">
        <p14:creationId xmlns:p14="http://schemas.microsoft.com/office/powerpoint/2010/main" val="15721110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CCF0EFA-20BC-4B90-8FED-5B655FC6E174}"/>
              </a:ext>
            </a:extLst>
          </p:cNvPr>
          <p:cNvPicPr>
            <a:picLocks noChangeAspect="1"/>
          </p:cNvPicPr>
          <p:nvPr/>
        </p:nvPicPr>
        <p:blipFill>
          <a:blip r:embed="rId3"/>
          <a:stretch>
            <a:fillRect/>
          </a:stretch>
        </p:blipFill>
        <p:spPr>
          <a:xfrm>
            <a:off x="8563033" y="2118372"/>
            <a:ext cx="3266239" cy="1974658"/>
          </a:xfrm>
          <a:prstGeom prst="rect">
            <a:avLst/>
          </a:prstGeom>
        </p:spPr>
      </p:pic>
      <p:pic>
        <p:nvPicPr>
          <p:cNvPr id="1028" name="Picture 4" descr="http://msteamsdesignguidelines.azurewebsites.net/images/framework/framework_tabs_column.png">
            <a:extLst>
              <a:ext uri="{FF2B5EF4-FFF2-40B4-BE49-F238E27FC236}">
                <a16:creationId xmlns:a16="http://schemas.microsoft.com/office/drawing/2014/main" id="{FAF10D37-EDA9-4615-9731-A7677AF4B2A3}"/>
              </a:ext>
            </a:extLst>
          </p:cNvPr>
          <p:cNvPicPr>
            <a:picLocks noGrp="1" noChangeAspect="1" noChangeArrowheads="1"/>
          </p:cNvPicPr>
          <p:nvPr>
            <p:ph sz="quarter" idx="17"/>
          </p:nvPr>
        </p:nvPicPr>
        <p:blipFill>
          <a:blip r:embed="rId4">
            <a:extLst>
              <a:ext uri="{28A0092B-C50C-407E-A947-70E740481C1C}">
                <a14:useLocalDpi xmlns:a14="http://schemas.microsoft.com/office/drawing/2010/main" val="0"/>
              </a:ext>
            </a:extLst>
          </a:blip>
          <a:srcRect/>
          <a:stretch>
            <a:fillRect/>
          </a:stretch>
        </p:blipFill>
        <p:spPr bwMode="auto">
          <a:xfrm>
            <a:off x="680484" y="2118372"/>
            <a:ext cx="3218357" cy="1977947"/>
          </a:xfrm>
          <a:prstGeom prst="rect">
            <a:avLst/>
          </a:prstGeom>
          <a:noFill/>
          <a:ln>
            <a:solidFill>
              <a:schemeClr val="bg1">
                <a:lumMod val="90000"/>
              </a:schemeClr>
            </a:solidFill>
          </a:ln>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F5F835D-077E-45B3-85BB-C821257C9D81}"/>
              </a:ext>
            </a:extLst>
          </p:cNvPr>
          <p:cNvSpPr>
            <a:spLocks noGrp="1"/>
          </p:cNvSpPr>
          <p:nvPr>
            <p:ph type="title"/>
          </p:nvPr>
        </p:nvSpPr>
        <p:spPr/>
        <p:txBody>
          <a:bodyPr/>
          <a:lstStyle/>
          <a:p>
            <a:r>
              <a:rPr lang="en-US" dirty="0"/>
              <a:t>Overview of</a:t>
            </a:r>
            <a:r>
              <a:rPr lang="en-US" baseline="0" dirty="0"/>
              <a:t> building a Microsoft Teams Tab</a:t>
            </a:r>
            <a:endParaRPr lang="en-US" dirty="0"/>
          </a:p>
        </p:txBody>
      </p:sp>
      <p:sp>
        <p:nvSpPr>
          <p:cNvPr id="3" name="Text Placeholder 2">
            <a:extLst>
              <a:ext uri="{FF2B5EF4-FFF2-40B4-BE49-F238E27FC236}">
                <a16:creationId xmlns:a16="http://schemas.microsoft.com/office/drawing/2014/main" id="{7A2B27FC-6F8B-4F8B-8789-98EE05355A10}"/>
              </a:ext>
            </a:extLst>
          </p:cNvPr>
          <p:cNvSpPr>
            <a:spLocks noGrp="1"/>
          </p:cNvSpPr>
          <p:nvPr>
            <p:ph type="body" sz="quarter" idx="11"/>
          </p:nvPr>
        </p:nvSpPr>
        <p:spPr>
          <a:xfrm>
            <a:off x="465138" y="5026024"/>
            <a:ext cx="3690937" cy="1269578"/>
          </a:xfrm>
        </p:spPr>
        <p:txBody>
          <a:bodyPr/>
          <a:lstStyle/>
          <a:p>
            <a:r>
              <a:rPr lang="en-US" sz="1800" dirty="0">
                <a:latin typeface="+mj-lt"/>
              </a:rPr>
              <a:t>Design a great tab</a:t>
            </a:r>
          </a:p>
          <a:p>
            <a:r>
              <a:rPr lang="en-US" b="0" dirty="0">
                <a:solidFill>
                  <a:schemeClr val="tx1"/>
                </a:solidFill>
              </a:rPr>
              <a:t>Select relevant app functionality</a:t>
            </a:r>
          </a:p>
          <a:p>
            <a:r>
              <a:rPr lang="en-US" b="0" dirty="0">
                <a:solidFill>
                  <a:schemeClr val="tx1"/>
                </a:solidFill>
              </a:rPr>
              <a:t>Scope and focus the user experience</a:t>
            </a:r>
          </a:p>
          <a:p>
            <a:r>
              <a:rPr lang="en-US" b="0" dirty="0">
                <a:solidFill>
                  <a:schemeClr val="tx1"/>
                </a:solidFill>
              </a:rPr>
              <a:t>Integrate and streamline access</a:t>
            </a:r>
          </a:p>
        </p:txBody>
      </p:sp>
      <p:sp>
        <p:nvSpPr>
          <p:cNvPr id="4" name="Text Placeholder 3">
            <a:extLst>
              <a:ext uri="{FF2B5EF4-FFF2-40B4-BE49-F238E27FC236}">
                <a16:creationId xmlns:a16="http://schemas.microsoft.com/office/drawing/2014/main" id="{46763611-A135-4E98-A4DC-490E5344B6F9}"/>
              </a:ext>
            </a:extLst>
          </p:cNvPr>
          <p:cNvSpPr>
            <a:spLocks noGrp="1"/>
          </p:cNvSpPr>
          <p:nvPr>
            <p:ph type="body" sz="quarter" idx="12"/>
          </p:nvPr>
        </p:nvSpPr>
        <p:spPr>
          <a:xfrm>
            <a:off x="4386263" y="5026024"/>
            <a:ext cx="3690937" cy="1615827"/>
          </a:xfrm>
        </p:spPr>
        <p:txBody>
          <a:bodyPr/>
          <a:lstStyle/>
          <a:p>
            <a:r>
              <a:rPr lang="en-US" sz="1800" dirty="0">
                <a:latin typeface="+mj-lt"/>
              </a:rPr>
              <a:t>Develop your tab</a:t>
            </a:r>
          </a:p>
          <a:p>
            <a:pPr lvl="1">
              <a:spcBef>
                <a:spcPts val="900"/>
              </a:spcBef>
            </a:pPr>
            <a:r>
              <a:rPr lang="en-US" dirty="0"/>
              <a:t>HTML/JavaScript/TypeScript</a:t>
            </a:r>
          </a:p>
          <a:p>
            <a:pPr lvl="1">
              <a:spcBef>
                <a:spcPts val="900"/>
              </a:spcBef>
            </a:pPr>
            <a:r>
              <a:rPr lang="en-US" dirty="0"/>
              <a:t>REST services</a:t>
            </a:r>
          </a:p>
          <a:p>
            <a:pPr lvl="1">
              <a:spcBef>
                <a:spcPts val="900"/>
              </a:spcBef>
            </a:pPr>
            <a:r>
              <a:rPr lang="en-US" dirty="0"/>
              <a:t>Deep Linking and context</a:t>
            </a:r>
          </a:p>
          <a:p>
            <a:pPr marL="285750" lvl="1" indent="-285750">
              <a:spcBef>
                <a:spcPts val="900"/>
              </a:spcBef>
              <a:buFont typeface="Arial" panose="020B0604020202020204" pitchFamily="34" charset="0"/>
              <a:buChar char="•"/>
            </a:pPr>
            <a:endParaRPr lang="en-US" sz="1600" dirty="0"/>
          </a:p>
        </p:txBody>
      </p:sp>
      <p:sp>
        <p:nvSpPr>
          <p:cNvPr id="5" name="Text Placeholder 4">
            <a:extLst>
              <a:ext uri="{FF2B5EF4-FFF2-40B4-BE49-F238E27FC236}">
                <a16:creationId xmlns:a16="http://schemas.microsoft.com/office/drawing/2014/main" id="{447184D4-9832-4B94-A802-31AC1B34C1DB}"/>
              </a:ext>
            </a:extLst>
          </p:cNvPr>
          <p:cNvSpPr>
            <a:spLocks noGrp="1"/>
          </p:cNvSpPr>
          <p:nvPr>
            <p:ph type="body" sz="quarter" idx="13"/>
          </p:nvPr>
        </p:nvSpPr>
        <p:spPr>
          <a:xfrm>
            <a:off x="8307388" y="5026024"/>
            <a:ext cx="3690937" cy="1252522"/>
          </a:xfrm>
        </p:spPr>
        <p:txBody>
          <a:bodyPr/>
          <a:lstStyle/>
          <a:p>
            <a:r>
              <a:rPr lang="en-US" sz="1800" dirty="0">
                <a:latin typeface="+mj-lt"/>
              </a:rPr>
              <a:t>Deploy your tab</a:t>
            </a:r>
          </a:p>
          <a:p>
            <a:pPr lvl="1">
              <a:spcBef>
                <a:spcPts val="900"/>
              </a:spcBef>
            </a:pPr>
            <a:r>
              <a:rPr lang="en-US" dirty="0"/>
              <a:t>Upload to Team</a:t>
            </a:r>
          </a:p>
          <a:p>
            <a:pPr lvl="1">
              <a:spcBef>
                <a:spcPts val="900"/>
              </a:spcBef>
            </a:pPr>
            <a:r>
              <a:rPr lang="en-US" dirty="0"/>
              <a:t>Upload to Tenant App Gallery</a:t>
            </a:r>
          </a:p>
          <a:p>
            <a:pPr lvl="1">
              <a:spcBef>
                <a:spcPts val="900"/>
              </a:spcBef>
            </a:pPr>
            <a:r>
              <a:rPr lang="en-US" dirty="0"/>
              <a:t>Submit to Office Store </a:t>
            </a:r>
          </a:p>
        </p:txBody>
      </p:sp>
      <p:pic>
        <p:nvPicPr>
          <p:cNvPr id="1026" name="Picture 2" descr="Screenshot of Visual Studio Code editing">
            <a:extLst>
              <a:ext uri="{FF2B5EF4-FFF2-40B4-BE49-F238E27FC236}">
                <a16:creationId xmlns:a16="http://schemas.microsoft.com/office/drawing/2014/main" id="{D2770D23-31AF-43B1-B3E7-481206F4420E}"/>
              </a:ext>
            </a:extLst>
          </p:cNvPr>
          <p:cNvPicPr>
            <a:picLocks noGrp="1" noChangeAspect="1" noChangeArrowheads="1"/>
          </p:cNvPicPr>
          <p:nvPr>
            <p:ph sz="quarter" idx="18"/>
          </p:nvPr>
        </p:nvPicPr>
        <p:blipFill>
          <a:blip r:embed="rId5">
            <a:extLst>
              <a:ext uri="{28A0092B-C50C-407E-A947-70E740481C1C}">
                <a14:useLocalDpi xmlns:a14="http://schemas.microsoft.com/office/drawing/2010/main" val="0"/>
              </a:ext>
            </a:extLst>
          </a:blip>
          <a:stretch>
            <a:fillRect/>
          </a:stretch>
        </p:blipFill>
        <p:spPr bwMode="auto">
          <a:xfrm>
            <a:off x="4854575" y="2123419"/>
            <a:ext cx="2752725" cy="220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913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500"/>
                                        <p:tgtEl>
                                          <p:spTgt spid="4">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500"/>
                                        <p:tgtEl>
                                          <p:spTgt spid="4">
                                            <p:txEl>
                                              <p:pRg st="3" end="3"/>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animEffect transition="in" filter="fade">
                                      <p:cBhvr>
                                        <p:cTn id="31" dur="500"/>
                                        <p:tgtEl>
                                          <p:spTgt spid="5">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Effect transition="in" filter="fade">
                                      <p:cBhvr>
                                        <p:cTn id="34" dur="500"/>
                                        <p:tgtEl>
                                          <p:spTgt spid="5">
                                            <p:txEl>
                                              <p:pRg st="1" end="1"/>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animEffect transition="in" filter="fade">
                                      <p:cBhvr>
                                        <p:cTn id="37" dur="500"/>
                                        <p:tgtEl>
                                          <p:spTgt spid="5">
                                            <p:txEl>
                                              <p:pRg st="2" end="2"/>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
                                            <p:txEl>
                                              <p:pRg st="3" end="3"/>
                                            </p:txEl>
                                          </p:spTgt>
                                        </p:tgtEl>
                                        <p:attrNameLst>
                                          <p:attrName>style.visibility</p:attrName>
                                        </p:attrNameLst>
                                      </p:cBhvr>
                                      <p:to>
                                        <p:strVal val="visible"/>
                                      </p:to>
                                    </p:set>
                                    <p:animEffect transition="in" filter="fade">
                                      <p:cBhvr>
                                        <p:cTn id="40"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a:extLst>
              <a:ext uri="{FF2B5EF4-FFF2-40B4-BE49-F238E27FC236}">
                <a16:creationId xmlns:a16="http://schemas.microsoft.com/office/drawing/2014/main" id="{FE39CF08-D3EB-43B2-A3AD-471D74D3CEA7}"/>
              </a:ext>
            </a:extLst>
          </p:cNvPr>
          <p:cNvPicPr>
            <a:picLocks noGrp="1" noChangeAspect="1"/>
          </p:cNvPicPr>
          <p:nvPr>
            <p:ph sz="quarter" idx="17"/>
          </p:nvPr>
        </p:nvPicPr>
        <p:blipFill>
          <a:blip r:embed="rId3"/>
          <a:stretch>
            <a:fillRect/>
          </a:stretch>
        </p:blipFill>
        <p:spPr>
          <a:xfrm>
            <a:off x="1397908" y="1871817"/>
            <a:ext cx="3661559" cy="2709554"/>
          </a:xfrm>
          <a:prstGeom prst="rect">
            <a:avLst/>
          </a:prstGeom>
        </p:spPr>
      </p:pic>
      <p:sp>
        <p:nvSpPr>
          <p:cNvPr id="9" name="Title 8">
            <a:extLst>
              <a:ext uri="{FF2B5EF4-FFF2-40B4-BE49-F238E27FC236}">
                <a16:creationId xmlns:a16="http://schemas.microsoft.com/office/drawing/2014/main" id="{F3E5B1EF-67AE-4A3C-9A66-63771084E556}"/>
              </a:ext>
            </a:extLst>
          </p:cNvPr>
          <p:cNvSpPr>
            <a:spLocks noGrp="1"/>
          </p:cNvSpPr>
          <p:nvPr>
            <p:ph type="title"/>
          </p:nvPr>
        </p:nvSpPr>
        <p:spPr/>
        <p:txBody>
          <a:bodyPr/>
          <a:lstStyle/>
          <a:p>
            <a:r>
              <a:rPr lang="en-US" dirty="0"/>
              <a:t>Tab Configuration and Content</a:t>
            </a:r>
          </a:p>
        </p:txBody>
      </p:sp>
      <p:sp>
        <p:nvSpPr>
          <p:cNvPr id="10" name="Text Placeholder 9">
            <a:extLst>
              <a:ext uri="{FF2B5EF4-FFF2-40B4-BE49-F238E27FC236}">
                <a16:creationId xmlns:a16="http://schemas.microsoft.com/office/drawing/2014/main" id="{0039457B-30BF-441B-8DAC-1839F160A4BA}"/>
              </a:ext>
            </a:extLst>
          </p:cNvPr>
          <p:cNvSpPr>
            <a:spLocks noGrp="1"/>
          </p:cNvSpPr>
          <p:nvPr>
            <p:ph type="body" sz="quarter" idx="11"/>
          </p:nvPr>
        </p:nvSpPr>
        <p:spPr>
          <a:xfrm>
            <a:off x="465138" y="5026024"/>
            <a:ext cx="5527100" cy="1252522"/>
          </a:xfrm>
        </p:spPr>
        <p:txBody>
          <a:bodyPr/>
          <a:lstStyle/>
          <a:p>
            <a:r>
              <a:rPr lang="en-US" sz="1800" dirty="0">
                <a:latin typeface="+mj-lt"/>
              </a:rPr>
              <a:t>Tab Configuration</a:t>
            </a:r>
          </a:p>
          <a:p>
            <a:r>
              <a:rPr lang="en-US" b="0" dirty="0">
                <a:solidFill>
                  <a:schemeClr val="tx1"/>
                </a:solidFill>
              </a:rPr>
              <a:t>Configured in manifest</a:t>
            </a:r>
          </a:p>
          <a:p>
            <a:r>
              <a:rPr lang="en-US" b="0" dirty="0">
                <a:solidFill>
                  <a:schemeClr val="tx1"/>
                </a:solidFill>
              </a:rPr>
              <a:t>Displayed when Tab added to Channel</a:t>
            </a:r>
          </a:p>
          <a:p>
            <a:r>
              <a:rPr lang="en-US" b="0" dirty="0">
                <a:solidFill>
                  <a:schemeClr val="tx1"/>
                </a:solidFill>
              </a:rPr>
              <a:t>Collect information</a:t>
            </a:r>
          </a:p>
        </p:txBody>
      </p:sp>
      <p:sp>
        <p:nvSpPr>
          <p:cNvPr id="11" name="Text Placeholder 10">
            <a:extLst>
              <a:ext uri="{FF2B5EF4-FFF2-40B4-BE49-F238E27FC236}">
                <a16:creationId xmlns:a16="http://schemas.microsoft.com/office/drawing/2014/main" id="{50995F82-5E4D-4E22-881D-F48871EA493A}"/>
              </a:ext>
            </a:extLst>
          </p:cNvPr>
          <p:cNvSpPr>
            <a:spLocks noGrp="1"/>
          </p:cNvSpPr>
          <p:nvPr>
            <p:ph type="body" sz="quarter" idx="13"/>
          </p:nvPr>
        </p:nvSpPr>
        <p:spPr>
          <a:xfrm>
            <a:off x="6460554" y="5026024"/>
            <a:ext cx="5537771" cy="1962076"/>
          </a:xfrm>
        </p:spPr>
        <p:txBody>
          <a:bodyPr/>
          <a:lstStyle/>
          <a:p>
            <a:r>
              <a:rPr lang="en-US" sz="1800" dirty="0">
                <a:latin typeface="+mj-lt"/>
              </a:rPr>
              <a:t>Tab Content</a:t>
            </a:r>
          </a:p>
          <a:p>
            <a:r>
              <a:rPr lang="en-US" b="0" dirty="0">
                <a:solidFill>
                  <a:schemeClr val="tx1"/>
                </a:solidFill>
              </a:rPr>
              <a:t>Rendered in IFRAME</a:t>
            </a:r>
          </a:p>
          <a:p>
            <a:r>
              <a:rPr lang="en-US" b="0" dirty="0" err="1">
                <a:solidFill>
                  <a:schemeClr val="tx1"/>
                </a:solidFill>
              </a:rPr>
              <a:t>Url</a:t>
            </a:r>
            <a:r>
              <a:rPr lang="en-US" b="0" dirty="0">
                <a:solidFill>
                  <a:schemeClr val="tx1"/>
                </a:solidFill>
              </a:rPr>
              <a:t> specified by configuration page</a:t>
            </a:r>
          </a:p>
          <a:p>
            <a:r>
              <a:rPr lang="en-US" b="0" dirty="0">
                <a:solidFill>
                  <a:schemeClr val="tx1"/>
                </a:solidFill>
              </a:rPr>
              <a:t>Inspect context for </a:t>
            </a:r>
            <a:r>
              <a:rPr lang="en-US" b="0" dirty="0" err="1">
                <a:solidFill>
                  <a:schemeClr val="tx1"/>
                </a:solidFill>
              </a:rPr>
              <a:t>EntityId</a:t>
            </a:r>
            <a:r>
              <a:rPr lang="en-US" b="0" dirty="0">
                <a:solidFill>
                  <a:schemeClr val="tx1"/>
                </a:solidFill>
              </a:rPr>
              <a:t>/</a:t>
            </a:r>
            <a:r>
              <a:rPr lang="en-US" b="0" dirty="0" err="1">
                <a:solidFill>
                  <a:schemeClr val="tx1"/>
                </a:solidFill>
              </a:rPr>
              <a:t>SubEntityId</a:t>
            </a:r>
            <a:endParaRPr lang="en-US" b="0" dirty="0">
              <a:solidFill>
                <a:schemeClr val="tx1"/>
              </a:solidFill>
            </a:endParaRPr>
          </a:p>
          <a:p>
            <a:r>
              <a:rPr lang="en-US" b="0" dirty="0">
                <a:solidFill>
                  <a:schemeClr val="tx1"/>
                </a:solidFill>
              </a:rPr>
              <a:t>Retrieve state based on Entity/</a:t>
            </a:r>
            <a:r>
              <a:rPr lang="en-US" b="0" dirty="0" err="1">
                <a:solidFill>
                  <a:schemeClr val="tx1"/>
                </a:solidFill>
              </a:rPr>
              <a:t>SubEntity</a:t>
            </a:r>
            <a:r>
              <a:rPr lang="en-US" b="0" dirty="0">
                <a:solidFill>
                  <a:schemeClr val="tx1"/>
                </a:solidFill>
              </a:rPr>
              <a:t>/User</a:t>
            </a:r>
          </a:p>
          <a:p>
            <a:endParaRPr lang="en-US" sz="2400" dirty="0"/>
          </a:p>
        </p:txBody>
      </p:sp>
      <p:pic>
        <p:nvPicPr>
          <p:cNvPr id="15" name="Content Placeholder 14">
            <a:extLst>
              <a:ext uri="{FF2B5EF4-FFF2-40B4-BE49-F238E27FC236}">
                <a16:creationId xmlns:a16="http://schemas.microsoft.com/office/drawing/2014/main" id="{CAAC6681-D462-46DC-8D0F-E9F9C969B2D2}"/>
              </a:ext>
            </a:extLst>
          </p:cNvPr>
          <p:cNvPicPr>
            <a:picLocks noGrp="1" noChangeAspect="1"/>
          </p:cNvPicPr>
          <p:nvPr>
            <p:ph sz="quarter" idx="19"/>
          </p:nvPr>
        </p:nvPicPr>
        <p:blipFill>
          <a:blip r:embed="rId4"/>
          <a:stretch>
            <a:fillRect/>
          </a:stretch>
        </p:blipFill>
        <p:spPr>
          <a:xfrm>
            <a:off x="7198411" y="1997075"/>
            <a:ext cx="4049929" cy="2459038"/>
          </a:xfrm>
          <a:prstGeom prst="rect">
            <a:avLst/>
          </a:prstGeom>
        </p:spPr>
      </p:pic>
    </p:spTree>
    <p:extLst>
      <p:ext uri="{BB962C8B-B14F-4D97-AF65-F5344CB8AC3E}">
        <p14:creationId xmlns:p14="http://schemas.microsoft.com/office/powerpoint/2010/main" val="326245734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B111BD-B777-48B1-9F48-52BF46F76E0E}"/>
              </a:ext>
            </a:extLst>
          </p:cNvPr>
          <p:cNvSpPr>
            <a:spLocks noGrp="1"/>
          </p:cNvSpPr>
          <p:nvPr>
            <p:ph type="title"/>
          </p:nvPr>
        </p:nvSpPr>
        <p:spPr/>
        <p:txBody>
          <a:bodyPr/>
          <a:lstStyle/>
          <a:p>
            <a:r>
              <a:rPr lang="en-US" dirty="0"/>
              <a:t>Interacting with Microsoft Teams</a:t>
            </a:r>
          </a:p>
        </p:txBody>
      </p:sp>
      <p:sp>
        <p:nvSpPr>
          <p:cNvPr id="21" name="Text Placeholder 20">
            <a:extLst>
              <a:ext uri="{FF2B5EF4-FFF2-40B4-BE49-F238E27FC236}">
                <a16:creationId xmlns:a16="http://schemas.microsoft.com/office/drawing/2014/main" id="{785B3833-D24D-48C6-ABBB-C0C323CA96C2}"/>
              </a:ext>
            </a:extLst>
          </p:cNvPr>
          <p:cNvSpPr>
            <a:spLocks noGrp="1"/>
          </p:cNvSpPr>
          <p:nvPr>
            <p:ph type="body" sz="quarter" idx="10"/>
          </p:nvPr>
        </p:nvSpPr>
        <p:spPr>
          <a:xfrm>
            <a:off x="465138" y="1103049"/>
            <a:ext cx="11533187" cy="307777"/>
          </a:xfrm>
        </p:spPr>
        <p:txBody>
          <a:bodyPr/>
          <a:lstStyle/>
          <a:p>
            <a:r>
              <a:rPr lang="en-US" dirty="0"/>
              <a:t>Teams API provides context for User / Team / Organization</a:t>
            </a:r>
          </a:p>
        </p:txBody>
      </p:sp>
      <p:sp>
        <p:nvSpPr>
          <p:cNvPr id="22" name="Text Placeholder 21">
            <a:extLst>
              <a:ext uri="{FF2B5EF4-FFF2-40B4-BE49-F238E27FC236}">
                <a16:creationId xmlns:a16="http://schemas.microsoft.com/office/drawing/2014/main" id="{8CF92A24-3695-41A4-B636-086190BC99D0}"/>
              </a:ext>
            </a:extLst>
          </p:cNvPr>
          <p:cNvSpPr>
            <a:spLocks noGrp="1"/>
          </p:cNvSpPr>
          <p:nvPr>
            <p:ph type="body" sz="quarter" idx="11"/>
          </p:nvPr>
        </p:nvSpPr>
        <p:spPr>
          <a:xfrm>
            <a:off x="465136" y="1895478"/>
            <a:ext cx="5637950" cy="1615827"/>
          </a:xfrm>
        </p:spPr>
        <p:txBody>
          <a:bodyPr/>
          <a:lstStyle/>
          <a:p>
            <a:r>
              <a:rPr lang="en-US" sz="1800" dirty="0">
                <a:latin typeface="+mj-lt"/>
              </a:rPr>
              <a:t>Getting Context through URL placeholders</a:t>
            </a:r>
          </a:p>
          <a:p>
            <a:pPr>
              <a:spcBef>
                <a:spcPts val="1200"/>
              </a:spcBef>
            </a:pPr>
            <a:r>
              <a:rPr lang="en-US" b="0" dirty="0">
                <a:solidFill>
                  <a:schemeClr val="tx1"/>
                </a:solidFill>
                <a:latin typeface="+mj-lt"/>
              </a:rPr>
              <a:t>Placeholders specified in URL in manifest</a:t>
            </a:r>
          </a:p>
          <a:p>
            <a:pPr>
              <a:spcBef>
                <a:spcPts val="1200"/>
              </a:spcBef>
            </a:pPr>
            <a:r>
              <a:rPr lang="en-US" b="0" dirty="0">
                <a:solidFill>
                  <a:schemeClr val="tx1"/>
                </a:solidFill>
                <a:latin typeface="+mj-lt"/>
              </a:rPr>
              <a:t>Resolved at runtime</a:t>
            </a:r>
          </a:p>
          <a:p>
            <a:pPr>
              <a:spcBef>
                <a:spcPts val="1200"/>
              </a:spcBef>
            </a:pPr>
            <a:r>
              <a:rPr lang="en-US" b="0" dirty="0">
                <a:solidFill>
                  <a:schemeClr val="tx1"/>
                </a:solidFill>
                <a:latin typeface="+mj-lt"/>
              </a:rPr>
              <a:t>Placeholders for each property of  </a:t>
            </a:r>
            <a:r>
              <a:rPr lang="en-US" b="0" dirty="0">
                <a:solidFill>
                  <a:schemeClr val="tx1"/>
                </a:solidFill>
              </a:rPr>
              <a:t>C</a:t>
            </a:r>
            <a:r>
              <a:rPr lang="en-US" b="0" dirty="0">
                <a:solidFill>
                  <a:schemeClr val="tx1"/>
                </a:solidFill>
                <a:latin typeface="Consolas" panose="020B0609020204030204" pitchFamily="49" charset="0"/>
              </a:rPr>
              <a:t>ontext </a:t>
            </a:r>
            <a:r>
              <a:rPr lang="en-US" b="0" dirty="0">
                <a:solidFill>
                  <a:schemeClr val="tx1"/>
                </a:solidFill>
                <a:latin typeface="+mj-lt"/>
              </a:rPr>
              <a:t>object </a:t>
            </a:r>
          </a:p>
          <a:p>
            <a:pPr>
              <a:spcBef>
                <a:spcPts val="0"/>
              </a:spcBef>
            </a:pPr>
            <a:r>
              <a:rPr lang="en-US" sz="1200" b="0" dirty="0">
                <a:solidFill>
                  <a:schemeClr val="tx1"/>
                </a:solidFill>
                <a:latin typeface="Consolas" panose="020B0609020204030204" pitchFamily="49" charset="0"/>
              </a:rPr>
              <a:t>{</a:t>
            </a:r>
            <a:r>
              <a:rPr lang="en-US" sz="1200" b="0" dirty="0" err="1">
                <a:solidFill>
                  <a:schemeClr val="tx1"/>
                </a:solidFill>
                <a:latin typeface="Consolas" panose="020B0609020204030204" pitchFamily="49" charset="0"/>
              </a:rPr>
              <a:t>upn</a:t>
            </a:r>
            <a:r>
              <a:rPr lang="en-US" sz="1200" b="0" dirty="0">
                <a:solidFill>
                  <a:schemeClr val="tx1"/>
                </a:solidFill>
                <a:latin typeface="Consolas" panose="020B0609020204030204" pitchFamily="49" charset="0"/>
              </a:rPr>
              <a:t>}, {</a:t>
            </a:r>
            <a:r>
              <a:rPr lang="en-US" sz="1200" b="0" dirty="0" err="1">
                <a:solidFill>
                  <a:schemeClr val="tx1"/>
                </a:solidFill>
                <a:latin typeface="Consolas" panose="020B0609020204030204" pitchFamily="49" charset="0"/>
              </a:rPr>
              <a:t>teamId</a:t>
            </a:r>
            <a:r>
              <a:rPr lang="en-US" sz="1200" b="0" dirty="0">
                <a:solidFill>
                  <a:schemeClr val="tx1"/>
                </a:solidFill>
                <a:latin typeface="Consolas" panose="020B0609020204030204" pitchFamily="49" charset="0"/>
              </a:rPr>
              <a:t>}</a:t>
            </a:r>
          </a:p>
        </p:txBody>
      </p:sp>
      <p:sp>
        <p:nvSpPr>
          <p:cNvPr id="23" name="Text Placeholder 22">
            <a:extLst>
              <a:ext uri="{FF2B5EF4-FFF2-40B4-BE49-F238E27FC236}">
                <a16:creationId xmlns:a16="http://schemas.microsoft.com/office/drawing/2014/main" id="{AAE01C1E-D69D-4FB4-A045-A209071DB795}"/>
              </a:ext>
            </a:extLst>
          </p:cNvPr>
          <p:cNvSpPr>
            <a:spLocks noGrp="1"/>
          </p:cNvSpPr>
          <p:nvPr>
            <p:ph type="body" sz="quarter" idx="12"/>
          </p:nvPr>
        </p:nvSpPr>
        <p:spPr>
          <a:xfrm>
            <a:off x="6315740" y="1895478"/>
            <a:ext cx="5566678" cy="1461939"/>
          </a:xfrm>
        </p:spPr>
        <p:txBody>
          <a:bodyPr/>
          <a:lstStyle/>
          <a:p>
            <a:r>
              <a:rPr lang="en-US" sz="1800" dirty="0">
                <a:latin typeface="+mj-lt"/>
              </a:rPr>
              <a:t>Getting Context through the JavaScript library</a:t>
            </a:r>
          </a:p>
          <a:p>
            <a:pPr>
              <a:spcBef>
                <a:spcPts val="1200"/>
              </a:spcBef>
            </a:pPr>
            <a:r>
              <a:rPr lang="en-US" b="0" dirty="0">
                <a:solidFill>
                  <a:schemeClr val="tx1"/>
                </a:solidFill>
                <a:latin typeface="+mj-lt"/>
              </a:rPr>
              <a:t>Library provides function to get context</a:t>
            </a:r>
          </a:p>
          <a:p>
            <a:pPr>
              <a:spcBef>
                <a:spcPts val="0"/>
              </a:spcBef>
            </a:pPr>
            <a:r>
              <a:rPr lang="en-US" sz="1200" b="0" dirty="0" err="1">
                <a:solidFill>
                  <a:schemeClr val="tx1"/>
                </a:solidFill>
                <a:latin typeface="Consolas" panose="020B0609020204030204" pitchFamily="49" charset="0"/>
              </a:rPr>
              <a:t>microsoftTeams.getContext</a:t>
            </a:r>
            <a:r>
              <a:rPr lang="en-US" sz="1200" b="0" dirty="0">
                <a:solidFill>
                  <a:schemeClr val="tx1"/>
                </a:solidFill>
                <a:latin typeface="Consolas" panose="020B0609020204030204" pitchFamily="49" charset="0"/>
              </a:rPr>
              <a:t>()</a:t>
            </a:r>
          </a:p>
          <a:p>
            <a:pPr>
              <a:spcBef>
                <a:spcPts val="1200"/>
              </a:spcBef>
            </a:pPr>
            <a:r>
              <a:rPr lang="en-US" b="0" dirty="0">
                <a:solidFill>
                  <a:schemeClr val="tx1"/>
                </a:solidFill>
                <a:latin typeface="+mj-lt"/>
              </a:rPr>
              <a:t>Asynchronous method with only success callback</a:t>
            </a:r>
          </a:p>
          <a:p>
            <a:pPr>
              <a:spcBef>
                <a:spcPts val="0"/>
              </a:spcBef>
            </a:pPr>
            <a:r>
              <a:rPr lang="en-US" sz="1200" b="0" dirty="0">
                <a:solidFill>
                  <a:schemeClr val="tx1"/>
                </a:solidFill>
              </a:rPr>
              <a:t>Returns context object</a:t>
            </a:r>
          </a:p>
        </p:txBody>
      </p:sp>
      <p:graphicFrame>
        <p:nvGraphicFramePr>
          <p:cNvPr id="25" name="Table 24">
            <a:extLst>
              <a:ext uri="{FF2B5EF4-FFF2-40B4-BE49-F238E27FC236}">
                <a16:creationId xmlns:a16="http://schemas.microsoft.com/office/drawing/2014/main" id="{CDB9AA8C-C576-4E4D-91F5-D23C021091E5}"/>
              </a:ext>
            </a:extLst>
          </p:cNvPr>
          <p:cNvGraphicFramePr>
            <a:graphicFrameLocks noGrp="1"/>
          </p:cNvGraphicFramePr>
          <p:nvPr>
            <p:extLst>
              <p:ext uri="{D42A27DB-BD31-4B8C-83A1-F6EECF244321}">
                <p14:modId xmlns:p14="http://schemas.microsoft.com/office/powerpoint/2010/main" val="817952795"/>
              </p:ext>
            </p:extLst>
          </p:nvPr>
        </p:nvGraphicFramePr>
        <p:xfrm>
          <a:off x="465136" y="3955134"/>
          <a:ext cx="11533188" cy="2804160"/>
        </p:xfrm>
        <a:graphic>
          <a:graphicData uri="http://schemas.openxmlformats.org/drawingml/2006/table">
            <a:tbl>
              <a:tblPr firstRow="1" bandRow="1">
                <a:tableStyleId>{5C22544A-7EE6-4342-B048-85BDC9FD1C3A}</a:tableStyleId>
              </a:tblPr>
              <a:tblGrid>
                <a:gridCol w="2384390">
                  <a:extLst>
                    <a:ext uri="{9D8B030D-6E8A-4147-A177-3AD203B41FA5}">
                      <a16:colId xmlns:a16="http://schemas.microsoft.com/office/drawing/2014/main" val="3125580209"/>
                    </a:ext>
                  </a:extLst>
                </a:gridCol>
                <a:gridCol w="9148798">
                  <a:extLst>
                    <a:ext uri="{9D8B030D-6E8A-4147-A177-3AD203B41FA5}">
                      <a16:colId xmlns:a16="http://schemas.microsoft.com/office/drawing/2014/main" val="2154290756"/>
                    </a:ext>
                  </a:extLst>
                </a:gridCol>
              </a:tblGrid>
              <a:tr h="325812">
                <a:tc>
                  <a:txBody>
                    <a:bodyPr/>
                    <a:lstStyle/>
                    <a:p>
                      <a:r>
                        <a:rPr lang="en-US" sz="1600" dirty="0">
                          <a:solidFill>
                            <a:schemeClr val="bg2"/>
                          </a:solidFill>
                          <a:latin typeface="+mj-lt"/>
                        </a:rPr>
                        <a:t>Noteworthy Properties</a:t>
                      </a:r>
                    </a:p>
                  </a:txBody>
                  <a:tcPr marL="45720" marR="45720"/>
                </a:tc>
                <a:tc>
                  <a:txBody>
                    <a:bodyPr/>
                    <a:lstStyle/>
                    <a:p>
                      <a:r>
                        <a:rPr lang="en-US" sz="1600" dirty="0">
                          <a:solidFill>
                            <a:schemeClr val="bg2"/>
                          </a:solidFill>
                          <a:latin typeface="+mj-lt"/>
                        </a:rPr>
                        <a:t>Description</a:t>
                      </a:r>
                    </a:p>
                  </a:txBody>
                  <a:tcPr marL="45720" marR="45720"/>
                </a:tc>
                <a:extLst>
                  <a:ext uri="{0D108BD9-81ED-4DB2-BD59-A6C34878D82A}">
                    <a16:rowId xmlns:a16="http://schemas.microsoft.com/office/drawing/2014/main" val="3391520303"/>
                  </a:ext>
                </a:extLst>
              </a:tr>
              <a:tr h="270627">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b="0" dirty="0" err="1">
                          <a:solidFill>
                            <a:schemeClr val="tx1"/>
                          </a:solidFill>
                          <a:latin typeface="Consolas" panose="020B0609020204030204" pitchFamily="49" charset="0"/>
                        </a:rPr>
                        <a:t>teamId</a:t>
                      </a:r>
                      <a:endParaRPr lang="en-US" sz="1200" b="0" dirty="0">
                        <a:solidFill>
                          <a:schemeClr val="tx1"/>
                        </a:solidFill>
                        <a:latin typeface="Consolas" panose="020B0609020204030204" pitchFamily="49" charset="0"/>
                      </a:endParaRPr>
                    </a:p>
                  </a:txBody>
                  <a:tcPr marL="45720" marR="45720">
                    <a:lnR w="38100" cap="flat" cmpd="sng" algn="ctr">
                      <a:solidFill>
                        <a:schemeClr val="bg2"/>
                      </a:solidFill>
                      <a:prstDash val="solid"/>
                      <a:round/>
                      <a:headEnd type="none" w="med" len="med"/>
                      <a:tailEnd type="none" w="med" len="med"/>
                    </a:lnR>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a:solidFill>
                            <a:schemeClr val="tx1"/>
                          </a:solidFill>
                          <a:latin typeface="Consolas" panose="020B0609020204030204" pitchFamily="49" charset="0"/>
                        </a:rPr>
                        <a:t>The team ID in the format 19:[id]@</a:t>
                      </a:r>
                      <a:r>
                        <a:rPr lang="en-US" sz="1200" b="0" dirty="0" err="1">
                          <a:solidFill>
                            <a:schemeClr val="tx1"/>
                          </a:solidFill>
                          <a:latin typeface="Consolas" panose="020B0609020204030204" pitchFamily="49" charset="0"/>
                        </a:rPr>
                        <a:t>thread.skype</a:t>
                      </a:r>
                      <a:endParaRPr lang="en-US" sz="1200" dirty="0"/>
                    </a:p>
                  </a:txBody>
                  <a:tcPr marL="45720" marR="45720">
                    <a:lnL w="38100" cap="flat" cmpd="sng" algn="ctr">
                      <a:solidFill>
                        <a:schemeClr val="bg2"/>
                      </a:solidFill>
                      <a:prstDash val="solid"/>
                      <a:round/>
                      <a:headEnd type="none" w="med" len="med"/>
                      <a:tailEnd type="none" w="med" len="med"/>
                    </a:lnL>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233358532"/>
                  </a:ext>
                </a:extLst>
              </a:tr>
              <a:tr h="270627">
                <a:tc>
                  <a:txBody>
                    <a:bodyPr/>
                    <a:lstStyle/>
                    <a:p>
                      <a:r>
                        <a:rPr lang="en-US" sz="1200" b="0" dirty="0" err="1">
                          <a:solidFill>
                            <a:schemeClr val="tx1"/>
                          </a:solidFill>
                          <a:latin typeface="Consolas" panose="020B0609020204030204" pitchFamily="49" charset="0"/>
                        </a:rPr>
                        <a:t>channelId</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a:solidFill>
                            <a:schemeClr val="tx1"/>
                          </a:solidFill>
                          <a:latin typeface="Consolas" panose="020B0609020204030204" pitchFamily="49" charset="0"/>
                        </a:rPr>
                        <a:t>The channel ID in the format 19:[id]@</a:t>
                      </a:r>
                      <a:r>
                        <a:rPr lang="en-US" sz="1200" b="0" dirty="0" err="1">
                          <a:solidFill>
                            <a:schemeClr val="tx1"/>
                          </a:solidFill>
                          <a:latin typeface="Consolas" panose="020B0609020204030204" pitchFamily="49" charset="0"/>
                        </a:rPr>
                        <a:t>thread.skype</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3050132184"/>
                  </a:ext>
                </a:extLst>
              </a:tr>
              <a:tr h="270627">
                <a:tc>
                  <a:txBody>
                    <a:bodyPr/>
                    <a:lstStyle/>
                    <a:p>
                      <a:r>
                        <a:rPr lang="en-US" sz="1200" b="0" dirty="0">
                          <a:solidFill>
                            <a:schemeClr val="tx1"/>
                          </a:solidFill>
                          <a:latin typeface="Consolas" panose="020B0609020204030204" pitchFamily="49" charset="0"/>
                        </a:rPr>
                        <a:t>Locale</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a:solidFill>
                            <a:schemeClr val="tx1"/>
                          </a:solidFill>
                          <a:latin typeface="Consolas" panose="020B0609020204030204" pitchFamily="49" charset="0"/>
                        </a:rPr>
                        <a:t>Lowercase </a:t>
                      </a:r>
                      <a:r>
                        <a:rPr lang="en-US" sz="1200" b="0" dirty="0" err="1">
                          <a:solidFill>
                            <a:schemeClr val="tx1"/>
                          </a:solidFill>
                          <a:latin typeface="Consolas" panose="020B0609020204030204" pitchFamily="49" charset="0"/>
                        </a:rPr>
                        <a:t>lang</a:t>
                      </a:r>
                      <a:r>
                        <a:rPr lang="en-US" sz="1200" b="0" dirty="0">
                          <a:solidFill>
                            <a:schemeClr val="tx1"/>
                          </a:solidFill>
                          <a:latin typeface="Consolas" panose="020B0609020204030204" pitchFamily="49" charset="0"/>
                        </a:rPr>
                        <a:t>-locale</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578365897"/>
                  </a:ext>
                </a:extLst>
              </a:tr>
              <a:tr h="270627">
                <a:tc>
                  <a:txBody>
                    <a:bodyPr/>
                    <a:lstStyle/>
                    <a:p>
                      <a:r>
                        <a:rPr lang="en-US" sz="1200" b="0" dirty="0">
                          <a:solidFill>
                            <a:schemeClr val="tx1"/>
                          </a:solidFill>
                          <a:latin typeface="Consolas" panose="020B0609020204030204" pitchFamily="49" charset="0"/>
                        </a:rPr>
                        <a:t>theme</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a:solidFill>
                            <a:schemeClr val="tx1"/>
                          </a:solidFill>
                          <a:latin typeface="Consolas" panose="020B0609020204030204" pitchFamily="49" charset="0"/>
                        </a:rPr>
                        <a:t>default | dark | contrast</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676990013"/>
                  </a:ext>
                </a:extLst>
              </a:tr>
              <a:tr h="270627">
                <a:tc>
                  <a:txBody>
                    <a:bodyPr/>
                    <a:lstStyle/>
                    <a:p>
                      <a:r>
                        <a:rPr lang="en-US" sz="1200" b="0" dirty="0" err="1">
                          <a:solidFill>
                            <a:schemeClr val="tx1"/>
                          </a:solidFill>
                          <a:latin typeface="Consolas" panose="020B0609020204030204" pitchFamily="49" charset="0"/>
                        </a:rPr>
                        <a:t>entityId</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a:solidFill>
                            <a:schemeClr val="tx1"/>
                          </a:solidFill>
                          <a:latin typeface="Consolas" panose="020B0609020204030204" pitchFamily="49" charset="0"/>
                        </a:rPr>
                        <a:t>The entity id you set up on your config page</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643083545"/>
                  </a:ext>
                </a:extLst>
              </a:tr>
              <a:tr h="270627">
                <a:tc>
                  <a:txBody>
                    <a:bodyPr/>
                    <a:lstStyle/>
                    <a:p>
                      <a:r>
                        <a:rPr lang="en-US" sz="1200" b="0" dirty="0" err="1">
                          <a:solidFill>
                            <a:schemeClr val="tx1"/>
                          </a:solidFill>
                          <a:latin typeface="Consolas" panose="020B0609020204030204" pitchFamily="49" charset="0"/>
                        </a:rPr>
                        <a:t>subEntityId</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a:solidFill>
                            <a:schemeClr val="tx1"/>
                          </a:solidFill>
                          <a:latin typeface="Consolas" panose="020B0609020204030204" pitchFamily="49" charset="0"/>
                        </a:rPr>
                        <a:t>The sub entity id you set up on your config page</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2755349799"/>
                  </a:ext>
                </a:extLst>
              </a:tr>
              <a:tr h="270627">
                <a:tc>
                  <a:txBody>
                    <a:bodyPr/>
                    <a:lstStyle/>
                    <a:p>
                      <a:r>
                        <a:rPr lang="en-US" sz="1200" b="0" dirty="0" err="1">
                          <a:solidFill>
                            <a:schemeClr val="tx1"/>
                          </a:solidFill>
                          <a:latin typeface="Consolas" panose="020B0609020204030204" pitchFamily="49" charset="0"/>
                        </a:rPr>
                        <a:t>upn</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a:solidFill>
                            <a:schemeClr val="tx1"/>
                          </a:solidFill>
                          <a:latin typeface="Consolas" panose="020B0609020204030204" pitchFamily="49" charset="0"/>
                        </a:rPr>
                        <a:t>The user identifier in email format</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2606629762"/>
                  </a:ext>
                </a:extLst>
              </a:tr>
              <a:tr h="270627">
                <a:tc>
                  <a:txBody>
                    <a:bodyPr/>
                    <a:lstStyle/>
                    <a:p>
                      <a:r>
                        <a:rPr lang="en-US" sz="1200" b="0" dirty="0" err="1">
                          <a:solidFill>
                            <a:schemeClr val="tx1"/>
                          </a:solidFill>
                          <a:latin typeface="Consolas" panose="020B0609020204030204" pitchFamily="49" charset="0"/>
                        </a:rPr>
                        <a:t>tid</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err="1">
                          <a:solidFill>
                            <a:schemeClr val="tx1"/>
                          </a:solidFill>
                          <a:latin typeface="Consolas" panose="020B0609020204030204" pitchFamily="49" charset="0"/>
                        </a:rPr>
                        <a:t>Guid</a:t>
                      </a:r>
                      <a:r>
                        <a:rPr lang="en-US" sz="1200" b="0" dirty="0">
                          <a:solidFill>
                            <a:schemeClr val="tx1"/>
                          </a:solidFill>
                          <a:latin typeface="Consolas" panose="020B0609020204030204" pitchFamily="49" charset="0"/>
                        </a:rPr>
                        <a:t> identifying the current Tenant ID</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454454220"/>
                  </a:ext>
                </a:extLst>
              </a:tr>
              <a:tr h="270627">
                <a:tc>
                  <a:txBody>
                    <a:bodyPr/>
                    <a:lstStyle/>
                    <a:p>
                      <a:r>
                        <a:rPr lang="en-US" sz="1200" b="0" dirty="0" err="1">
                          <a:solidFill>
                            <a:schemeClr val="tx1"/>
                          </a:solidFill>
                          <a:latin typeface="Consolas" panose="020B0609020204030204" pitchFamily="49" charset="0"/>
                        </a:rPr>
                        <a:t>groupId</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solidFill>
                      <a:schemeClr val="tx1">
                        <a:lumMod val="10000"/>
                        <a:lumOff val="90000"/>
                      </a:schemeClr>
                    </a:solidFill>
                  </a:tcPr>
                </a:tc>
                <a:tc>
                  <a:txBody>
                    <a:bodyPr/>
                    <a:lstStyle/>
                    <a:p>
                      <a:r>
                        <a:rPr lang="en-US" sz="1200" b="0" dirty="0" err="1">
                          <a:solidFill>
                            <a:schemeClr val="tx1"/>
                          </a:solidFill>
                          <a:latin typeface="Consolas" panose="020B0609020204030204" pitchFamily="49" charset="0"/>
                        </a:rPr>
                        <a:t>Guid</a:t>
                      </a:r>
                      <a:r>
                        <a:rPr lang="en-US" sz="1200" b="0" dirty="0">
                          <a:solidFill>
                            <a:schemeClr val="tx1"/>
                          </a:solidFill>
                          <a:latin typeface="Consolas" panose="020B0609020204030204" pitchFamily="49" charset="0"/>
                        </a:rPr>
                        <a:t> identifying the current O365 Group ID</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solidFill>
                      <a:schemeClr val="tx1">
                        <a:lumMod val="10000"/>
                        <a:lumOff val="90000"/>
                      </a:schemeClr>
                    </a:solidFill>
                  </a:tcPr>
                </a:tc>
                <a:extLst>
                  <a:ext uri="{0D108BD9-81ED-4DB2-BD59-A6C34878D82A}">
                    <a16:rowId xmlns:a16="http://schemas.microsoft.com/office/drawing/2014/main" val="1990121495"/>
                  </a:ext>
                </a:extLst>
              </a:tr>
            </a:tbl>
          </a:graphicData>
        </a:graphic>
      </p:graphicFrame>
    </p:spTree>
    <p:extLst>
      <p:ext uri="{BB962C8B-B14F-4D97-AF65-F5344CB8AC3E}">
        <p14:creationId xmlns:p14="http://schemas.microsoft.com/office/powerpoint/2010/main" val="392371024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94D39FE-FB0B-D049-8893-C931AD278318}"/>
              </a:ext>
            </a:extLst>
          </p:cNvPr>
          <p:cNvSpPr>
            <a:spLocks noGrp="1"/>
          </p:cNvSpPr>
          <p:nvPr>
            <p:ph type="title"/>
          </p:nvPr>
        </p:nvSpPr>
        <p:spPr/>
        <p:txBody>
          <a:bodyPr/>
          <a:lstStyle/>
          <a:p>
            <a:r>
              <a:rPr lang="en-US" dirty="0"/>
              <a:t>Deploy SharePoint Framework Web Parts as Microsoft Teams Tabs!</a:t>
            </a:r>
          </a:p>
        </p:txBody>
      </p:sp>
    </p:spTree>
    <p:extLst>
      <p:ext uri="{BB962C8B-B14F-4D97-AF65-F5344CB8AC3E}">
        <p14:creationId xmlns:p14="http://schemas.microsoft.com/office/powerpoint/2010/main" val="228238713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5170646"/>
          </a:xfrm>
        </p:spPr>
        <p:txBody>
          <a:bodyPr/>
          <a:lstStyle/>
          <a:p>
            <a:r>
              <a:rPr lang="en-US" dirty="0"/>
              <a:t>Development model is similar to SharePoint Framework web parts</a:t>
            </a:r>
          </a:p>
          <a:p>
            <a:endParaRPr lang="en-US" dirty="0"/>
          </a:p>
          <a:p>
            <a:r>
              <a:rPr lang="en-US" dirty="0"/>
              <a:t>Any web part can be exposed as a tab in Microsoft Teams</a:t>
            </a:r>
          </a:p>
          <a:p>
            <a:endParaRPr lang="en-US" dirty="0"/>
          </a:p>
          <a:p>
            <a:r>
              <a:rPr lang="en-US" dirty="0"/>
              <a:t>Have difference scoping options on exposing your custom tab as a web part and tab in your tenant</a:t>
            </a:r>
          </a:p>
          <a:p>
            <a:endParaRPr lang="en-US" dirty="0"/>
          </a:p>
          <a:p>
            <a:r>
              <a:rPr lang="en-US" dirty="0"/>
              <a:t>Tab executed in the context of the underlaying SharePoint site behind of the specific team</a:t>
            </a:r>
          </a:p>
          <a:p>
            <a:endParaRPr lang="en-US" dirty="0"/>
          </a:p>
          <a:p>
            <a:r>
              <a:rPr lang="en-US" dirty="0"/>
              <a:t>Take advantage of any SharePoint specific APIs or functionalities </a:t>
            </a:r>
            <a:br>
              <a:rPr lang="en-US" dirty="0"/>
            </a:br>
            <a:r>
              <a:rPr lang="en-US" dirty="0"/>
              <a:t>in your web part!</a:t>
            </a:r>
          </a:p>
          <a:p>
            <a:pPr lvl="1"/>
            <a:r>
              <a:rPr lang="en-US" dirty="0"/>
              <a:t>Access SharePoint REST API, Microsoft Graph, Azure AD-secured Endpoints… all straight from the </a:t>
            </a:r>
            <a:r>
              <a:rPr lang="en-US" dirty="0" err="1"/>
              <a:t>SPFx</a:t>
            </a:r>
            <a:r>
              <a:rPr lang="en-US" dirty="0"/>
              <a:t> API</a:t>
            </a:r>
          </a:p>
        </p:txBody>
      </p:sp>
      <p:sp>
        <p:nvSpPr>
          <p:cNvPr id="2" name="Title 1"/>
          <p:cNvSpPr>
            <a:spLocks noGrp="1"/>
          </p:cNvSpPr>
          <p:nvPr>
            <p:ph type="title"/>
          </p:nvPr>
        </p:nvSpPr>
        <p:spPr>
          <a:xfrm>
            <a:off x="464400" y="633600"/>
            <a:ext cx="11574000" cy="387798"/>
          </a:xfrm>
        </p:spPr>
        <p:txBody>
          <a:bodyPr/>
          <a:lstStyle/>
          <a:p>
            <a:r>
              <a:rPr lang="en-US" dirty="0"/>
              <a:t>Benefits to using SharePoint Framework to Extend Microsoft Teams</a:t>
            </a:r>
            <a:endParaRPr lang="fi-FI" dirty="0"/>
          </a:p>
        </p:txBody>
      </p:sp>
    </p:spTree>
    <p:extLst>
      <p:ext uri="{BB962C8B-B14F-4D97-AF65-F5344CB8AC3E}">
        <p14:creationId xmlns:p14="http://schemas.microsoft.com/office/powerpoint/2010/main" val="61621648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D5367AA0-47A8-7546-B40B-5A1F4C74AB48}"/>
              </a:ext>
            </a:extLst>
          </p:cNvPr>
          <p:cNvGraphicFramePr/>
          <p:nvPr>
            <p:extLst>
              <p:ext uri="{D42A27DB-BD31-4B8C-83A1-F6EECF244321}">
                <p14:modId xmlns:p14="http://schemas.microsoft.com/office/powerpoint/2010/main" val="3085019549"/>
              </p:ext>
            </p:extLst>
          </p:nvPr>
        </p:nvGraphicFramePr>
        <p:xfrm>
          <a:off x="464400" y="1212850"/>
          <a:ext cx="11574000" cy="53953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a:extLst>
              <a:ext uri="{FF2B5EF4-FFF2-40B4-BE49-F238E27FC236}">
                <a16:creationId xmlns:a16="http://schemas.microsoft.com/office/drawing/2014/main" id="{6BC89ED7-EB41-D54B-9EEA-45DFE294BF4B}"/>
              </a:ext>
            </a:extLst>
          </p:cNvPr>
          <p:cNvSpPr>
            <a:spLocks noGrp="1"/>
          </p:cNvSpPr>
          <p:nvPr>
            <p:ph type="title"/>
          </p:nvPr>
        </p:nvSpPr>
        <p:spPr>
          <a:xfrm>
            <a:off x="464400" y="633600"/>
            <a:ext cx="11574000" cy="387798"/>
          </a:xfrm>
        </p:spPr>
        <p:txBody>
          <a:bodyPr/>
          <a:lstStyle/>
          <a:p>
            <a:r>
              <a:rPr lang="en-US" dirty="0"/>
              <a:t>How to Surface SharePoint Framework Web Parts as Microsoft Teams Tabs?</a:t>
            </a:r>
          </a:p>
        </p:txBody>
      </p:sp>
    </p:spTree>
    <p:extLst>
      <p:ext uri="{BB962C8B-B14F-4D97-AF65-F5344CB8AC3E}">
        <p14:creationId xmlns:p14="http://schemas.microsoft.com/office/powerpoint/2010/main" val="2680277832"/>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2700</Words>
  <Application>Microsoft Office PowerPoint</Application>
  <PresentationFormat>Custom</PresentationFormat>
  <Paragraphs>225</Paragraphs>
  <Slides>17</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Consolas</vt:lpstr>
      <vt:lpstr>Segoe UI</vt:lpstr>
      <vt:lpstr>Segoe UI Light</vt:lpstr>
      <vt:lpstr>Segoe UI Semibold</vt:lpstr>
      <vt:lpstr>Wingdings</vt:lpstr>
      <vt:lpstr>Office 365 PPT Template - 2017</vt:lpstr>
      <vt:lpstr>Build Microsoft Teams customization using SharePoint Framework</vt:lpstr>
      <vt:lpstr>Overview</vt:lpstr>
      <vt:lpstr>Microsoft Teams-extensibility options</vt:lpstr>
      <vt:lpstr>Overview of building a Microsoft Teams Tab</vt:lpstr>
      <vt:lpstr>Tab Configuration and Content</vt:lpstr>
      <vt:lpstr>Interacting with Microsoft Teams</vt:lpstr>
      <vt:lpstr>Deploy SharePoint Framework Web Parts as Microsoft Teams Tabs!</vt:lpstr>
      <vt:lpstr>Benefits to using SharePoint Framework to Extend Microsoft Teams</vt:lpstr>
      <vt:lpstr>How to Surface SharePoint Framework Web Parts as Microsoft Teams Tabs?</vt:lpstr>
      <vt:lpstr>Specify SharePoint Framework Web Part can be Microsoft Teams Tab</vt:lpstr>
      <vt:lpstr>Create Microsoft Teams Tab Images</vt:lpstr>
      <vt:lpstr>Create Microsoft Teams App manifest</vt:lpstr>
      <vt:lpstr>Demo Extending Microsoft Teams with  SharePoint Framework Web Parts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2022-04-24T12:46:32Z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