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6"/>
  </p:notesMasterIdLst>
  <p:handoutMasterIdLst>
    <p:handoutMasterId r:id="rId17"/>
  </p:handoutMasterIdLst>
  <p:sldIdLst>
    <p:sldId id="257" r:id="rId3"/>
    <p:sldId id="263" r:id="rId4"/>
    <p:sldId id="1550" r:id="rId5"/>
    <p:sldId id="1554" r:id="rId6"/>
    <p:sldId id="1563" r:id="rId7"/>
    <p:sldId id="1581" r:id="rId8"/>
    <p:sldId id="1557" r:id="rId9"/>
    <p:sldId id="1558" r:id="rId10"/>
    <p:sldId id="1582" r:id="rId11"/>
    <p:sldId id="283" r:id="rId12"/>
    <p:sldId id="279" r:id="rId13"/>
    <p:sldId id="261" r:id="rId14"/>
    <p:sldId id="260"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testing and debugging" id="{34885BD1-DB17-4CBA-82C8-BF5CADF0FC2C}">
          <p14:sldIdLst>
            <p14:sldId id="1550"/>
            <p14:sldId id="1554"/>
            <p14:sldId id="1563"/>
            <p14:sldId id="1581"/>
            <p14:sldId id="1557"/>
            <p14:sldId id="1558"/>
            <p14:sldId id="1582"/>
          </p14:sldIdLst>
        </p14:section>
        <p14:section name="outro" id="{17E7FD53-C607-45CA-A3B7-F12BDDB03C7C}">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00" autoAdjust="0"/>
    <p:restoredTop sz="65567" autoAdjust="0"/>
  </p:normalViewPr>
  <p:slideViewPr>
    <p:cSldViewPr snapToGrid="0">
      <p:cViewPr varScale="1">
        <p:scale>
          <a:sx n="54" d="100"/>
          <a:sy n="54" d="100"/>
        </p:scale>
        <p:origin x="1410"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10/23/2021 8:51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10/23/2021 8:51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10/23/2021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10/23/2021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0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10/23/2021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10/23/2021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to test custom web parts using the SharePoint-hosted workbench.</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10/23/2021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provides developers page to test SharePoint Framework projects. The workbench is a special SharePoint page that contains a single canvas to which developers can add their web parts.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10/23/2021 8:51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48169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Local workbench</a:t>
            </a:r>
          </a:p>
          <a:p>
            <a:endParaRPr lang="en-US" dirty="0"/>
          </a:p>
          <a:p>
            <a:r>
              <a:rPr lang="en-US" dirty="0"/>
              <a:t>The local workbench is included with the SharePoint Framework version 1.12.1 and earlier. It runs on https://localhost that has no SharePoint context. It's simply an HTML page that loads the SharePoint Framework in the browser.</a:t>
            </a:r>
          </a:p>
          <a:p>
            <a:endParaRPr lang="en-US" dirty="0"/>
          </a:p>
          <a:p>
            <a:r>
              <a:rPr lang="en-US" dirty="0"/>
              <a:t>The local workbench is not included with current versions of the SharePoint Framework, thus it is not covered in the modules in this learning path.</a:t>
            </a:r>
          </a:p>
          <a:p>
            <a:endParaRPr lang="en-US" dirty="0"/>
          </a:p>
          <a:p>
            <a:r>
              <a:rPr lang="en-US" dirty="0"/>
              <a:t>### SharePoint-hosted workbench</a:t>
            </a:r>
          </a:p>
          <a:p>
            <a:endParaRPr lang="en-US" dirty="0"/>
          </a:p>
          <a:p>
            <a:r>
              <a:rPr lang="en-US" dirty="0"/>
              <a:t>The SharePoint-hosted workbench is located at **https://{your-sharepoint-site}/_layouts/workbench.aspx**. Because this workbench is hosted by a real SharePoint site, it has SharePoint context. This means that your web part can access data in SharePoint lists and libraries in the same site as the hosted workbench.</a:t>
            </a:r>
          </a:p>
          <a:p>
            <a:endParaRPr lang="en-US" dirty="0"/>
          </a:p>
          <a:p>
            <a:r>
              <a:rPr lang="en-US" dirty="0"/>
              <a:t>Even though the gulp **serve** task will monitor your project and rebuild it when changes are made, it won't automatically refresh the browser containing the hosted workbench. To see the changes, you'll need to manually refresh the browser where the workbench is loaded.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10/23/2021 8:51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787446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gulp **serve** task used to start the local web server monitors your SharePoint Framework project's codebase while you're testing web parts in the workbench. When a file is changed and saved, the gulp task will rebuild the project.</a:t>
            </a:r>
          </a:p>
          <a:p>
            <a:endParaRPr lang="en-US" dirty="0"/>
          </a:p>
          <a:p>
            <a:r>
              <a:rPr lang="en-US" dirty="0"/>
              <a:t>While hosted in a real SharePoint site, the SharePoint-hosted workbench is still intended to be a local development test environment that allows you to test your code changes immediately.</a:t>
            </a:r>
          </a:p>
          <a:p>
            <a:endParaRPr lang="en-US" dirty="0"/>
          </a:p>
          <a:p>
            <a:r>
              <a:rPr lang="en-US" dirty="0"/>
              <a:t>The hosted workbench requires you to start the local web server that will serve the workbench the SharePoint component's manifest and JavaScript bundle. To do this, execute the following command at the command line from the root of your project:</a:t>
            </a:r>
          </a:p>
          <a:p>
            <a:endParaRPr lang="en-US" dirty="0"/>
          </a:p>
          <a:p>
            <a:r>
              <a:rPr lang="en-US" dirty="0"/>
              <a:t>```console</a:t>
            </a:r>
          </a:p>
          <a:p>
            <a:r>
              <a:rPr lang="en-US" dirty="0"/>
              <a:t>gulp serve</a:t>
            </a:r>
          </a:p>
          <a:p>
            <a:r>
              <a:rPr lang="en-US" dirty="0"/>
              <a:t>```</a:t>
            </a:r>
          </a:p>
          <a:p>
            <a:endParaRPr lang="en-US" dirty="0"/>
          </a:p>
          <a:p>
            <a:r>
              <a:rPr lang="en-US" dirty="0"/>
              <a:t>This command will run the **build** and **bundle** tasks, start the local web server, launch the default browser, and load the workbench page at the URL configured in **</a:t>
            </a:r>
            <a:r>
              <a:rPr lang="en-US" dirty="0" err="1"/>
              <a:t>serve.json</a:t>
            </a:r>
            <a:r>
              <a:rPr lang="en-US" dirty="0"/>
              <a:t>**. If you don't want it to launch the browser automatically, include the **--</a:t>
            </a:r>
            <a:r>
              <a:rPr lang="en-US" dirty="0" err="1"/>
              <a:t>nobrowser</a:t>
            </a:r>
            <a:r>
              <a:rPr lang="en-US" dirty="0"/>
              <a:t>** switch:</a:t>
            </a:r>
          </a:p>
          <a:p>
            <a:endParaRPr lang="en-US" dirty="0"/>
          </a:p>
          <a:p>
            <a:r>
              <a:rPr lang="en-US" dirty="0"/>
              <a:t>```console</a:t>
            </a:r>
          </a:p>
          <a:p>
            <a:r>
              <a:rPr lang="en-US" dirty="0"/>
              <a:t>gulp serve --</a:t>
            </a:r>
            <a:r>
              <a:rPr lang="en-US" dirty="0" err="1"/>
              <a:t>nobrowser</a:t>
            </a:r>
            <a:endParaRPr lang="en-US" dirty="0"/>
          </a:p>
          <a:p>
            <a:r>
              <a:rPr lang="en-US" dirty="0"/>
              <a: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10/23/2021 8:51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06976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projects is authored with TypeScript and the build process </a:t>
            </a:r>
            <a:r>
              <a:rPr lang="en-US" dirty="0" err="1"/>
              <a:t>transpiles</a:t>
            </a:r>
            <a:r>
              <a:rPr lang="en-US" dirty="0"/>
              <a:t> the TypeScript into JavaScript. It then  bundles the built files into a single file. As a result of this </a:t>
            </a:r>
            <a:r>
              <a:rPr lang="en-US" dirty="0" err="1"/>
              <a:t>transpiling</a:t>
            </a:r>
            <a:r>
              <a:rPr lang="en-US" dirty="0"/>
              <a:t> &amp; bundling process, it can be hard to debug the JavaScript that's generated in the build process and map it back to the TypeScript you wrote.</a:t>
            </a:r>
          </a:p>
          <a:p>
            <a:endParaRPr lang="en-US" dirty="0"/>
          </a:p>
          <a:p>
            <a:r>
              <a:rPr lang="en-US" dirty="0"/>
              <a:t>Source code mapping files make it possible to debug the original TypeScript code from the running JavaScript code. Mapping files map each line in the generated JavaScript code back to the TypeScript code it was generated from. When you set a breakpoint in JavaScript, a tool such browser development tools or editors like Visual Studio Code, will show you the TypeScript when your breakpoint is hit, even though it's the JavaScript that's running. </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10/23/2021 8:51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628080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SharePoint Framework web parts can run on both classic and modern pages. To test a web part on a classic page, you first put the page into edit mode and add the web part using the **Insert** tab in the ribbon, the same way you add server-side web parts.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Select the web part from the gallery to add it to the page.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To edit the web part's properties, you must select the web part and then select **Edit web part** from the web part's context menu while the page is in edit mode. This means that while a classic page can be in edit mode, the web part can be in either presentation or edit mode.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10/23/2021 8:51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64299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small differences between a classic and modern pages when testing web parts.</a:t>
            </a:r>
          </a:p>
          <a:p>
            <a:endParaRPr lang="en-US" dirty="0"/>
          </a:p>
          <a:p>
            <a:r>
              <a:rPr lang="en-US" dirty="0"/>
              <a:t>Similar to the classic experience, create a new page or edit an existing one. Modern pages have a horizontal line with a + image that you use to open the web part toolbox.</a:t>
            </a:r>
          </a:p>
          <a:p>
            <a:endParaRPr lang="en-US" dirty="0"/>
          </a:p>
          <a:p>
            <a:r>
              <a:rPr lang="en-US" dirty="0"/>
              <a:t>To open the web part's property pane, select the pencil edit icon to the left of the web part when you hover the mouse of the web part.</a:t>
            </a:r>
          </a:p>
          <a:p>
            <a:endParaRPr lang="en-US" dirty="0"/>
          </a:p>
          <a:p>
            <a:r>
              <a:rPr lang="en-US" dirty="0"/>
              <a:t>Unlike the classic experience, the web part's mode always matches the mode of the page. If the page is in edit mode, so is the web part.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10/23/2021 8:51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32901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10/23/2021 8:51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8589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sharepoint/dev/spfx/debug-in-vscode"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hyperlink" Target="https://docs.microsoft.com/sharepoint/dev/spfx/use-developer-dashboard" TargetMode="External"/><Relationship Id="rId4" Type="http://schemas.openxmlformats.org/officeDocument/2006/relationships/hyperlink" Target="https://docs.microsoft.com/sharepoint/dev/spfx/debug-modern-page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hyperlink" Target="https://localhost/" TargetMode="External"/><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hyperlink" Target="https://your-sharepoint-site/_layouts/workbench.asp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8.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Testing the Web Part in the SharePoint-hosted Workbench</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Local Workbench</a:t>
            </a:r>
          </a:p>
          <a:p>
            <a:pPr lvl="0">
              <a:lnSpc>
                <a:spcPct val="90000"/>
              </a:lnSpc>
              <a:spcBef>
                <a:spcPts val="1800"/>
              </a:spcBef>
            </a:pPr>
            <a:r>
              <a:rPr lang="en-US" sz="1600" b="0" dirty="0">
                <a:solidFill>
                  <a:srgbClr val="2F2F2F"/>
                </a:solidFill>
                <a:latin typeface="Segoe UI Semibold"/>
              </a:rPr>
              <a:t>Hosted Workbench</a:t>
            </a:r>
          </a:p>
          <a:p>
            <a:pPr lvl="0">
              <a:lnSpc>
                <a:spcPct val="90000"/>
              </a:lnSpc>
              <a:spcBef>
                <a:spcPts val="1800"/>
              </a:spcBef>
            </a:pPr>
            <a:r>
              <a:rPr lang="en-US" sz="1600" b="0" dirty="0">
                <a:solidFill>
                  <a:srgbClr val="2F2F2F"/>
                </a:solidFill>
                <a:latin typeface="Segoe UI Semibold"/>
              </a:rPr>
              <a:t>Different modes of the gulp serve task</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2382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Debugging SharePoint Framework solutions in Visual Studio Code</a:t>
            </a:r>
          </a:p>
          <a:p>
            <a:pPr marL="342900" lvl="0" indent="-342900" defTabSz="914400">
              <a:lnSpc>
                <a:spcPct val="100000"/>
              </a:lnSpc>
              <a:spcBef>
                <a:spcPts val="600"/>
              </a:spcBef>
              <a:buSzTx/>
              <a:defRPr/>
            </a:pPr>
            <a:r>
              <a:rPr lang="en-US" sz="1800" dirty="0">
                <a:latin typeface="+mj-lt"/>
                <a:hlinkClick r:id="rId3"/>
              </a:rPr>
              <a:t>https://docs.microsoft.com/sharepoint/dev/spfx/debug-in-vscode</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Debug SharePoint Framework solutions on modern SharePoint pages</a:t>
            </a:r>
          </a:p>
          <a:p>
            <a:pPr marL="342900" lvl="0" indent="-342900" defTabSz="914400">
              <a:lnSpc>
                <a:spcPct val="100000"/>
              </a:lnSpc>
              <a:spcBef>
                <a:spcPts val="600"/>
              </a:spcBef>
              <a:buSzTx/>
              <a:defRPr/>
            </a:pPr>
            <a:r>
              <a:rPr lang="en-US" sz="1800" dirty="0">
                <a:latin typeface="+mj-lt"/>
                <a:hlinkClick r:id="rId4"/>
              </a:rPr>
              <a:t>https://docs.microsoft.com/sharepoint/dev/spfx/debug-modern-pages</a:t>
            </a:r>
            <a:endParaRPr lang="en-US" sz="1800" dirty="0">
              <a:latin typeface="+mj-lt"/>
            </a:endParaRPr>
          </a:p>
          <a:p>
            <a:pPr marL="342900" lvl="0" indent="-342900" defTabSz="914400">
              <a:lnSpc>
                <a:spcPct val="100000"/>
              </a:lnSpc>
              <a:spcBef>
                <a:spcPts val="600"/>
              </a:spcBef>
              <a:buSzTx/>
              <a:defRPr/>
            </a:pPr>
            <a:endParaRPr lang="en-US" sz="1600" dirty="0"/>
          </a:p>
          <a:p>
            <a:pPr marL="342900" indent="-342900" defTabSz="914400">
              <a:lnSpc>
                <a:spcPct val="100000"/>
              </a:lnSpc>
              <a:spcBef>
                <a:spcPts val="600"/>
              </a:spcBef>
              <a:buSzTx/>
            </a:pPr>
            <a:r>
              <a:rPr lang="en-US" sz="1800" b="1" dirty="0">
                <a:latin typeface="+mj-lt"/>
              </a:rPr>
              <a:t>Use the developer dashboard</a:t>
            </a:r>
          </a:p>
          <a:p>
            <a:pPr marL="342900" indent="-342900" defTabSz="914400">
              <a:lnSpc>
                <a:spcPct val="100000"/>
              </a:lnSpc>
              <a:spcBef>
                <a:spcPts val="600"/>
              </a:spcBef>
              <a:buSzTx/>
            </a:pPr>
            <a:r>
              <a:rPr lang="en-US" sz="1800" b="1" dirty="0">
                <a:latin typeface="+mj-lt"/>
                <a:hlinkClick r:id="rId5"/>
              </a:rPr>
              <a:t>https://docs.microsoft.com/sharepoint/dev/spfx/use-developer-dashboard</a:t>
            </a:r>
            <a:r>
              <a:rPr lang="en-US" sz="1800" b="1" dirty="0">
                <a:latin typeface="+mj-lt"/>
              </a:rPr>
              <a:t> </a:t>
            </a:r>
          </a:p>
        </p:txBody>
      </p:sp>
    </p:spTree>
    <p:extLst>
      <p:ext uri="{BB962C8B-B14F-4D97-AF65-F5344CB8AC3E}">
        <p14:creationId xmlns:p14="http://schemas.microsoft.com/office/powerpoint/2010/main" val="248818789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Testing SharePoint Framework Web Parts</a:t>
            </a:r>
          </a:p>
        </p:txBody>
      </p:sp>
      <p:sp>
        <p:nvSpPr>
          <p:cNvPr id="5" name="Text Placeholder 4"/>
          <p:cNvSpPr>
            <a:spLocks noGrp="1"/>
          </p:cNvSpPr>
          <p:nvPr>
            <p:ph type="body" sz="quarter" idx="10"/>
          </p:nvPr>
        </p:nvSpPr>
        <p:spPr>
          <a:xfrm>
            <a:off x="465138" y="2574721"/>
            <a:ext cx="3842911" cy="3862387"/>
          </a:xfrm>
        </p:spPr>
        <p:txBody>
          <a:bodyPr/>
          <a:lstStyle/>
          <a:p>
            <a:pPr>
              <a:spcBef>
                <a:spcPts val="1200"/>
              </a:spcBef>
            </a:pPr>
            <a:r>
              <a:rPr lang="en-US" sz="2000" dirty="0"/>
              <a:t>Local Workbench</a:t>
            </a:r>
          </a:p>
          <a:p>
            <a:pPr>
              <a:spcBef>
                <a:spcPts val="1200"/>
              </a:spcBef>
            </a:pPr>
            <a:r>
              <a:rPr lang="en-US" sz="2000" dirty="0"/>
              <a:t>Hosted Workbench</a:t>
            </a:r>
          </a:p>
          <a:p>
            <a:pPr>
              <a:spcBef>
                <a:spcPts val="1200"/>
              </a:spcBef>
            </a:pPr>
            <a:r>
              <a:rPr lang="en-US" sz="2000" dirty="0"/>
              <a:t>Different modes of the gulp serve task</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64400" y="1212850"/>
            <a:ext cx="11574000" cy="1010397"/>
          </a:xfrm>
        </p:spPr>
        <p:txBody>
          <a:bodyPr/>
          <a:lstStyle/>
          <a:p>
            <a:r>
              <a:rPr lang="en-US" dirty="0"/>
              <a:t>Local development time experience</a:t>
            </a:r>
          </a:p>
          <a:p>
            <a:r>
              <a:rPr lang="en-US" dirty="0"/>
              <a:t>Test your changes immediately</a:t>
            </a:r>
          </a:p>
          <a:p>
            <a:endParaRPr lang="fi-FI" dirty="0"/>
          </a:p>
        </p:txBody>
      </p:sp>
      <p:sp>
        <p:nvSpPr>
          <p:cNvPr id="4" name="Title 3"/>
          <p:cNvSpPr>
            <a:spLocks noGrp="1"/>
          </p:cNvSpPr>
          <p:nvPr>
            <p:ph type="title"/>
          </p:nvPr>
        </p:nvSpPr>
        <p:spPr/>
        <p:txBody>
          <a:bodyPr/>
          <a:lstStyle/>
          <a:p>
            <a:r>
              <a:rPr lang="en-US" dirty="0"/>
              <a:t>SharePoint Workbench</a:t>
            </a:r>
            <a:endParaRPr lang="fi-FI" dirty="0"/>
          </a:p>
        </p:txBody>
      </p:sp>
      <p:pic>
        <p:nvPicPr>
          <p:cNvPr id="5" name="Picture 4">
            <a:extLst>
              <a:ext uri="{FF2B5EF4-FFF2-40B4-BE49-F238E27FC236}">
                <a16:creationId xmlns:a16="http://schemas.microsoft.com/office/drawing/2014/main" id="{1D38D5CB-2EB9-4976-93D2-7DDC6439ED0F}"/>
              </a:ext>
            </a:extLst>
          </p:cNvPr>
          <p:cNvPicPr>
            <a:picLocks noChangeAspect="1"/>
          </p:cNvPicPr>
          <p:nvPr/>
        </p:nvPicPr>
        <p:blipFill>
          <a:blip r:embed="rId3"/>
          <a:stretch>
            <a:fillRect/>
          </a:stretch>
        </p:blipFill>
        <p:spPr>
          <a:xfrm>
            <a:off x="2594613" y="2367699"/>
            <a:ext cx="7247248" cy="3993226"/>
          </a:xfrm>
          <a:prstGeom prst="rect">
            <a:avLst/>
          </a:prstGeom>
        </p:spPr>
      </p:pic>
    </p:spTree>
    <p:extLst>
      <p:ext uri="{BB962C8B-B14F-4D97-AF65-F5344CB8AC3E}">
        <p14:creationId xmlns:p14="http://schemas.microsoft.com/office/powerpoint/2010/main" val="171124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4748992"/>
          </a:xfrm>
        </p:spPr>
        <p:txBody>
          <a:bodyPr/>
          <a:lstStyle/>
          <a:p>
            <a:r>
              <a:rPr lang="en-US" dirty="0"/>
              <a:t>Local</a:t>
            </a:r>
          </a:p>
          <a:p>
            <a:pPr lvl="1"/>
            <a:r>
              <a:rPr lang="en-US" dirty="0"/>
              <a:t>Included with the SharePoint Framework version 1.12.1 and earlier</a:t>
            </a:r>
          </a:p>
          <a:p>
            <a:pPr lvl="1"/>
            <a:r>
              <a:rPr lang="en-US" dirty="0"/>
              <a:t>Runs on </a:t>
            </a:r>
            <a:r>
              <a:rPr lang="en-US" dirty="0">
                <a:hlinkClick r:id="rId3"/>
              </a:rPr>
              <a:t>https://localhost</a:t>
            </a:r>
            <a:endParaRPr lang="en-US" dirty="0"/>
          </a:p>
          <a:p>
            <a:pPr lvl="1"/>
            <a:r>
              <a:rPr lang="en-US" dirty="0"/>
              <a:t>Has no SharePoint Context</a:t>
            </a:r>
          </a:p>
          <a:p>
            <a:pPr lvl="1"/>
            <a:r>
              <a:rPr lang="en-US" dirty="0"/>
              <a:t>Developers can leverage uses mock data</a:t>
            </a:r>
          </a:p>
          <a:p>
            <a:endParaRPr lang="en-US" dirty="0"/>
          </a:p>
          <a:p>
            <a:r>
              <a:rPr lang="en-US" dirty="0"/>
              <a:t>SharePoint-hosted</a:t>
            </a:r>
          </a:p>
          <a:p>
            <a:pPr lvl="1"/>
            <a:r>
              <a:rPr lang="en-US" dirty="0"/>
              <a:t>Runs on a real SharePoint Site</a:t>
            </a:r>
          </a:p>
          <a:p>
            <a:pPr lvl="2"/>
            <a:r>
              <a:rPr lang="en-US" dirty="0">
                <a:hlinkClick r:id="rId4"/>
              </a:rPr>
              <a:t>https://&lt;your-sharepoint-site&gt;/_layouts/workbench.aspx</a:t>
            </a:r>
            <a:endParaRPr lang="en-US" dirty="0"/>
          </a:p>
          <a:p>
            <a:pPr lvl="1"/>
            <a:r>
              <a:rPr lang="en-US" dirty="0"/>
              <a:t>Has SharePoint Context</a:t>
            </a:r>
          </a:p>
          <a:p>
            <a:pPr lvl="1"/>
            <a:r>
              <a:rPr lang="en-US" dirty="0"/>
              <a:t>Uses SharePoint data</a:t>
            </a:r>
          </a:p>
          <a:p>
            <a:pPr lvl="1"/>
            <a:endParaRPr lang="en-US" dirty="0"/>
          </a:p>
          <a:p>
            <a:pPr lvl="1"/>
            <a:endParaRPr lang="en-US" dirty="0"/>
          </a:p>
          <a:p>
            <a:pPr lvl="1"/>
            <a:endParaRPr lang="en-US" dirty="0"/>
          </a:p>
        </p:txBody>
      </p:sp>
      <p:sp>
        <p:nvSpPr>
          <p:cNvPr id="3" name="Title 2"/>
          <p:cNvSpPr>
            <a:spLocks noGrp="1"/>
          </p:cNvSpPr>
          <p:nvPr>
            <p:ph type="title"/>
          </p:nvPr>
        </p:nvSpPr>
        <p:spPr/>
        <p:txBody>
          <a:bodyPr/>
          <a:lstStyle/>
          <a:p>
            <a:r>
              <a:rPr lang="en-US" dirty="0"/>
              <a:t>Local Workbench vs. SharePoint Workbench</a:t>
            </a:r>
          </a:p>
        </p:txBody>
      </p:sp>
    </p:spTree>
    <p:extLst>
      <p:ext uri="{BB962C8B-B14F-4D97-AF65-F5344CB8AC3E}">
        <p14:creationId xmlns:p14="http://schemas.microsoft.com/office/powerpoint/2010/main" val="32269487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068259"/>
          </a:xfrm>
        </p:spPr>
        <p:txBody>
          <a:bodyPr/>
          <a:lstStyle/>
          <a:p>
            <a:r>
              <a:rPr lang="en-US" dirty="0"/>
              <a:t>Build and run solution on local server </a:t>
            </a:r>
            <a:r>
              <a:rPr lang="en-US" b="1" dirty="0"/>
              <a:t>and </a:t>
            </a:r>
            <a:r>
              <a:rPr lang="en-US" dirty="0"/>
              <a:t>automatically launch the SharePoint Workbench</a:t>
            </a:r>
          </a:p>
          <a:p>
            <a:endParaRPr lang="en-US" dirty="0"/>
          </a:p>
          <a:p>
            <a:endParaRPr lang="en-US" dirty="0"/>
          </a:p>
          <a:p>
            <a:r>
              <a:rPr lang="en-US" dirty="0"/>
              <a:t>Build and run solution on local server</a:t>
            </a:r>
          </a:p>
        </p:txBody>
      </p:sp>
      <p:sp>
        <p:nvSpPr>
          <p:cNvPr id="3" name="Title 2"/>
          <p:cNvSpPr>
            <a:spLocks noGrp="1"/>
          </p:cNvSpPr>
          <p:nvPr>
            <p:ph type="title"/>
          </p:nvPr>
        </p:nvSpPr>
        <p:spPr/>
        <p:txBody>
          <a:bodyPr/>
          <a:lstStyle/>
          <a:p>
            <a:r>
              <a:rPr lang="en-US"/>
              <a:t>Debugging</a:t>
            </a:r>
          </a:p>
        </p:txBody>
      </p:sp>
      <p:sp>
        <p:nvSpPr>
          <p:cNvPr id="4" name="Rectangle 3"/>
          <p:cNvSpPr/>
          <p:nvPr/>
        </p:nvSpPr>
        <p:spPr bwMode="auto">
          <a:xfrm>
            <a:off x="638528" y="2054724"/>
            <a:ext cx="6001555"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serve</a:t>
            </a:r>
            <a:endParaRPr lang="fi-FI" sz="2000">
              <a:gradFill>
                <a:gsLst>
                  <a:gs pos="0">
                    <a:srgbClr val="FFFFFF"/>
                  </a:gs>
                  <a:gs pos="100000">
                    <a:srgbClr val="FFFFFF"/>
                  </a:gs>
                </a:gsLst>
                <a:lin ang="5400000" scaled="0"/>
              </a:gradFill>
              <a:latin typeface="Consolas" panose="020B0609020204030204" pitchFamily="49" charset="0"/>
            </a:endParaRPr>
          </a:p>
        </p:txBody>
      </p:sp>
      <p:sp>
        <p:nvSpPr>
          <p:cNvPr id="5" name="Rectangle 4"/>
          <p:cNvSpPr/>
          <p:nvPr/>
        </p:nvSpPr>
        <p:spPr bwMode="auto">
          <a:xfrm>
            <a:off x="638528" y="3257206"/>
            <a:ext cx="6001555"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serve --</a:t>
            </a:r>
            <a:r>
              <a:rPr lang="en-US" sz="2000" err="1">
                <a:gradFill>
                  <a:gsLst>
                    <a:gs pos="0">
                      <a:srgbClr val="FFFFFF"/>
                    </a:gs>
                    <a:gs pos="100000">
                      <a:srgbClr val="FFFFFF"/>
                    </a:gs>
                  </a:gsLst>
                  <a:lin ang="5400000" scaled="0"/>
                </a:gradFill>
                <a:latin typeface="Consolas" panose="020B0609020204030204" pitchFamily="49" charset="0"/>
              </a:rPr>
              <a:t>nobrowser</a:t>
            </a:r>
            <a:endParaRPr lang="fi-FI" sz="2000">
              <a:gradFill>
                <a:gsLst>
                  <a:gs pos="0">
                    <a:srgbClr val="FFFFFF"/>
                  </a:gs>
                  <a:gs pos="100000">
                    <a:srgbClr val="FFFFFF"/>
                  </a:gs>
                </a:gsLst>
                <a:lin ang="5400000" scaled="0"/>
              </a:gradFill>
              <a:latin typeface="Consolas" panose="020B0609020204030204" pitchFamily="49" charset="0"/>
            </a:endParaRPr>
          </a:p>
        </p:txBody>
      </p:sp>
      <p:pic>
        <p:nvPicPr>
          <p:cNvPr id="6" name="Picture 5"/>
          <p:cNvPicPr>
            <a:picLocks noChangeAspect="1"/>
          </p:cNvPicPr>
          <p:nvPr/>
        </p:nvPicPr>
        <p:blipFill>
          <a:blip r:embed="rId3"/>
          <a:stretch>
            <a:fillRect/>
          </a:stretch>
        </p:blipFill>
        <p:spPr>
          <a:xfrm>
            <a:off x="10970765" y="3929310"/>
            <a:ext cx="990600" cy="2226188"/>
          </a:xfrm>
          <a:prstGeom prst="rect">
            <a:avLst/>
          </a:prstGeom>
        </p:spPr>
      </p:pic>
    </p:spTree>
    <p:extLst>
      <p:ext uri="{BB962C8B-B14F-4D97-AF65-F5344CB8AC3E}">
        <p14:creationId xmlns:p14="http://schemas.microsoft.com/office/powerpoint/2010/main" val="1038108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01558" y="1212850"/>
            <a:ext cx="6636841" cy="1566583"/>
          </a:xfrm>
        </p:spPr>
        <p:txBody>
          <a:bodyPr/>
          <a:lstStyle/>
          <a:p>
            <a:r>
              <a:rPr lang="en-US" dirty="0" err="1"/>
              <a:t>SPFx</a:t>
            </a:r>
            <a:r>
              <a:rPr lang="en-US" dirty="0"/>
              <a:t> web parts are authored in </a:t>
            </a:r>
            <a:r>
              <a:rPr lang="en-US" dirty="0" err="1"/>
              <a:t>TypeScript</a:t>
            </a:r>
            <a:endParaRPr lang="en-US" dirty="0"/>
          </a:p>
          <a:p>
            <a:r>
              <a:rPr lang="en-US" dirty="0"/>
              <a:t>The build process </a:t>
            </a:r>
            <a:r>
              <a:rPr lang="en-US" dirty="0" err="1"/>
              <a:t>transpiles</a:t>
            </a:r>
            <a:r>
              <a:rPr lang="en-US" dirty="0"/>
              <a:t> the TypeScript into JavaScript, then bundles it all into a single file</a:t>
            </a:r>
          </a:p>
          <a:p>
            <a:r>
              <a:rPr lang="en-US" dirty="0"/>
              <a:t>As a result, it can be hard to debug the resulting JavaScript bundle</a:t>
            </a:r>
          </a:p>
          <a:p>
            <a:r>
              <a:rPr lang="en-US" dirty="0"/>
              <a:t>Source code mapping files make it possible to debug the original unbundled </a:t>
            </a:r>
            <a:r>
              <a:rPr lang="en-US" dirty="0" err="1"/>
              <a:t>TypeScript</a:t>
            </a:r>
            <a:r>
              <a:rPr lang="en-US" dirty="0"/>
              <a:t> code</a:t>
            </a:r>
          </a:p>
        </p:txBody>
      </p:sp>
      <p:sp>
        <p:nvSpPr>
          <p:cNvPr id="3" name="Title 2"/>
          <p:cNvSpPr>
            <a:spLocks noGrp="1"/>
          </p:cNvSpPr>
          <p:nvPr>
            <p:ph type="title"/>
          </p:nvPr>
        </p:nvSpPr>
        <p:spPr/>
        <p:txBody>
          <a:bodyPr/>
          <a:lstStyle/>
          <a:p>
            <a:r>
              <a:rPr lang="en-US" dirty="0"/>
              <a:t>Mapping Files Making Debugging Easier</a:t>
            </a:r>
          </a:p>
        </p:txBody>
      </p:sp>
      <p:grpSp>
        <p:nvGrpSpPr>
          <p:cNvPr id="6" name="Group 5">
            <a:extLst>
              <a:ext uri="{FF2B5EF4-FFF2-40B4-BE49-F238E27FC236}">
                <a16:creationId xmlns:a16="http://schemas.microsoft.com/office/drawing/2014/main" id="{076A59F2-2DE8-482F-A1B9-AA31CE878744}"/>
              </a:ext>
            </a:extLst>
          </p:cNvPr>
          <p:cNvGrpSpPr/>
          <p:nvPr/>
        </p:nvGrpSpPr>
        <p:grpSpPr>
          <a:xfrm>
            <a:off x="464400" y="1299315"/>
            <a:ext cx="4710915" cy="4705559"/>
            <a:chOff x="464400" y="1299315"/>
            <a:chExt cx="4876800" cy="4876800"/>
          </a:xfrm>
        </p:grpSpPr>
        <p:pic>
          <p:nvPicPr>
            <p:cNvPr id="10" name="Picture 9" descr="Treasure map icon | Game-icons.net"/>
            <p:cNvPicPr>
              <a:picLocks noChangeAspect="1"/>
            </p:cNvPicPr>
            <p:nvPr/>
          </p:nvPicPr>
          <p:blipFill>
            <a:blip r:embed="rId3"/>
            <a:stretch>
              <a:fillRect/>
            </a:stretch>
          </p:blipFill>
          <p:spPr>
            <a:xfrm>
              <a:off x="464400" y="1299315"/>
              <a:ext cx="4876800" cy="4876800"/>
            </a:xfrm>
            <a:prstGeom prst="rect">
              <a:avLst/>
            </a:prstGeom>
          </p:spPr>
        </p:pic>
        <p:pic>
          <p:nvPicPr>
            <p:cNvPr id="7" name="Picture 6" descr="... presented the “Building End-to-End Apps Using TypeScript” session"/>
            <p:cNvPicPr>
              <a:picLocks noChangeAspect="1"/>
            </p:cNvPicPr>
            <p:nvPr/>
          </p:nvPicPr>
          <p:blipFill>
            <a:blip r:embed="rId4"/>
            <a:stretch>
              <a:fillRect/>
            </a:stretch>
          </p:blipFill>
          <p:spPr>
            <a:xfrm>
              <a:off x="1151414" y="2163411"/>
              <a:ext cx="1422223" cy="711112"/>
            </a:xfrm>
            <a:prstGeom prst="rect">
              <a:avLst/>
            </a:prstGeom>
          </p:spPr>
        </p:pic>
        <p:pic>
          <p:nvPicPr>
            <p:cNvPr id="9" name="Picture 8" descr="Cómo borrar elementos de un array en JavaScript? – Geeky Theory"/>
            <p:cNvPicPr>
              <a:picLocks noChangeAspect="1"/>
            </p:cNvPicPr>
            <p:nvPr/>
          </p:nvPicPr>
          <p:blipFill>
            <a:blip r:embed="rId5"/>
            <a:stretch>
              <a:fillRect/>
            </a:stretch>
          </p:blipFill>
          <p:spPr>
            <a:xfrm>
              <a:off x="3383662" y="4359601"/>
              <a:ext cx="1581809" cy="1815313"/>
            </a:xfrm>
            <a:prstGeom prst="rect">
              <a:avLst/>
            </a:prstGeom>
          </p:spPr>
        </p:pic>
      </p:grpSp>
    </p:spTree>
    <p:extLst>
      <p:ext uri="{BB962C8B-B14F-4D97-AF65-F5344CB8AC3E}">
        <p14:creationId xmlns:p14="http://schemas.microsoft.com/office/powerpoint/2010/main" val="26356865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Graphical user interface, application&#10;&#10;Description automatically generated">
            <a:extLst>
              <a:ext uri="{FF2B5EF4-FFF2-40B4-BE49-F238E27FC236}">
                <a16:creationId xmlns:a16="http://schemas.microsoft.com/office/drawing/2014/main" id="{46776CE9-62C7-4D79-B8B2-FD0FA4931EDB}"/>
              </a:ext>
            </a:extLst>
          </p:cNvPr>
          <p:cNvPicPr>
            <a:picLocks noChangeAspect="1"/>
          </p:cNvPicPr>
          <p:nvPr/>
        </p:nvPicPr>
        <p:blipFill>
          <a:blip r:embed="rId3"/>
          <a:stretch>
            <a:fillRect/>
          </a:stretch>
        </p:blipFill>
        <p:spPr>
          <a:xfrm>
            <a:off x="4042849" y="1361000"/>
            <a:ext cx="7646574" cy="4272523"/>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3FBC7ED8-0F62-440A-8F8A-8701FA038E8D}"/>
              </a:ext>
            </a:extLst>
          </p:cNvPr>
          <p:cNvPicPr>
            <a:picLocks noChangeAspect="1"/>
          </p:cNvPicPr>
          <p:nvPr/>
        </p:nvPicPr>
        <p:blipFill>
          <a:blip r:embed="rId4"/>
          <a:stretch>
            <a:fillRect/>
          </a:stretch>
        </p:blipFill>
        <p:spPr>
          <a:xfrm>
            <a:off x="465138" y="3481512"/>
            <a:ext cx="3223539" cy="2941575"/>
          </a:xfrm>
          <a:prstGeom prst="rect">
            <a:avLst/>
          </a:prstGeom>
        </p:spPr>
      </p:pic>
      <p:sp>
        <p:nvSpPr>
          <p:cNvPr id="3" name="Title 2"/>
          <p:cNvSpPr>
            <a:spLocks noGrp="1"/>
          </p:cNvSpPr>
          <p:nvPr>
            <p:ph type="title"/>
          </p:nvPr>
        </p:nvSpPr>
        <p:spPr/>
        <p:txBody>
          <a:bodyPr/>
          <a:lstStyle/>
          <a:p>
            <a:r>
              <a:rPr lang="en-US" dirty="0"/>
              <a:t>Classic Page</a:t>
            </a:r>
          </a:p>
        </p:txBody>
      </p:sp>
      <p:pic>
        <p:nvPicPr>
          <p:cNvPr id="7" name="Picture 6" descr="Graphical user interface, application&#10;&#10;Description automatically generated">
            <a:extLst>
              <a:ext uri="{FF2B5EF4-FFF2-40B4-BE49-F238E27FC236}">
                <a16:creationId xmlns:a16="http://schemas.microsoft.com/office/drawing/2014/main" id="{06DB7A9E-7862-405D-B526-A92C23451EA2}"/>
              </a:ext>
            </a:extLst>
          </p:cNvPr>
          <p:cNvPicPr>
            <a:picLocks noChangeAspect="1"/>
          </p:cNvPicPr>
          <p:nvPr/>
        </p:nvPicPr>
        <p:blipFill>
          <a:blip r:embed="rId5"/>
          <a:stretch>
            <a:fillRect/>
          </a:stretch>
        </p:blipFill>
        <p:spPr>
          <a:xfrm>
            <a:off x="465138" y="1359678"/>
            <a:ext cx="2735817" cy="1806097"/>
          </a:xfrm>
          <a:prstGeom prst="rect">
            <a:avLst/>
          </a:prstGeom>
        </p:spPr>
      </p:pic>
    </p:spTree>
    <p:extLst>
      <p:ext uri="{BB962C8B-B14F-4D97-AF65-F5344CB8AC3E}">
        <p14:creationId xmlns:p14="http://schemas.microsoft.com/office/powerpoint/2010/main" val="21178387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Modern Page</a:t>
            </a:r>
          </a:p>
        </p:txBody>
      </p:sp>
      <p:pic>
        <p:nvPicPr>
          <p:cNvPr id="4" name="Picture 3" descr="Graphical user interface, application&#10;&#10;Description automatically generated">
            <a:extLst>
              <a:ext uri="{FF2B5EF4-FFF2-40B4-BE49-F238E27FC236}">
                <a16:creationId xmlns:a16="http://schemas.microsoft.com/office/drawing/2014/main" id="{83EC7221-EAED-4115-A522-F50BBDACB1CC}"/>
              </a:ext>
            </a:extLst>
          </p:cNvPr>
          <p:cNvPicPr>
            <a:picLocks noChangeAspect="1"/>
          </p:cNvPicPr>
          <p:nvPr/>
        </p:nvPicPr>
        <p:blipFill>
          <a:blip r:embed="rId3"/>
          <a:stretch>
            <a:fillRect/>
          </a:stretch>
        </p:blipFill>
        <p:spPr>
          <a:xfrm>
            <a:off x="465138" y="1420632"/>
            <a:ext cx="2735817" cy="1806097"/>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7FD1CDA7-65D6-49F4-B9E5-1D3B0F009CED}"/>
              </a:ext>
            </a:extLst>
          </p:cNvPr>
          <p:cNvPicPr>
            <a:picLocks noChangeAspect="1"/>
          </p:cNvPicPr>
          <p:nvPr/>
        </p:nvPicPr>
        <p:blipFill>
          <a:blip r:embed="rId4"/>
          <a:stretch>
            <a:fillRect/>
          </a:stretch>
        </p:blipFill>
        <p:spPr>
          <a:xfrm>
            <a:off x="465138" y="3603420"/>
            <a:ext cx="4037651" cy="275065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B77F112C-5972-47A8-8E25-D70E3F58A5E7}"/>
              </a:ext>
            </a:extLst>
          </p:cNvPr>
          <p:cNvPicPr>
            <a:picLocks noChangeAspect="1"/>
          </p:cNvPicPr>
          <p:nvPr/>
        </p:nvPicPr>
        <p:blipFill>
          <a:blip r:embed="rId5"/>
          <a:stretch>
            <a:fillRect/>
          </a:stretch>
        </p:blipFill>
        <p:spPr>
          <a:xfrm>
            <a:off x="5118769" y="1420632"/>
            <a:ext cx="6852568" cy="4205764"/>
          </a:xfrm>
          <a:prstGeom prst="rect">
            <a:avLst/>
          </a:prstGeom>
        </p:spPr>
      </p:pic>
    </p:spTree>
    <p:extLst>
      <p:ext uri="{BB962C8B-B14F-4D97-AF65-F5344CB8AC3E}">
        <p14:creationId xmlns:p14="http://schemas.microsoft.com/office/powerpoint/2010/main" val="23844857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Testing the Web Part in the SharePoint-hosted Workbench</a:t>
            </a:r>
            <a:endParaRPr lang="en-US" dirty="0"/>
          </a:p>
        </p:txBody>
      </p:sp>
    </p:spTree>
    <p:extLst>
      <p:ext uri="{BB962C8B-B14F-4D97-AF65-F5344CB8AC3E}">
        <p14:creationId xmlns:p14="http://schemas.microsoft.com/office/powerpoint/2010/main" val="3633782839"/>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1433</Words>
  <Application>Microsoft Office PowerPoint</Application>
  <PresentationFormat>Custom</PresentationFormat>
  <Paragraphs>136</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Consolas</vt:lpstr>
      <vt:lpstr>Segoe UI</vt:lpstr>
      <vt:lpstr>Segoe UI Light</vt:lpstr>
      <vt:lpstr>Segoe UI Semibold</vt:lpstr>
      <vt:lpstr>Wingdings</vt:lpstr>
      <vt:lpstr>Office 365 PPT Template - 2017</vt:lpstr>
      <vt:lpstr>Developing with the SharePoint Framework: Web Parts</vt:lpstr>
      <vt:lpstr>Testing SharePoint Framework Web Parts</vt:lpstr>
      <vt:lpstr>SharePoint Workbench</vt:lpstr>
      <vt:lpstr>Local Workbench vs. SharePoint Workbench</vt:lpstr>
      <vt:lpstr>Debugging</vt:lpstr>
      <vt:lpstr>Mapping Files Making Debugging Easier</vt:lpstr>
      <vt:lpstr>Classic Page</vt:lpstr>
      <vt:lpstr>Modern Page</vt:lpstr>
      <vt:lpstr>Demo Testing the Web Part in the SharePoint-hosted Workbench</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2021-10-23T12:54:28Z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