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22"/>
  </p:notesMasterIdLst>
  <p:handoutMasterIdLst>
    <p:handoutMasterId r:id="rId23"/>
  </p:handoutMasterIdLst>
  <p:sldIdLst>
    <p:sldId id="1562" r:id="rId3"/>
    <p:sldId id="1563" r:id="rId4"/>
    <p:sldId id="1547" r:id="rId5"/>
    <p:sldId id="1568" r:id="rId6"/>
    <p:sldId id="1569" r:id="rId7"/>
    <p:sldId id="1570" r:id="rId8"/>
    <p:sldId id="269" r:id="rId9"/>
    <p:sldId id="1571" r:id="rId10"/>
    <p:sldId id="1572" r:id="rId11"/>
    <p:sldId id="1573" r:id="rId12"/>
    <p:sldId id="1566" r:id="rId13"/>
    <p:sldId id="1567" r:id="rId14"/>
    <p:sldId id="1564" r:id="rId15"/>
    <p:sldId id="1575" r:id="rId16"/>
    <p:sldId id="1576" r:id="rId17"/>
    <p:sldId id="1577" r:id="rId18"/>
    <p:sldId id="1578" r:id="rId19"/>
    <p:sldId id="1579" r:id="rId20"/>
    <p:sldId id="1580"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68"/>
            <p14:sldId id="1569"/>
            <p14:sldId id="1570"/>
            <p14:sldId id="269"/>
            <p14:sldId id="1571"/>
            <p14:sldId id="1572"/>
            <p14:sldId id="1573"/>
            <p14:sldId id="1566"/>
            <p14:sldId id="1567"/>
          </p14:sldIdLst>
        </p14:section>
        <p14:section name="web parts" id="{8E3AA920-E048-4638-9677-E7ABDDCA76E7}">
          <p14:sldIdLst>
            <p14:sldId id="1564"/>
            <p14:sldId id="1575"/>
            <p14:sldId id="1576"/>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488" autoAdjust="0"/>
    <p:restoredTop sz="91330" autoAdjust="0"/>
  </p:normalViewPr>
  <p:slideViewPr>
    <p:cSldViewPr snapToGrid="0">
      <p:cViewPr varScale="1">
        <p:scale>
          <a:sx n="102" d="100"/>
          <a:sy n="102" d="100"/>
        </p:scale>
        <p:origin x="390"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12/20/2018 3:32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12/20/2018 3:32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3:32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3:32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87141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3:32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3:32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3:32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12/20/2018 3:32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err="1">
                <a:solidFill>
                  <a:schemeClr val="tx1"/>
                </a:solidFill>
                <a:effectLst/>
                <a:latin typeface="Segoe UI Light" pitchFamily="34" charset="0"/>
                <a:ea typeface="+mn-ea"/>
                <a:cs typeface="+mn-cs"/>
              </a:rPr>
              <a:t>BaseClientSideWebPart</a:t>
            </a:r>
            <a:r>
              <a:rPr lang="en-US" sz="900" b="0" i="0" kern="1200" dirty="0">
                <a:solidFill>
                  <a:schemeClr val="tx1"/>
                </a:solidFill>
                <a:effectLst/>
                <a:latin typeface="Segoe UI Light" pitchFamily="34" charset="0"/>
                <a:ea typeface="+mn-ea"/>
                <a:cs typeface="+mn-cs"/>
              </a:rPr>
              <a:t> implements the minimal functionality that is required to build a web part. This class also provides many parameters to validate and access to read-only properties such as </a:t>
            </a:r>
            <a:r>
              <a:rPr lang="en-US" sz="900" b="1" i="0" kern="1200" dirty="0" err="1">
                <a:solidFill>
                  <a:schemeClr val="tx1"/>
                </a:solidFill>
                <a:effectLst/>
                <a:latin typeface="Segoe UI Light" pitchFamily="34" charset="0"/>
                <a:ea typeface="+mn-ea"/>
                <a:cs typeface="+mn-cs"/>
              </a:rPr>
              <a:t>displayMode</a:t>
            </a:r>
            <a:r>
              <a:rPr lang="en-US" sz="900" b="0" i="0" kern="1200" dirty="0">
                <a:solidFill>
                  <a:schemeClr val="tx1"/>
                </a:solidFill>
                <a:effectLst/>
                <a:latin typeface="Segoe UI Light" pitchFamily="34" charset="0"/>
                <a:ea typeface="+mn-ea"/>
                <a:cs typeface="+mn-cs"/>
              </a:rPr>
              <a:t>, web part properties, web part context, the web part </a:t>
            </a:r>
            <a:r>
              <a:rPr lang="en-US" sz="900" b="1" i="0" kern="1200" dirty="0" err="1">
                <a:solidFill>
                  <a:schemeClr val="tx1"/>
                </a:solidFill>
                <a:effectLst/>
                <a:latin typeface="Segoe UI Light" pitchFamily="34" charset="0"/>
                <a:ea typeface="+mn-ea"/>
                <a:cs typeface="+mn-cs"/>
              </a:rPr>
              <a:t>instanceId</a:t>
            </a:r>
            <a:r>
              <a:rPr lang="en-US" sz="900" b="0" i="0" kern="1200" dirty="0">
                <a:solidFill>
                  <a:schemeClr val="tx1"/>
                </a:solidFill>
                <a:effectLst/>
                <a:latin typeface="Segoe UI Light" pitchFamily="34" charset="0"/>
                <a:ea typeface="+mn-ea"/>
                <a:cs typeface="+mn-cs"/>
              </a:rPr>
              <a:t>, the web part </a:t>
            </a:r>
            <a:r>
              <a:rPr lang="en-US" sz="900" b="1" i="0" kern="1200" dirty="0" err="1">
                <a:solidFill>
                  <a:schemeClr val="tx1"/>
                </a:solidFill>
                <a:effectLst/>
                <a:latin typeface="Segoe UI Light" pitchFamily="34" charset="0"/>
                <a:ea typeface="+mn-ea"/>
                <a:cs typeface="+mn-cs"/>
              </a:rPr>
              <a:t>domElement</a:t>
            </a:r>
            <a:r>
              <a:rPr lang="en-US" sz="900" b="0" i="0" kern="1200" dirty="0">
                <a:solidFill>
                  <a:schemeClr val="tx1"/>
                </a:solidFill>
                <a:effectLst/>
                <a:latin typeface="Segoe UI Light" pitchFamily="34" charset="0"/>
                <a:ea typeface="+mn-ea"/>
                <a:cs typeface="+mn-cs"/>
              </a:rPr>
              <a:t> and much more.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Notice that the web part class is defined to accept a property type </a:t>
            </a:r>
            <a:r>
              <a:rPr lang="en-US" sz="900" b="1" i="0" kern="1200" dirty="0" err="1">
                <a:solidFill>
                  <a:schemeClr val="tx1"/>
                </a:solidFill>
                <a:effectLst/>
                <a:latin typeface="Segoe UI Light" pitchFamily="34" charset="0"/>
                <a:ea typeface="+mn-ea"/>
                <a:cs typeface="+mn-cs"/>
              </a:rPr>
              <a:t>IHelloWorldWebPartProps</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property type is defined as an interface:</a:t>
            </a:r>
          </a:p>
          <a:p>
            <a:r>
              <a:rPr lang="en-US" sz="900" b="0" i="0" kern="1200" dirty="0">
                <a:solidFill>
                  <a:schemeClr val="tx1"/>
                </a:solidFill>
                <a:effectLst/>
                <a:latin typeface="Segoe UI Light" pitchFamily="34" charset="0"/>
                <a:ea typeface="+mn-ea"/>
                <a:cs typeface="+mn-cs"/>
              </a:rPr>
              <a:t>export interface </a:t>
            </a:r>
            <a:r>
              <a:rPr lang="en-US" sz="900" b="0" i="0" kern="1200" dirty="0" err="1">
                <a:solidFill>
                  <a:schemeClr val="tx1"/>
                </a:solidFill>
                <a:effectLst/>
                <a:latin typeface="Segoe UI Light" pitchFamily="34" charset="0"/>
                <a:ea typeface="+mn-ea"/>
                <a:cs typeface="+mn-cs"/>
              </a:rPr>
              <a:t>IHelloWorldWebPartProps</a:t>
            </a:r>
            <a:r>
              <a:rPr lang="en-US" sz="900" b="0" i="0" kern="1200" dirty="0">
                <a:solidFill>
                  <a:schemeClr val="tx1"/>
                </a:solidFill>
                <a:effectLst/>
                <a:latin typeface="Segoe UI Light" pitchFamily="34" charset="0"/>
                <a:ea typeface="+mn-ea"/>
                <a:cs typeface="+mn-cs"/>
              </a:rPr>
              <a:t> { description: string; }</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01715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Defines the web part metadata such as version, id, </a:t>
            </a:r>
            <a:r>
              <a:rPr lang="en-US" sz="900" b="0" i="0" kern="1200" dirty="0" err="1">
                <a:solidFill>
                  <a:schemeClr val="tx1"/>
                </a:solidFill>
                <a:effectLst/>
                <a:latin typeface="Segoe UI Light" pitchFamily="34" charset="0"/>
                <a:ea typeface="+mn-ea"/>
                <a:cs typeface="+mn-cs"/>
              </a:rPr>
              <a:t>componentType</a:t>
            </a:r>
            <a:r>
              <a:rPr lang="en-US" sz="900" b="0" i="0" kern="1200" dirty="0">
                <a:solidFill>
                  <a:schemeClr val="tx1"/>
                </a:solidFill>
                <a:effectLst/>
                <a:latin typeface="Segoe UI Light" pitchFamily="34" charset="0"/>
                <a:ea typeface="+mn-ea"/>
                <a:cs typeface="+mn-cs"/>
              </a:rPr>
              <a:t>, </a:t>
            </a:r>
            <a:r>
              <a:rPr lang="en-US" sz="900" b="0" i="0" kern="1200" dirty="0" err="1">
                <a:solidFill>
                  <a:schemeClr val="tx1"/>
                </a:solidFill>
                <a:effectLst/>
                <a:latin typeface="Segoe UI Light" pitchFamily="34" charset="0"/>
                <a:ea typeface="+mn-ea"/>
                <a:cs typeface="+mn-cs"/>
              </a:rPr>
              <a:t>manifestVersion</a:t>
            </a:r>
            <a:r>
              <a:rPr lang="en-US" sz="900" b="0" i="0" kern="1200" dirty="0">
                <a:solidFill>
                  <a:schemeClr val="tx1"/>
                </a:solidFill>
                <a:effectLst/>
                <a:latin typeface="Segoe UI Light" pitchFamily="34" charset="0"/>
                <a:ea typeface="+mn-ea"/>
                <a:cs typeface="+mn-cs"/>
              </a:rPr>
              <a:t>, and description. Every web part must contain this manifest.</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9952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project is built &amp; compiled, the SharePoint Framework build process will do two things with this file. </a:t>
            </a:r>
          </a:p>
          <a:p>
            <a:endParaRPr lang="en-US" dirty="0"/>
          </a:p>
          <a:p>
            <a:r>
              <a:rPr lang="en-US" dirty="0"/>
              <a:t>First, it will compile the SCSS =&gt; CSS for use in the browser. </a:t>
            </a:r>
          </a:p>
          <a:p>
            <a:endParaRPr lang="en-US" dirty="0"/>
          </a:p>
          <a:p>
            <a:r>
              <a:rPr lang="en-US" dirty="0"/>
              <a:t>Then, it will generate two additional files. </a:t>
            </a:r>
          </a:p>
          <a:p>
            <a:endParaRPr lang="en-US" dirty="0"/>
          </a:p>
          <a:p>
            <a:r>
              <a:rPr lang="en-US" dirty="0"/>
              <a:t>One is a JavaScript file that exports a single object with the name/value properties will have the CSS module local unique names as the values for the class names that are the properties. The other file is a TypeScript declaration file that contains an interface of this file. Using these two files you can import them into your web part and reference the friendly class names rather than the generated CSS local module names.</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61192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This file contains information about your bundle(s) and any external dependencies and localized resources.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 The entries section contains the default bundle information.</a:t>
            </a:r>
          </a:p>
          <a:p>
            <a:r>
              <a:rPr lang="en-US" sz="900" b="0" i="0" kern="1200" dirty="0">
                <a:solidFill>
                  <a:schemeClr val="tx1"/>
                </a:solidFill>
                <a:effectLst/>
                <a:latin typeface="Segoe UI Light" pitchFamily="34" charset="0"/>
                <a:ea typeface="+mn-ea"/>
                <a:cs typeface="+mn-cs"/>
              </a:rPr>
              <a:t>- The externals section contains the libraries that are not bundled with the default bundle.</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17886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package-solution task uses a SharePoint Feature to package your web part. By default, the gulp task creates a feature for your web part.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 can view the raw package contents in the </a:t>
            </a:r>
            <a:r>
              <a:rPr lang="en-US" sz="900" b="1" i="0" kern="1200" dirty="0" err="1">
                <a:solidFill>
                  <a:schemeClr val="tx1"/>
                </a:solidFill>
                <a:effectLst/>
                <a:latin typeface="Segoe UI Light" pitchFamily="34" charset="0"/>
                <a:ea typeface="+mn-ea"/>
                <a:cs typeface="+mn-cs"/>
              </a:rPr>
              <a:t>sharepoint</a:t>
            </a:r>
            <a:r>
              <a:rPr lang="en-US" sz="900" b="0" i="0" kern="1200" dirty="0">
                <a:solidFill>
                  <a:schemeClr val="tx1"/>
                </a:solidFill>
                <a:effectLst/>
                <a:latin typeface="Segoe UI Light" pitchFamily="34" charset="0"/>
                <a:ea typeface="+mn-ea"/>
                <a:cs typeface="+mn-cs"/>
              </a:rPr>
              <a:t> folder.</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contents are then packaged into a </a:t>
            </a:r>
            <a:r>
              <a:rPr lang="en-US" sz="900" b="1" i="0" kern="1200" dirty="0">
                <a:solidFill>
                  <a:schemeClr val="tx1"/>
                </a:solidFill>
                <a:effectLst/>
                <a:latin typeface="Segoe UI Light" pitchFamily="34" charset="0"/>
                <a:ea typeface="+mn-ea"/>
                <a:cs typeface="+mn-cs"/>
              </a:rPr>
              <a:t>.</a:t>
            </a:r>
            <a:r>
              <a:rPr lang="en-US" sz="900" b="1" i="0" kern="1200" dirty="0" err="1">
                <a:solidFill>
                  <a:schemeClr val="tx1"/>
                </a:solidFill>
                <a:effectLst/>
                <a:latin typeface="Segoe UI Light" pitchFamily="34" charset="0"/>
                <a:ea typeface="+mn-ea"/>
                <a:cs typeface="+mn-cs"/>
              </a:rPr>
              <a:t>sp</a:t>
            </a:r>
            <a:r>
              <a:rPr lang="en-US" altLang="zh-CN" sz="900" b="1" i="0" kern="1200" dirty="0" err="1">
                <a:solidFill>
                  <a:schemeClr val="tx1"/>
                </a:solidFill>
                <a:effectLst/>
                <a:latin typeface="Segoe UI Light" pitchFamily="34" charset="0"/>
                <a:ea typeface="+mn-ea"/>
                <a:cs typeface="+mn-cs"/>
              </a:rPr>
              <a:t>pkg</a:t>
            </a:r>
            <a:r>
              <a:rPr lang="en-US" sz="900" b="0" i="0" kern="1200" dirty="0">
                <a:solidFill>
                  <a:schemeClr val="tx1"/>
                </a:solidFill>
                <a:effectLst/>
                <a:latin typeface="Segoe UI Light" pitchFamily="34" charset="0"/>
                <a:ea typeface="+mn-ea"/>
                <a:cs typeface="+mn-cs"/>
              </a:rPr>
              <a:t> file. The package format is very similar to a SharePoint Add-in package and uses the Microsoft Open Packaging Conventions to package your solution.</a:t>
            </a:r>
          </a:p>
        </p:txBody>
      </p:sp>
      <p:sp>
        <p:nvSpPr>
          <p:cNvPr id="4" name="Header Placeholder 3"/>
          <p:cNvSpPr>
            <a:spLocks noGrp="1"/>
          </p:cNvSpPr>
          <p:nvPr>
            <p:ph type="hdr" sz="quarter" idx="10"/>
          </p:nvPr>
        </p:nvSpPr>
        <p:spPr/>
        <p:txBody>
          <a:bodyPr/>
          <a:lstStyle/>
          <a:p>
            <a:r>
              <a:rPr lang="en-US"/>
              <a:t>SharePoint</a:t>
            </a:r>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Slide Number Placeholder 5"/>
          <p:cNvSpPr>
            <a:spLocks noGrp="1"/>
          </p:cNvSpPr>
          <p:nvPr>
            <p:ph type="sldNum" sz="quarter" idx="12"/>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869913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Main</a:t>
            </a:r>
            <a:r>
              <a:rPr lang="en-US" b="1" baseline="0" dirty="0"/>
              <a:t> point: </a:t>
            </a:r>
            <a:r>
              <a:rPr lang="en-US" b="0" baseline="0" dirty="0"/>
              <a:t>Keep light on vision, more on outline for today and why we are investing in o</a:t>
            </a:r>
            <a:r>
              <a:rPr lang="en-US" baseline="0" dirty="0"/>
              <a:t>ur innovation areas influenced by where we are seeing the most usage (outside circle), consistently influenced by our productivity pillars (inside circle)</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9B58DE-4BA1-4364-B922-4D0E9172083D}"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384859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51502445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7" r:id="rId28"/>
    <p:sldLayoutId id="2147484559" r:id="rId29"/>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27.tiff"/><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docs.microsoft.com/sharepoint/dev/spfx/web-parts/overview-client-side-web-part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9.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ss-modules/css-modules" TargetMode="Externa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9.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9.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Developing with the SharePoint Framework: Web Parts</a:t>
            </a:r>
            <a:endParaRPr lang="en-US" dirty="0"/>
          </a:p>
        </p:txBody>
      </p:sp>
      <p:sp>
        <p:nvSpPr>
          <p:cNvPr id="5" name="Text Placeholder 4"/>
          <p:cNvSpPr>
            <a:spLocks noGrp="1"/>
          </p:cNvSpPr>
          <p:nvPr>
            <p:ph type="body" sz="quarter" idx="12"/>
          </p:nvPr>
        </p:nvSpPr>
        <p:spPr/>
        <p:txBody>
          <a:bodyPr/>
          <a:lstStyle/>
          <a:p>
            <a:r>
              <a:rPr lang="en-US" dirty="0"/>
              <a:t>Exploring a SharePoint Framework Project </a:t>
            </a:r>
          </a:p>
          <a:p>
            <a:endParaRPr lang="en-US" dirty="0"/>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p:cNvCxnSpPr>
            <a:stCxn id="6" idx="2"/>
            <a:endCxn id="7" idx="0"/>
          </p:cNvCxnSpPr>
          <p:nvPr/>
        </p:nvCxnSpPr>
        <p:spPr>
          <a:xfrm>
            <a:off x="5972635" y="2439199"/>
            <a:ext cx="1" cy="403341"/>
          </a:xfrm>
          <a:prstGeom prst="straightConnector1">
            <a:avLst/>
          </a:prstGeom>
          <a:ln w="44450">
            <a:solidFill>
              <a:schemeClr val="bg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2"/>
            <a:endCxn id="8" idx="0"/>
          </p:cNvCxnSpPr>
          <p:nvPr/>
        </p:nvCxnSpPr>
        <p:spPr>
          <a:xfrm flipH="1">
            <a:off x="5966732" y="3297036"/>
            <a:ext cx="5903"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Client-side Web Part Build Flow</a:t>
            </a:r>
          </a:p>
        </p:txBody>
      </p:sp>
      <p:sp>
        <p:nvSpPr>
          <p:cNvPr id="3" name="Rectangle 2"/>
          <p:cNvSpPr/>
          <p:nvPr/>
        </p:nvSpPr>
        <p:spPr>
          <a:xfrm>
            <a:off x="961183" y="1984105"/>
            <a:ext cx="2236912"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Install SharePoint Generator</a:t>
            </a:r>
          </a:p>
        </p:txBody>
      </p:sp>
      <p:sp>
        <p:nvSpPr>
          <p:cNvPr id="4" name="Rectangle 3"/>
          <p:cNvSpPr/>
          <p:nvPr/>
        </p:nvSpPr>
        <p:spPr>
          <a:xfrm>
            <a:off x="961184" y="2882864"/>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Scaffold SharePoint Web Part Project</a:t>
            </a:r>
          </a:p>
        </p:txBody>
      </p:sp>
      <p:sp>
        <p:nvSpPr>
          <p:cNvPr id="5" name="Rectangle 4"/>
          <p:cNvSpPr/>
          <p:nvPr/>
        </p:nvSpPr>
        <p:spPr>
          <a:xfrm>
            <a:off x="961184" y="3740701"/>
            <a:ext cx="2236913"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Build Web Part Code</a:t>
            </a:r>
          </a:p>
        </p:txBody>
      </p:sp>
      <p:sp>
        <p:nvSpPr>
          <p:cNvPr id="6" name="Rectangle 5"/>
          <p:cNvSpPr/>
          <p:nvPr/>
        </p:nvSpPr>
        <p:spPr>
          <a:xfrm>
            <a:off x="4927882" y="1984704"/>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Test</a:t>
            </a:r>
          </a:p>
        </p:txBody>
      </p:sp>
      <p:sp>
        <p:nvSpPr>
          <p:cNvPr id="7" name="Rectangle 6"/>
          <p:cNvSpPr/>
          <p:nvPr/>
        </p:nvSpPr>
        <p:spPr>
          <a:xfrm>
            <a:off x="4927884" y="2842541"/>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Local</a:t>
            </a:r>
          </a:p>
        </p:txBody>
      </p:sp>
      <p:sp>
        <p:nvSpPr>
          <p:cNvPr id="8" name="Rectangle 7"/>
          <p:cNvSpPr/>
          <p:nvPr/>
        </p:nvSpPr>
        <p:spPr>
          <a:xfrm>
            <a:off x="4921980" y="3700378"/>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UAT / Pre-production</a:t>
            </a:r>
          </a:p>
        </p:txBody>
      </p:sp>
      <p:sp>
        <p:nvSpPr>
          <p:cNvPr id="9" name="Curved Right Arrow 8"/>
          <p:cNvSpPr/>
          <p:nvPr/>
        </p:nvSpPr>
        <p:spPr>
          <a:xfrm>
            <a:off x="4182196" y="2976332"/>
            <a:ext cx="613865" cy="1097875"/>
          </a:xfrm>
          <a:prstGeom prst="curvedRightArrow">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0" name="Curved Left Arrow 9"/>
          <p:cNvSpPr/>
          <p:nvPr/>
        </p:nvSpPr>
        <p:spPr>
          <a:xfrm>
            <a:off x="7137403" y="2984191"/>
            <a:ext cx="607963" cy="1097875"/>
          </a:xfrm>
          <a:prstGeom prst="curvedLeftArrow">
            <a:avLst/>
          </a:prstGeom>
          <a:solidFill>
            <a:schemeClr val="tx1">
              <a:lumMod val="40000"/>
              <a:lumOff val="60000"/>
            </a:schemeClr>
          </a:solidFill>
          <a:ln>
            <a:no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4">
              <a:solidFill>
                <a:schemeClr val="tx1"/>
              </a:solidFill>
            </a:endParaRPr>
          </a:p>
        </p:txBody>
      </p:sp>
      <p:sp>
        <p:nvSpPr>
          <p:cNvPr id="11" name="Rectangle 10"/>
          <p:cNvSpPr/>
          <p:nvPr/>
        </p:nvSpPr>
        <p:spPr>
          <a:xfrm>
            <a:off x="8747170" y="1984703"/>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sp>
        <p:nvSpPr>
          <p:cNvPr id="12" name="Rectangle 11"/>
          <p:cNvSpPr/>
          <p:nvPr/>
        </p:nvSpPr>
        <p:spPr>
          <a:xfrm>
            <a:off x="8735364" y="4633652"/>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100">
                <a:gradFill>
                  <a:gsLst>
                    <a:gs pos="96875">
                      <a:schemeClr val="bg1"/>
                    </a:gs>
                    <a:gs pos="78906">
                      <a:schemeClr val="bg1"/>
                    </a:gs>
                  </a:gsLst>
                  <a:lin ang="5400000" scaled="1"/>
                </a:gradFill>
              </a:rPr>
              <a:t>Available on Classic and Client-Side Pages</a:t>
            </a:r>
          </a:p>
        </p:txBody>
      </p:sp>
      <p:sp>
        <p:nvSpPr>
          <p:cNvPr id="17" name="Rectangle 16"/>
          <p:cNvSpPr/>
          <p:nvPr/>
        </p:nvSpPr>
        <p:spPr>
          <a:xfrm>
            <a:off x="8735364" y="2867686"/>
            <a:ext cx="2089504"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Package/Deploy</a:t>
            </a:r>
          </a:p>
        </p:txBody>
      </p:sp>
      <p:cxnSp>
        <p:nvCxnSpPr>
          <p:cNvPr id="23" name="Straight Arrow Connector 22"/>
          <p:cNvCxnSpPr>
            <a:cxnSpLocks/>
            <a:stCxn id="3" idx="2"/>
            <a:endCxn id="4" idx="0"/>
          </p:cNvCxnSpPr>
          <p:nvPr/>
        </p:nvCxnSpPr>
        <p:spPr>
          <a:xfrm>
            <a:off x="2079639" y="2438601"/>
            <a:ext cx="2" cy="44426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079642" y="3331459"/>
            <a:ext cx="0" cy="403341"/>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43" idx="2"/>
            <a:endCxn id="5" idx="2"/>
          </p:cNvCxnSpPr>
          <p:nvPr/>
        </p:nvCxnSpPr>
        <p:spPr>
          <a:xfrm rot="5400000" flipH="1">
            <a:off x="3458153" y="2816685"/>
            <a:ext cx="1130065" cy="3887090"/>
          </a:xfrm>
          <a:prstGeom prst="bentConnector3">
            <a:avLst>
              <a:gd name="adj1" fmla="val -20229"/>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Elbow Connector 27"/>
          <p:cNvCxnSpPr>
            <a:cxnSpLocks/>
            <a:stCxn id="5" idx="3"/>
            <a:endCxn id="6" idx="1"/>
          </p:cNvCxnSpPr>
          <p:nvPr/>
        </p:nvCxnSpPr>
        <p:spPr>
          <a:xfrm flipV="1">
            <a:off x="3198097" y="2211952"/>
            <a:ext cx="1729785" cy="1755997"/>
          </a:xfrm>
          <a:prstGeom prst="bentConnector3">
            <a:avLst>
              <a:gd name="adj1" fmla="val 42364"/>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80523" y="1712091"/>
            <a:ext cx="2998231" cy="261610"/>
          </a:xfrm>
          <a:prstGeom prst="rect">
            <a:avLst/>
          </a:prstGeom>
          <a:solidFill>
            <a:srgbClr val="E7E6E6">
              <a:alpha val="54902"/>
            </a:srgbClr>
          </a:solidFill>
        </p:spPr>
        <p:txBody>
          <a:bodyPr wrap="square" lIns="36000" rIns="36000" rtlCol="0">
            <a:spAutoFit/>
          </a:bodyPr>
          <a:lstStyle/>
          <a:p>
            <a:pPr algn="ctr"/>
            <a:r>
              <a:rPr lang="en-US" sz="1100" spc="-30" dirty="0" err="1">
                <a:gradFill>
                  <a:gsLst>
                    <a:gs pos="1250">
                      <a:schemeClr val="tx1"/>
                    </a:gs>
                    <a:gs pos="100000">
                      <a:schemeClr val="tx1"/>
                    </a:gs>
                  </a:gsLst>
                  <a:lin ang="5400000" scaled="0"/>
                </a:gradFill>
              </a:rPr>
              <a:t>npm</a:t>
            </a:r>
            <a:r>
              <a:rPr lang="en-US" sz="1100" spc="-30" dirty="0">
                <a:gradFill>
                  <a:gsLst>
                    <a:gs pos="1250">
                      <a:schemeClr val="tx1"/>
                    </a:gs>
                    <a:gs pos="100000">
                      <a:schemeClr val="tx1"/>
                    </a:gs>
                  </a:gsLst>
                  <a:lin ang="5400000" scaled="0"/>
                </a:gradFill>
              </a:rPr>
              <a:t> install @Microsoft/generator-</a:t>
            </a:r>
            <a:r>
              <a:rPr lang="en-US" sz="1100" spc="-30" dirty="0" err="1">
                <a:gradFill>
                  <a:gsLst>
                    <a:gs pos="1250">
                      <a:schemeClr val="tx1"/>
                    </a:gs>
                    <a:gs pos="100000">
                      <a:schemeClr val="tx1"/>
                    </a:gs>
                  </a:gsLst>
                  <a:lin ang="5400000" scaled="0"/>
                </a:gradFill>
              </a:rPr>
              <a:t>sharepoint</a:t>
            </a:r>
            <a:r>
              <a:rPr lang="en-US" sz="1100" spc="-30" dirty="0">
                <a:gradFill>
                  <a:gsLst>
                    <a:gs pos="1250">
                      <a:schemeClr val="tx1"/>
                    </a:gs>
                    <a:gs pos="100000">
                      <a:schemeClr val="tx1"/>
                    </a:gs>
                  </a:gsLst>
                  <a:lin ang="5400000" scaled="0"/>
                </a:gradFill>
              </a:rPr>
              <a:t> -g</a:t>
            </a:r>
          </a:p>
        </p:txBody>
      </p:sp>
      <p:sp>
        <p:nvSpPr>
          <p:cNvPr id="32" name="TextBox 31"/>
          <p:cNvSpPr txBox="1"/>
          <p:nvPr/>
        </p:nvSpPr>
        <p:spPr>
          <a:xfrm>
            <a:off x="961185" y="2632893"/>
            <a:ext cx="2236912" cy="261610"/>
          </a:xfrm>
          <a:prstGeom prst="rect">
            <a:avLst/>
          </a:prstGeom>
          <a:solidFill>
            <a:srgbClr val="E7E6E6">
              <a:alpha val="54902"/>
            </a:srgbClr>
          </a:solidFill>
        </p:spPr>
        <p:txBody>
          <a:bodyPr wrap="square" rtlCol="0">
            <a:spAutoFit/>
          </a:bodyPr>
          <a:lstStyle/>
          <a:p>
            <a:r>
              <a:rPr lang="en-US" sz="1100" dirty="0" err="1">
                <a:gradFill>
                  <a:gsLst>
                    <a:gs pos="1250">
                      <a:schemeClr val="tx1"/>
                    </a:gs>
                    <a:gs pos="100000">
                      <a:schemeClr val="tx1"/>
                    </a:gs>
                  </a:gsLst>
                  <a:lin ang="5400000" scaled="0"/>
                </a:gradFill>
              </a:rPr>
              <a:t>yo</a:t>
            </a:r>
            <a:r>
              <a:rPr lang="en-US" sz="1100" dirty="0">
                <a:gradFill>
                  <a:gsLst>
                    <a:gs pos="1250">
                      <a:schemeClr val="tx1"/>
                    </a:gs>
                    <a:gs pos="100000">
                      <a:schemeClr val="tx1"/>
                    </a:gs>
                  </a:gsLst>
                  <a:lin ang="5400000" scaled="0"/>
                </a:gradFill>
              </a:rPr>
              <a:t> </a:t>
            </a:r>
            <a:r>
              <a:rPr lang="en-US" sz="1100" dirty="0" err="1">
                <a:gradFill>
                  <a:gsLst>
                    <a:gs pos="1250">
                      <a:schemeClr val="tx1"/>
                    </a:gs>
                    <a:gs pos="100000">
                      <a:schemeClr val="tx1"/>
                    </a:gs>
                  </a:gsLst>
                  <a:lin ang="5400000" scaled="0"/>
                </a:gradFill>
              </a:rPr>
              <a:t>sharepoint</a:t>
            </a:r>
            <a:endParaRPr lang="en-US" sz="1100" dirty="0">
              <a:gradFill>
                <a:gsLst>
                  <a:gs pos="1250">
                    <a:schemeClr val="tx1"/>
                  </a:gs>
                  <a:gs pos="100000">
                    <a:schemeClr val="tx1"/>
                  </a:gs>
                </a:gsLst>
                <a:lin ang="5400000" scaled="0"/>
              </a:gradFill>
            </a:endParaRPr>
          </a:p>
        </p:txBody>
      </p:sp>
      <p:sp>
        <p:nvSpPr>
          <p:cNvPr id="27" name="TextBox 26"/>
          <p:cNvSpPr txBox="1"/>
          <p:nvPr/>
        </p:nvSpPr>
        <p:spPr>
          <a:xfrm>
            <a:off x="961184" y="3470567"/>
            <a:ext cx="2236913" cy="261610"/>
          </a:xfrm>
          <a:prstGeom prst="rect">
            <a:avLst/>
          </a:prstGeom>
          <a:solidFill>
            <a:srgbClr val="E7E6E6">
              <a:alpha val="54902"/>
            </a:srgbClr>
          </a:solidFill>
        </p:spPr>
        <p:txBody>
          <a:bodyPr wrap="square" rtlCol="0">
            <a:spAutoFit/>
          </a:bodyPr>
          <a:lstStyle/>
          <a:p>
            <a:r>
              <a:rPr lang="en-US" sz="1100">
                <a:gradFill>
                  <a:gsLst>
                    <a:gs pos="1250">
                      <a:schemeClr val="tx1"/>
                    </a:gs>
                    <a:gs pos="100000">
                      <a:schemeClr val="tx1"/>
                    </a:gs>
                  </a:gsLst>
                  <a:lin ang="5400000" scaled="0"/>
                </a:gradFill>
              </a:rPr>
              <a:t>Code .</a:t>
            </a:r>
          </a:p>
        </p:txBody>
      </p:sp>
      <p:sp>
        <p:nvSpPr>
          <p:cNvPr id="29" name="TextBox 28"/>
          <p:cNvSpPr txBox="1"/>
          <p:nvPr/>
        </p:nvSpPr>
        <p:spPr>
          <a:xfrm>
            <a:off x="4921979" y="1742375"/>
            <a:ext cx="2089504" cy="237600"/>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gulp serve</a:t>
            </a:r>
          </a:p>
        </p:txBody>
      </p:sp>
      <p:sp>
        <p:nvSpPr>
          <p:cNvPr id="30" name="TextBox 29"/>
          <p:cNvSpPr txBox="1"/>
          <p:nvPr/>
        </p:nvSpPr>
        <p:spPr>
          <a:xfrm>
            <a:off x="4921979" y="2583857"/>
            <a:ext cx="2089504" cy="238638"/>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workbench</a:t>
            </a:r>
          </a:p>
        </p:txBody>
      </p:sp>
      <p:cxnSp>
        <p:nvCxnSpPr>
          <p:cNvPr id="38" name="Straight Arrow Connector 37"/>
          <p:cNvCxnSpPr>
            <a:cxnSpLocks/>
            <a:stCxn id="11" idx="2"/>
            <a:endCxn id="34" idx="2"/>
          </p:cNvCxnSpPr>
          <p:nvPr/>
        </p:nvCxnSpPr>
        <p:spPr>
          <a:xfrm>
            <a:off x="9791922" y="2439199"/>
            <a:ext cx="0" cy="405910"/>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35364" y="1703224"/>
            <a:ext cx="2089504" cy="237600"/>
          </a:xfrm>
          <a:prstGeom prst="rect">
            <a:avLst/>
          </a:prstGeom>
          <a:solidFill>
            <a:srgbClr val="E7E6E6">
              <a:alpha val="54902"/>
            </a:srgbClr>
          </a:solidFill>
        </p:spPr>
        <p:txBody>
          <a:bodyPr wrap="none" rtlCol="0">
            <a:noAutofit/>
          </a:bodyPr>
          <a:lstStyle/>
          <a:p>
            <a:r>
              <a:rPr lang="en-US" sz="1100">
                <a:gradFill>
                  <a:gsLst>
                    <a:gs pos="1250">
                      <a:schemeClr val="tx1"/>
                    </a:gs>
                    <a:gs pos="100000">
                      <a:schemeClr val="tx1"/>
                    </a:gs>
                  </a:gsLst>
                  <a:lin ang="5400000" scaled="0"/>
                </a:gradFill>
              </a:rPr>
              <a:t>gulp package-solution</a:t>
            </a:r>
          </a:p>
        </p:txBody>
      </p:sp>
      <p:sp>
        <p:nvSpPr>
          <p:cNvPr id="34" name="TextBox 33"/>
          <p:cNvSpPr txBox="1"/>
          <p:nvPr/>
        </p:nvSpPr>
        <p:spPr>
          <a:xfrm>
            <a:off x="8747170" y="2606471"/>
            <a:ext cx="2089504" cy="238638"/>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a:t>gulp deploy-azure-storage</a:t>
            </a:r>
          </a:p>
        </p:txBody>
      </p:sp>
      <p:sp>
        <p:nvSpPr>
          <p:cNvPr id="43" name="Flowchart: Decision 42"/>
          <p:cNvSpPr/>
          <p:nvPr/>
        </p:nvSpPr>
        <p:spPr>
          <a:xfrm>
            <a:off x="5550600" y="4640567"/>
            <a:ext cx="832261" cy="684695"/>
          </a:xfrm>
          <a:prstGeom prst="flowChartDecisi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lnSpc>
                <a:spcPct val="90000"/>
              </a:lnSpc>
            </a:pPr>
            <a:r>
              <a:rPr lang="en-US" sz="1250">
                <a:gradFill>
                  <a:gsLst>
                    <a:gs pos="96875">
                      <a:schemeClr val="bg1"/>
                    </a:gs>
                    <a:gs pos="78906">
                      <a:schemeClr val="bg1"/>
                    </a:gs>
                  </a:gsLst>
                  <a:lin ang="5400000" scaled="1"/>
                </a:gradFill>
              </a:rPr>
              <a:t>Ship?</a:t>
            </a:r>
          </a:p>
        </p:txBody>
      </p:sp>
      <p:cxnSp>
        <p:nvCxnSpPr>
          <p:cNvPr id="44" name="Straight Arrow Connector 43"/>
          <p:cNvCxnSpPr>
            <a:cxnSpLocks/>
            <a:stCxn id="8" idx="2"/>
            <a:endCxn id="43" idx="0"/>
          </p:cNvCxnSpPr>
          <p:nvPr/>
        </p:nvCxnSpPr>
        <p:spPr>
          <a:xfrm flipH="1">
            <a:off x="5966731" y="4154874"/>
            <a:ext cx="1" cy="485693"/>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747170" y="3750669"/>
            <a:ext cx="2077698" cy="4544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250">
                <a:gradFill>
                  <a:gsLst>
                    <a:gs pos="96875">
                      <a:schemeClr val="bg1"/>
                    </a:gs>
                    <a:gs pos="78906">
                      <a:schemeClr val="bg1"/>
                    </a:gs>
                  </a:gsLst>
                  <a:lin ang="5400000" scaled="1"/>
                </a:gradFill>
              </a:rPr>
              <a:t>Release using app catalog*</a:t>
            </a:r>
          </a:p>
        </p:txBody>
      </p:sp>
      <p:cxnSp>
        <p:nvCxnSpPr>
          <p:cNvPr id="69" name="Straight Arrow Connector 68"/>
          <p:cNvCxnSpPr>
            <a:cxnSpLocks/>
            <a:stCxn id="17" idx="2"/>
            <a:endCxn id="70" idx="2"/>
          </p:cNvCxnSpPr>
          <p:nvPr/>
        </p:nvCxnSpPr>
        <p:spPr>
          <a:xfrm>
            <a:off x="9780116" y="3322182"/>
            <a:ext cx="11806" cy="378195"/>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758976" y="3480487"/>
            <a:ext cx="2065892" cy="219890"/>
          </a:xfrm>
          <a:prstGeom prst="rect">
            <a:avLst/>
          </a:prstGeom>
          <a:solidFill>
            <a:srgbClr val="E7E6E6">
              <a:alpha val="54902"/>
            </a:srgbClr>
          </a:solidFill>
        </p:spPr>
        <p:txBody>
          <a:bodyPr wrap="none" rtlCol="0">
            <a:noAutofit/>
          </a:bodyPr>
          <a:lstStyle>
            <a:defPPr>
              <a:defRPr lang="en-US"/>
            </a:defPPr>
            <a:lvl1pPr>
              <a:defRPr sz="1100">
                <a:gradFill>
                  <a:gsLst>
                    <a:gs pos="1250">
                      <a:schemeClr val="tx1"/>
                    </a:gs>
                    <a:gs pos="100000">
                      <a:schemeClr val="tx1"/>
                    </a:gs>
                  </a:gsLst>
                  <a:lin ang="5400000" scaled="0"/>
                </a:gradFill>
              </a:defRPr>
            </a:lvl1pPr>
          </a:lstStyle>
          <a:p>
            <a:r>
              <a:rPr lang="en-US"/>
              <a:t>manual upload of the app</a:t>
            </a:r>
          </a:p>
        </p:txBody>
      </p:sp>
      <p:cxnSp>
        <p:nvCxnSpPr>
          <p:cNvPr id="77" name="Straight Arrow Connector 76"/>
          <p:cNvCxnSpPr>
            <a:cxnSpLocks/>
            <a:stCxn id="68" idx="2"/>
            <a:endCxn id="12" idx="0"/>
          </p:cNvCxnSpPr>
          <p:nvPr/>
        </p:nvCxnSpPr>
        <p:spPr>
          <a:xfrm flipH="1">
            <a:off x="9780116" y="4205165"/>
            <a:ext cx="5903" cy="428487"/>
          </a:xfrm>
          <a:prstGeom prst="straightConnector1">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Elbow Connector 80"/>
          <p:cNvCxnSpPr>
            <a:cxnSpLocks/>
            <a:stCxn id="43" idx="3"/>
            <a:endCxn id="11" idx="1"/>
          </p:cNvCxnSpPr>
          <p:nvPr/>
        </p:nvCxnSpPr>
        <p:spPr>
          <a:xfrm flipV="1">
            <a:off x="6382861" y="2211951"/>
            <a:ext cx="2364309" cy="2770964"/>
          </a:xfrm>
          <a:prstGeom prst="bentConnector3">
            <a:avLst>
              <a:gd name="adj1" fmla="val 68478"/>
            </a:avLst>
          </a:prstGeom>
          <a:ln w="4445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pic>
        <p:nvPicPr>
          <p:cNvPr id="86" name="Picture 85"/>
          <p:cNvPicPr>
            <a:picLocks noChangeAspect="1"/>
          </p:cNvPicPr>
          <p:nvPr/>
        </p:nvPicPr>
        <p:blipFill>
          <a:blip r:embed="rId2"/>
          <a:stretch>
            <a:fillRect/>
          </a:stretch>
        </p:blipFill>
        <p:spPr>
          <a:xfrm>
            <a:off x="6753400" y="5042785"/>
            <a:ext cx="597915" cy="570720"/>
          </a:xfrm>
          <a:prstGeom prst="rect">
            <a:avLst/>
          </a:prstGeom>
        </p:spPr>
      </p:pic>
      <p:pic>
        <p:nvPicPr>
          <p:cNvPr id="90" name="Picture 89"/>
          <p:cNvPicPr>
            <a:picLocks noChangeAspect="1"/>
          </p:cNvPicPr>
          <p:nvPr/>
        </p:nvPicPr>
        <p:blipFill>
          <a:blip r:embed="rId3"/>
          <a:stretch>
            <a:fillRect/>
          </a:stretch>
        </p:blipFill>
        <p:spPr>
          <a:xfrm>
            <a:off x="3771656" y="5613505"/>
            <a:ext cx="503057" cy="503600"/>
          </a:xfrm>
          <a:prstGeom prst="rect">
            <a:avLst/>
          </a:prstGeom>
        </p:spPr>
      </p:pic>
    </p:spTree>
    <p:extLst>
      <p:ext uri="{BB962C8B-B14F-4D97-AF65-F5344CB8AC3E}">
        <p14:creationId xmlns:p14="http://schemas.microsoft.com/office/powerpoint/2010/main" val="39838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up)">
                                      <p:cBhvr>
                                        <p:cTn id="29" dur="500"/>
                                        <p:tgtEl>
                                          <p:spTgt spid="24"/>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down)">
                                      <p:cBhvr>
                                        <p:cTn id="42" dur="500"/>
                                        <p:tgtEl>
                                          <p:spTgt spid="28"/>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left)">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up)">
                                      <p:cBhvr>
                                        <p:cTn id="55" dur="500"/>
                                        <p:tgtEl>
                                          <p:spTgt spid="37"/>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wipe(left)">
                                      <p:cBhvr>
                                        <p:cTn id="63" dur="500"/>
                                        <p:tgtEl>
                                          <p:spTgt spid="3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wipe(up)">
                                      <p:cBhvr>
                                        <p:cTn id="68" dur="500"/>
                                        <p:tgtEl>
                                          <p:spTgt spid="3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up)">
                                      <p:cBhvr>
                                        <p:cTn id="76" dur="500"/>
                                        <p:tgtEl>
                                          <p:spTgt spid="9"/>
                                        </p:tgtEl>
                                      </p:cBhvr>
                                    </p:animEffect>
                                  </p:childTnLst>
                                </p:cTn>
                              </p:par>
                            </p:childTnLst>
                          </p:cTn>
                        </p:par>
                        <p:par>
                          <p:cTn id="77" fill="hold">
                            <p:stCondLst>
                              <p:cond delay="1500"/>
                            </p:stCondLst>
                            <p:childTnLst>
                              <p:par>
                                <p:cTn id="78" presetID="22" presetClass="entr" presetSubtype="4" fill="hold" grpId="0"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up)">
                                      <p:cBhvr>
                                        <p:cTn id="85" dur="500"/>
                                        <p:tgtEl>
                                          <p:spTgt spid="44"/>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fade">
                                      <p:cBhvr>
                                        <p:cTn id="89" dur="500"/>
                                        <p:tgtEl>
                                          <p:spTgt spid="43"/>
                                        </p:tgtEl>
                                      </p:cBhvr>
                                    </p:animEffect>
                                  </p:childTnLst>
                                </p:cTn>
                              </p:par>
                            </p:childTnLst>
                          </p:cTn>
                        </p:par>
                        <p:par>
                          <p:cTn id="90" fill="hold">
                            <p:stCondLst>
                              <p:cond delay="1000"/>
                            </p:stCondLst>
                            <p:childTnLst>
                              <p:par>
                                <p:cTn id="91" presetID="22" presetClass="entr" presetSubtype="4" fill="hold" nodeType="afterEffect">
                                  <p:stCondLst>
                                    <p:cond delay="0"/>
                                  </p:stCondLst>
                                  <p:childTnLst>
                                    <p:set>
                                      <p:cBhvr>
                                        <p:cTn id="92" dur="1" fill="hold">
                                          <p:stCondLst>
                                            <p:cond delay="0"/>
                                          </p:stCondLst>
                                        </p:cTn>
                                        <p:tgtEl>
                                          <p:spTgt spid="26"/>
                                        </p:tgtEl>
                                        <p:attrNameLst>
                                          <p:attrName>style.visibility</p:attrName>
                                        </p:attrNameLst>
                                      </p:cBhvr>
                                      <p:to>
                                        <p:strVal val="visible"/>
                                      </p:to>
                                    </p:set>
                                    <p:animEffect transition="in" filter="wipe(down)">
                                      <p:cBhvr>
                                        <p:cTn id="93" dur="500"/>
                                        <p:tgtEl>
                                          <p:spTgt spid="26"/>
                                        </p:tgtEl>
                                      </p:cBhvr>
                                    </p:animEffect>
                                  </p:childTnLst>
                                </p:cTn>
                              </p:par>
                              <p:par>
                                <p:cTn id="94" presetID="22" presetClass="entr" presetSubtype="4" fill="hold" nodeType="withEffect">
                                  <p:stCondLst>
                                    <p:cond delay="0"/>
                                  </p:stCondLst>
                                  <p:childTnLst>
                                    <p:set>
                                      <p:cBhvr>
                                        <p:cTn id="95" dur="1" fill="hold">
                                          <p:stCondLst>
                                            <p:cond delay="0"/>
                                          </p:stCondLst>
                                        </p:cTn>
                                        <p:tgtEl>
                                          <p:spTgt spid="90"/>
                                        </p:tgtEl>
                                        <p:attrNameLst>
                                          <p:attrName>style.visibility</p:attrName>
                                        </p:attrNameLst>
                                      </p:cBhvr>
                                      <p:to>
                                        <p:strVal val="visible"/>
                                      </p:to>
                                    </p:set>
                                    <p:animEffect transition="in" filter="wipe(down)">
                                      <p:cBhvr>
                                        <p:cTn id="96" dur="500"/>
                                        <p:tgtEl>
                                          <p:spTgt spid="9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wipe(down)">
                                      <p:cBhvr>
                                        <p:cTn id="101" dur="500"/>
                                        <p:tgtEl>
                                          <p:spTgt spid="81"/>
                                        </p:tgtEl>
                                      </p:cBhvr>
                                    </p:animEffect>
                                  </p:childTnLst>
                                </p:cTn>
                              </p:par>
                              <p:par>
                                <p:cTn id="102" presetID="22" presetClass="entr" presetSubtype="4" fill="hold" nodeType="withEffect">
                                  <p:stCondLst>
                                    <p:cond delay="0"/>
                                  </p:stCondLst>
                                  <p:childTnLst>
                                    <p:set>
                                      <p:cBhvr>
                                        <p:cTn id="103" dur="1" fill="hold">
                                          <p:stCondLst>
                                            <p:cond delay="0"/>
                                          </p:stCondLst>
                                        </p:cTn>
                                        <p:tgtEl>
                                          <p:spTgt spid="86"/>
                                        </p:tgtEl>
                                        <p:attrNameLst>
                                          <p:attrName>style.visibility</p:attrName>
                                        </p:attrNameLst>
                                      </p:cBhvr>
                                      <p:to>
                                        <p:strVal val="visible"/>
                                      </p:to>
                                    </p:set>
                                    <p:animEffect transition="in" filter="wipe(down)">
                                      <p:cBhvr>
                                        <p:cTn id="104" dur="500"/>
                                        <p:tgtEl>
                                          <p:spTgt spid="86"/>
                                        </p:tgtEl>
                                      </p:cBhvr>
                                    </p:animEffect>
                                  </p:childTnLst>
                                </p:cTn>
                              </p:par>
                            </p:childTnLst>
                          </p:cTn>
                        </p:par>
                        <p:par>
                          <p:cTn id="105" fill="hold">
                            <p:stCondLst>
                              <p:cond delay="500"/>
                            </p:stCondLst>
                            <p:childTnLst>
                              <p:par>
                                <p:cTn id="106" presetID="10" presetClass="entr" presetSubtype="0" fill="hold" grpId="0" nodeType="after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fade">
                                      <p:cBhvr>
                                        <p:cTn id="108" dur="500"/>
                                        <p:tgtEl>
                                          <p:spTgt spid="11"/>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ipe(left)">
                                      <p:cBhvr>
                                        <p:cTn id="112" dur="5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wipe(up)">
                                      <p:cBhvr>
                                        <p:cTn id="117" dur="500"/>
                                        <p:tgtEl>
                                          <p:spTgt spid="38"/>
                                        </p:tgtEl>
                                      </p:cBhvr>
                                    </p:animEffect>
                                  </p:childTnLst>
                                </p:cTn>
                              </p:par>
                            </p:childTnLst>
                          </p:cTn>
                        </p:par>
                        <p:par>
                          <p:cTn id="118" fill="hold">
                            <p:stCondLst>
                              <p:cond delay="500"/>
                            </p:stCondLst>
                            <p:childTnLst>
                              <p:par>
                                <p:cTn id="119" presetID="10" presetClass="entr" presetSubtype="0" fill="hold" grpId="0" nodeType="after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fade">
                                      <p:cBhvr>
                                        <p:cTn id="121" dur="500"/>
                                        <p:tgtEl>
                                          <p:spTgt spid="17"/>
                                        </p:tgtEl>
                                      </p:cBhvr>
                                    </p:animEffect>
                                  </p:childTnLst>
                                </p:cTn>
                              </p:par>
                            </p:childTnLst>
                          </p:cTn>
                        </p:par>
                        <p:par>
                          <p:cTn id="122" fill="hold">
                            <p:stCondLst>
                              <p:cond delay="1000"/>
                            </p:stCondLst>
                            <p:childTnLst>
                              <p:par>
                                <p:cTn id="123" presetID="22" presetClass="entr" presetSubtype="8" fill="hold" grpId="0" nodeType="afterEffect">
                                  <p:stCondLst>
                                    <p:cond delay="0"/>
                                  </p:stCondLst>
                                  <p:childTnLst>
                                    <p:set>
                                      <p:cBhvr>
                                        <p:cTn id="124" dur="1" fill="hold">
                                          <p:stCondLst>
                                            <p:cond delay="0"/>
                                          </p:stCondLst>
                                        </p:cTn>
                                        <p:tgtEl>
                                          <p:spTgt spid="34"/>
                                        </p:tgtEl>
                                        <p:attrNameLst>
                                          <p:attrName>style.visibility</p:attrName>
                                        </p:attrNameLst>
                                      </p:cBhvr>
                                      <p:to>
                                        <p:strVal val="visible"/>
                                      </p:to>
                                    </p:set>
                                    <p:animEffect transition="in" filter="wipe(left)">
                                      <p:cBhvr>
                                        <p:cTn id="125" dur="500"/>
                                        <p:tgtEl>
                                          <p:spTgt spid="34"/>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nodeType="click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wipe(up)">
                                      <p:cBhvr>
                                        <p:cTn id="130" dur="500"/>
                                        <p:tgtEl>
                                          <p:spTgt spid="69"/>
                                        </p:tgtEl>
                                      </p:cBhvr>
                                    </p:animEffect>
                                  </p:childTnLst>
                                </p:cTn>
                              </p:par>
                            </p:childTnLst>
                          </p:cTn>
                        </p:par>
                        <p:par>
                          <p:cTn id="131" fill="hold">
                            <p:stCondLst>
                              <p:cond delay="500"/>
                            </p:stCondLst>
                            <p:childTnLst>
                              <p:par>
                                <p:cTn id="132" presetID="10" presetClass="entr" presetSubtype="0" fill="hold" grpId="0"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fade">
                                      <p:cBhvr>
                                        <p:cTn id="134" dur="500"/>
                                        <p:tgtEl>
                                          <p:spTgt spid="68"/>
                                        </p:tgtEl>
                                      </p:cBhvr>
                                    </p:animEffect>
                                  </p:childTnLst>
                                </p:cTn>
                              </p:par>
                            </p:childTnLst>
                          </p:cTn>
                        </p:par>
                        <p:par>
                          <p:cTn id="135" fill="hold">
                            <p:stCondLst>
                              <p:cond delay="1000"/>
                            </p:stCondLst>
                            <p:childTnLst>
                              <p:par>
                                <p:cTn id="136" presetID="22" presetClass="entr" presetSubtype="8" fill="hold" grpId="0" nodeType="afterEffect">
                                  <p:stCondLst>
                                    <p:cond delay="0"/>
                                  </p:stCondLst>
                                  <p:childTnLst>
                                    <p:set>
                                      <p:cBhvr>
                                        <p:cTn id="137" dur="1" fill="hold">
                                          <p:stCondLst>
                                            <p:cond delay="0"/>
                                          </p:stCondLst>
                                        </p:cTn>
                                        <p:tgtEl>
                                          <p:spTgt spid="70"/>
                                        </p:tgtEl>
                                        <p:attrNameLst>
                                          <p:attrName>style.visibility</p:attrName>
                                        </p:attrNameLst>
                                      </p:cBhvr>
                                      <p:to>
                                        <p:strVal val="visible"/>
                                      </p:to>
                                    </p:set>
                                    <p:animEffect transition="in" filter="wipe(left)">
                                      <p:cBhvr>
                                        <p:cTn id="138" dur="500"/>
                                        <p:tgtEl>
                                          <p:spTgt spid="70"/>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77"/>
                                        </p:tgtEl>
                                        <p:attrNameLst>
                                          <p:attrName>style.visibility</p:attrName>
                                        </p:attrNameLst>
                                      </p:cBhvr>
                                      <p:to>
                                        <p:strVal val="visible"/>
                                      </p:to>
                                    </p:set>
                                    <p:animEffect transition="in" filter="wipe(up)">
                                      <p:cBhvr>
                                        <p:cTn id="143" dur="500"/>
                                        <p:tgtEl>
                                          <p:spTgt spid="77"/>
                                        </p:tgtEl>
                                      </p:cBhvr>
                                    </p:animEffect>
                                  </p:childTnLst>
                                </p:cTn>
                              </p:par>
                            </p:childTnLst>
                          </p:cTn>
                        </p:par>
                        <p:par>
                          <p:cTn id="144" fill="hold">
                            <p:stCondLst>
                              <p:cond delay="500"/>
                            </p:stCondLst>
                            <p:childTnLst>
                              <p:par>
                                <p:cTn id="145" presetID="10" presetClass="entr" presetSubtype="0" fill="hold" grpId="0" nodeType="after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fade">
                                      <p:cBhvr>
                                        <p:cTn id="1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7" grpId="0" animBg="1"/>
      <p:bldP spid="31" grpId="0" animBg="1"/>
      <p:bldP spid="32" grpId="0" animBg="1"/>
      <p:bldP spid="27" grpId="0" animBg="1"/>
      <p:bldP spid="29" grpId="0" animBg="1"/>
      <p:bldP spid="30" grpId="0" animBg="1"/>
      <p:bldP spid="33" grpId="0" animBg="1"/>
      <p:bldP spid="34" grpId="0" animBg="1"/>
      <p:bldP spid="43" grpId="0" animBg="1"/>
      <p:bldP spid="68" grpId="0" animBg="1"/>
      <p:bldP spid="7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38248"/>
          </a:xfrm>
        </p:spPr>
        <p:txBody>
          <a:bodyPr/>
          <a:lstStyle/>
          <a:p>
            <a:r>
              <a:rPr lang="en-US" altLang="zh-CN" sz="2400" dirty="0"/>
              <a:t>clean:</a:t>
            </a:r>
            <a:r>
              <a:rPr lang="en-US" sz="2400" dirty="0"/>
              <a:t> deletes temp folders created by build process (</a:t>
            </a:r>
            <a:r>
              <a:rPr lang="en-US" sz="2400" dirty="0" err="1"/>
              <a:t>ie</a:t>
            </a:r>
            <a:r>
              <a:rPr lang="en-US" sz="2400" dirty="0"/>
              <a:t>: </a:t>
            </a:r>
            <a:r>
              <a:rPr lang="en-US" sz="2400" dirty="0" err="1"/>
              <a:t>dist</a:t>
            </a:r>
            <a:r>
              <a:rPr lang="en-US" sz="2400" dirty="0"/>
              <a:t>, lib, temp)</a:t>
            </a:r>
          </a:p>
          <a:p>
            <a:r>
              <a:rPr lang="en-US" sz="2400" dirty="0"/>
              <a:t>build: build the project</a:t>
            </a:r>
          </a:p>
          <a:p>
            <a:r>
              <a:rPr lang="en-US" sz="2400" dirty="0"/>
              <a:t>default: equivalent to bundle</a:t>
            </a:r>
          </a:p>
          <a:p>
            <a:r>
              <a:rPr lang="en-US" sz="2400" dirty="0"/>
              <a:t>bundle: build, localize, and bundle the project</a:t>
            </a:r>
          </a:p>
          <a:p>
            <a:r>
              <a:rPr lang="en-US" sz="2400" dirty="0"/>
              <a:t>dev-deploy: deploy the current project to a development Azure CDN for sharing builds with colleagues</a:t>
            </a:r>
          </a:p>
          <a:p>
            <a:r>
              <a:rPr lang="en-US" sz="2400" dirty="0"/>
              <a:t>deploy-azure-storage: upload the assets to a </a:t>
            </a:r>
            <a:r>
              <a:rPr lang="en-US" altLang="zh-CN" sz="2400" dirty="0"/>
              <a:t>Azure</a:t>
            </a:r>
            <a:r>
              <a:rPr lang="en-US" sz="2400" dirty="0"/>
              <a:t> s</a:t>
            </a:r>
            <a:r>
              <a:rPr lang="en-US" altLang="zh-CN" sz="2400" dirty="0"/>
              <a:t>torage container</a:t>
            </a:r>
            <a:endParaRPr lang="en-US" sz="2400" dirty="0"/>
          </a:p>
          <a:p>
            <a:r>
              <a:rPr lang="en-US" sz="2400" dirty="0"/>
              <a:t>package-solution: package the project into a SPPKG</a:t>
            </a:r>
          </a:p>
          <a:p>
            <a:r>
              <a:rPr lang="en-US" sz="2400" dirty="0"/>
              <a:t>test: build, localize, and bundle the project and run tests, and verify the coverage</a:t>
            </a:r>
          </a:p>
          <a:p>
            <a:r>
              <a:rPr lang="en-US" sz="2400" dirty="0"/>
              <a:t>serve: build and bundle the project and run the development server</a:t>
            </a:r>
          </a:p>
          <a:p>
            <a:r>
              <a:rPr lang="en-US" sz="2400" dirty="0"/>
              <a:t>trust-dev-cert &amp; </a:t>
            </a:r>
            <a:r>
              <a:rPr lang="en-US" sz="2400" dirty="0" err="1"/>
              <a:t>untrust</a:t>
            </a:r>
            <a:r>
              <a:rPr lang="en-US" sz="2400" dirty="0"/>
              <a:t>-dev-cert: trusts / </a:t>
            </a:r>
            <a:r>
              <a:rPr lang="en-US" sz="2400" dirty="0" err="1"/>
              <a:t>untrusts</a:t>
            </a:r>
            <a:r>
              <a:rPr lang="en-US" sz="2400" dirty="0"/>
              <a:t> the development SSL certificate in the local machine’s trusted root authority (self-hosted HTTPS site)</a:t>
            </a:r>
          </a:p>
        </p:txBody>
      </p:sp>
      <p:sp>
        <p:nvSpPr>
          <p:cNvPr id="3" name="Title 2"/>
          <p:cNvSpPr>
            <a:spLocks noGrp="1"/>
          </p:cNvSpPr>
          <p:nvPr>
            <p:ph type="title"/>
          </p:nvPr>
        </p:nvSpPr>
        <p:spPr/>
        <p:txBody>
          <a:bodyPr/>
          <a:lstStyle/>
          <a:p>
            <a:r>
              <a:rPr lang="en-US"/>
              <a:t>What the Gulp tasks do</a:t>
            </a:r>
          </a:p>
        </p:txBody>
      </p:sp>
      <p:pic>
        <p:nvPicPr>
          <p:cNvPr id="5" name="Picture 4"/>
          <p:cNvPicPr>
            <a:picLocks noChangeAspect="1"/>
          </p:cNvPicPr>
          <p:nvPr/>
        </p:nvPicPr>
        <p:blipFill>
          <a:blip r:embed="rId2"/>
          <a:stretch>
            <a:fillRect/>
          </a:stretch>
        </p:blipFill>
        <p:spPr>
          <a:xfrm>
            <a:off x="11171239" y="99756"/>
            <a:ext cx="990600" cy="2226188"/>
          </a:xfrm>
          <a:prstGeom prst="rect">
            <a:avLst/>
          </a:prstGeom>
        </p:spPr>
      </p:pic>
    </p:spTree>
    <p:extLst>
      <p:ext uri="{BB962C8B-B14F-4D97-AF65-F5344CB8AC3E}">
        <p14:creationId xmlns:p14="http://schemas.microsoft.com/office/powerpoint/2010/main" val="859357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835444"/>
          </a:xfrm>
        </p:spPr>
        <p:txBody>
          <a:bodyPr/>
          <a:lstStyle/>
          <a:p>
            <a:r>
              <a:rPr lang="en-US" dirty="0"/>
              <a:t>Gulp tasks package solutions</a:t>
            </a:r>
          </a:p>
          <a:p>
            <a:endParaRPr lang="en-US" dirty="0"/>
          </a:p>
          <a:p>
            <a:endParaRPr lang="en-US" dirty="0"/>
          </a:p>
          <a:p>
            <a:r>
              <a:rPr lang="en-US" dirty="0"/>
              <a:t>Package contents are put into an .</a:t>
            </a:r>
            <a:r>
              <a:rPr lang="en-US" dirty="0" err="1"/>
              <a:t>sppkg</a:t>
            </a:r>
            <a:r>
              <a:rPr lang="en-US" dirty="0"/>
              <a:t> file</a:t>
            </a:r>
          </a:p>
          <a:p>
            <a:endParaRPr lang="en-US" dirty="0"/>
          </a:p>
          <a:p>
            <a:r>
              <a:rPr lang="en-US" dirty="0"/>
              <a:t>JavaScript files, CSS and other assets are not packaged, they must be deployed to an external location such as a CDN*</a:t>
            </a:r>
          </a:p>
          <a:p>
            <a:r>
              <a:rPr lang="en-US" dirty="0"/>
              <a:t>“</a:t>
            </a:r>
            <a:r>
              <a:rPr lang="en-US" dirty="0" err="1"/>
              <a:t>includeClientAssets</a:t>
            </a:r>
            <a:r>
              <a:rPr lang="en-US" dirty="0"/>
              <a:t>: true” changed this default behavior to include components in the *.</a:t>
            </a:r>
            <a:r>
              <a:rPr lang="en-US" dirty="0" err="1"/>
              <a:t>sppkg</a:t>
            </a:r>
            <a:r>
              <a:rPr lang="en-US" dirty="0"/>
              <a:t> file</a:t>
            </a:r>
          </a:p>
        </p:txBody>
      </p:sp>
      <p:sp>
        <p:nvSpPr>
          <p:cNvPr id="3" name="Title 2"/>
          <p:cNvSpPr>
            <a:spLocks noGrp="1"/>
          </p:cNvSpPr>
          <p:nvPr>
            <p:ph type="title"/>
          </p:nvPr>
        </p:nvSpPr>
        <p:spPr/>
        <p:txBody>
          <a:bodyPr/>
          <a:lstStyle/>
          <a:p>
            <a:r>
              <a:rPr lang="en-US"/>
              <a:t>Solution Packaging</a:t>
            </a:r>
          </a:p>
        </p:txBody>
      </p:sp>
      <p:sp>
        <p:nvSpPr>
          <p:cNvPr id="4" name="Rectangle 3"/>
          <p:cNvSpPr/>
          <p:nvPr/>
        </p:nvSpPr>
        <p:spPr bwMode="auto">
          <a:xfrm>
            <a:off x="677849" y="1684982"/>
            <a:ext cx="4752528" cy="721217"/>
          </a:xfrm>
          <a:prstGeom prst="rect">
            <a:avLst/>
          </a:prstGeom>
          <a:solidFill>
            <a:schemeClr val="tx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0000" tIns="46637" rIns="108000" bIns="46637" numCol="1" rtlCol="0" anchor="ctr" anchorCtr="0" compatLnSpc="1">
            <a:prstTxWarp prst="textNoShape">
              <a:avLst/>
            </a:prstTxWarp>
          </a:bodyPr>
          <a:lstStyle/>
          <a:p>
            <a:pPr defTabSz="932472" fontAlgn="base">
              <a:spcBef>
                <a:spcPct val="0"/>
              </a:spcBef>
              <a:spcAft>
                <a:spcPct val="0"/>
              </a:spcAft>
            </a:pPr>
            <a:r>
              <a:rPr lang="en-US" sz="2000">
                <a:gradFill>
                  <a:gsLst>
                    <a:gs pos="0">
                      <a:srgbClr val="FFFFFF"/>
                    </a:gs>
                    <a:gs pos="100000">
                      <a:srgbClr val="FFFFFF"/>
                    </a:gs>
                  </a:gsLst>
                  <a:lin ang="5400000" scaled="0"/>
                </a:gradFill>
                <a:latin typeface="Consolas" panose="020B0609020204030204" pitchFamily="49" charset="0"/>
              </a:rPr>
              <a:t>&gt; gulp package-solution</a:t>
            </a:r>
            <a:endParaRPr lang="fi-FI" sz="2000">
              <a:gradFill>
                <a:gsLst>
                  <a:gs pos="0">
                    <a:srgbClr val="FFFFFF"/>
                  </a:gs>
                  <a:gs pos="100000">
                    <a:srgbClr val="FFFFFF"/>
                  </a:gs>
                </a:gsLst>
                <a:lin ang="5400000" scaled="0"/>
              </a:gradFill>
              <a:latin typeface="Consolas" panose="020B0609020204030204" pitchFamily="49" charset="0"/>
            </a:endParaRPr>
          </a:p>
        </p:txBody>
      </p:sp>
    </p:spTree>
    <p:extLst>
      <p:ext uri="{BB962C8B-B14F-4D97-AF65-F5344CB8AC3E}">
        <p14:creationId xmlns:p14="http://schemas.microsoft.com/office/powerpoint/2010/main" val="13783225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934946" y="2310579"/>
            <a:ext cx="1029857" cy="624063"/>
            <a:chOff x="4182500" y="2481111"/>
            <a:chExt cx="1010186" cy="612141"/>
          </a:xfrm>
          <a:solidFill>
            <a:srgbClr val="0078D7"/>
          </a:solidFill>
        </p:grpSpPr>
        <p:cxnSp>
          <p:nvCxnSpPr>
            <p:cNvPr id="3" name="Straight Connector 2"/>
            <p:cNvCxnSpPr/>
            <p:nvPr/>
          </p:nvCxnSpPr>
          <p:spPr>
            <a:xfrm>
              <a:off x="4212077" y="2558374"/>
              <a:ext cx="980609"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Oval 3"/>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7" name="Group 16"/>
          <p:cNvGrpSpPr/>
          <p:nvPr/>
        </p:nvGrpSpPr>
        <p:grpSpPr>
          <a:xfrm flipV="1">
            <a:off x="3934944" y="4072950"/>
            <a:ext cx="1029856" cy="624063"/>
            <a:chOff x="4182500" y="2481111"/>
            <a:chExt cx="1010185" cy="612141"/>
          </a:xfrm>
          <a:solidFill>
            <a:srgbClr val="0078D7"/>
          </a:solidFill>
        </p:grpSpPr>
        <p:cxnSp>
          <p:nvCxnSpPr>
            <p:cNvPr id="18" name="Straight Connector 17"/>
            <p:cNvCxnSpPr/>
            <p:nvPr/>
          </p:nvCxnSpPr>
          <p:spPr>
            <a:xfrm>
              <a:off x="4212077" y="2558374"/>
              <a:ext cx="980608" cy="534878"/>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Oval 18"/>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0" name="Group 19"/>
          <p:cNvGrpSpPr/>
          <p:nvPr/>
        </p:nvGrpSpPr>
        <p:grpSpPr>
          <a:xfrm flipH="1">
            <a:off x="7380500" y="2310579"/>
            <a:ext cx="1080475" cy="651672"/>
            <a:chOff x="4182500" y="2481111"/>
            <a:chExt cx="1059835" cy="639223"/>
          </a:xfrm>
          <a:solidFill>
            <a:srgbClr val="0078D7"/>
          </a:solidFill>
        </p:grpSpPr>
        <p:cxnSp>
          <p:nvCxnSpPr>
            <p:cNvPr id="21" name="Straight Connector 20"/>
            <p:cNvCxnSpPr/>
            <p:nvPr/>
          </p:nvCxnSpPr>
          <p:spPr>
            <a:xfrm>
              <a:off x="4212077" y="2558374"/>
              <a:ext cx="1030258" cy="561960"/>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Oval 21"/>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23" name="Group 22"/>
          <p:cNvGrpSpPr/>
          <p:nvPr/>
        </p:nvGrpSpPr>
        <p:grpSpPr>
          <a:xfrm flipH="1" flipV="1">
            <a:off x="7524726" y="4122706"/>
            <a:ext cx="938640" cy="574308"/>
            <a:chOff x="4182500" y="2481111"/>
            <a:chExt cx="920711" cy="563337"/>
          </a:xfrm>
          <a:solidFill>
            <a:srgbClr val="0078D7"/>
          </a:solidFill>
        </p:grpSpPr>
        <p:cxnSp>
          <p:nvCxnSpPr>
            <p:cNvPr id="24" name="Straight Connector 23"/>
            <p:cNvCxnSpPr/>
            <p:nvPr/>
          </p:nvCxnSpPr>
          <p:spPr>
            <a:xfrm>
              <a:off x="4212077" y="2558374"/>
              <a:ext cx="891134" cy="486074"/>
            </a:xfrm>
            <a:prstGeom prst="line">
              <a:avLst/>
            </a:prstGeom>
            <a:grpFill/>
            <a:ln w="381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Oval 24"/>
            <p:cNvSpPr/>
            <p:nvPr/>
          </p:nvSpPr>
          <p:spPr bwMode="auto">
            <a:xfrm>
              <a:off x="4182500" y="2481111"/>
              <a:ext cx="236417" cy="236417"/>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41" tIns="149154" rIns="186441" bIns="149154" numCol="1" spcCol="0" rtlCol="0" fromWordArt="0" anchor="t" anchorCtr="0" forceAA="0" compatLnSpc="1">
              <a:prstTxWarp prst="textNoShape">
                <a:avLst/>
              </a:prstTxWarp>
              <a:noAutofit/>
            </a:bodyPr>
            <a:lstStyle/>
            <a:p>
              <a:pPr marL="0" marR="0" lvl="0" indent="0" algn="ctr" defTabSz="950481"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1" name="TextBox 40"/>
          <p:cNvSpPr txBox="1"/>
          <p:nvPr/>
        </p:nvSpPr>
        <p:spPr>
          <a:xfrm>
            <a:off x="485743" y="1687474"/>
            <a:ext cx="3349963"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Configurable, reusable, purpose-built components</a:t>
            </a:r>
          </a:p>
        </p:txBody>
      </p:sp>
      <p:sp>
        <p:nvSpPr>
          <p:cNvPr id="42" name="TextBox 41"/>
          <p:cNvSpPr txBox="1"/>
          <p:nvPr/>
        </p:nvSpPr>
        <p:spPr>
          <a:xfrm>
            <a:off x="8760382" y="1676726"/>
            <a:ext cx="2882206" cy="1464574"/>
          </a:xfrm>
          <a:prstGeom prst="rect">
            <a:avLst/>
          </a:prstGeom>
          <a:noFill/>
        </p:spPr>
        <p:txBody>
          <a:bodyPr wrap="square" lIns="0" tIns="149133" rIns="186415" bIns="149133" rtlCol="0">
            <a:spAutoFit/>
          </a:bodyPr>
          <a:lstStyle/>
          <a:p>
            <a:pPr lvl="0" defTabSz="931881">
              <a:lnSpc>
                <a:spcPct val="90000"/>
              </a:lnSpc>
              <a:spcAft>
                <a:spcPts val="612"/>
              </a:spcAft>
              <a:defRPr/>
            </a:pPr>
            <a:r>
              <a:rPr lang="en-US" sz="2800" kern="0" dirty="0">
                <a:gradFill>
                  <a:gsLst>
                    <a:gs pos="96226">
                      <a:schemeClr val="tx2"/>
                    </a:gs>
                    <a:gs pos="60000">
                      <a:schemeClr val="tx2"/>
                    </a:gs>
                  </a:gsLst>
                  <a:lin ang="5400000" scaled="0"/>
                </a:gradFill>
                <a:latin typeface="+mj-lt"/>
              </a:rPr>
              <a:t>Add functionality to SharePoint experiences</a:t>
            </a:r>
          </a:p>
        </p:txBody>
      </p:sp>
      <p:sp>
        <p:nvSpPr>
          <p:cNvPr id="43" name="TextBox 42"/>
          <p:cNvSpPr txBox="1"/>
          <p:nvPr/>
        </p:nvSpPr>
        <p:spPr>
          <a:xfrm>
            <a:off x="8760381" y="4181350"/>
            <a:ext cx="2882207" cy="1076776"/>
          </a:xfrm>
          <a:prstGeom prst="rect">
            <a:avLst/>
          </a:prstGeom>
          <a:noFill/>
        </p:spPr>
        <p:txBody>
          <a:bodyPr wrap="square" lIns="0" tIns="149133" rIns="186415" bIns="149133" rtlCol="0">
            <a:spAutoFit/>
          </a:bodyPr>
          <a:lstStyle/>
          <a:p>
            <a:pPr marL="0" marR="0" lvl="0" indent="0"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Context aware parts</a:t>
            </a:r>
          </a:p>
        </p:txBody>
      </p:sp>
      <p:sp>
        <p:nvSpPr>
          <p:cNvPr id="44" name="TextBox 43"/>
          <p:cNvSpPr txBox="1"/>
          <p:nvPr/>
        </p:nvSpPr>
        <p:spPr>
          <a:xfrm>
            <a:off x="808037" y="3832888"/>
            <a:ext cx="3042808" cy="1464574"/>
          </a:xfrm>
          <a:prstGeom prst="rect">
            <a:avLst/>
          </a:prstGeom>
          <a:noFill/>
        </p:spPr>
        <p:txBody>
          <a:bodyPr wrap="square" lIns="0" tIns="149133" rIns="186415" bIns="149133" rtlCol="0">
            <a:spAutoFit/>
          </a:bodyPr>
          <a:lstStyle/>
          <a:p>
            <a:pPr marL="0" marR="0" lvl="0" indent="0" algn="r" defTabSz="931881" eaLnBrk="1" fontAlgn="auto" latinLnBrk="0" hangingPunct="1">
              <a:lnSpc>
                <a:spcPct val="90000"/>
              </a:lnSpc>
              <a:spcBef>
                <a:spcPts val="0"/>
              </a:spcBef>
              <a:spcAft>
                <a:spcPts val="612"/>
              </a:spcAft>
              <a:buClrTx/>
              <a:buSzTx/>
              <a:buFontTx/>
              <a:buNone/>
              <a:tabLst/>
              <a:defRPr/>
            </a:pPr>
            <a:r>
              <a:rPr kumimoji="0" lang="en-US" sz="2800" b="0" i="0" u="none" strike="noStrike" kern="0" cap="none" spc="0" normalizeH="0" baseline="0" noProof="0" dirty="0">
                <a:ln>
                  <a:noFill/>
                </a:ln>
                <a:gradFill>
                  <a:gsLst>
                    <a:gs pos="96226">
                      <a:schemeClr val="tx2"/>
                    </a:gs>
                    <a:gs pos="60000">
                      <a:schemeClr val="tx2"/>
                    </a:gs>
                  </a:gsLst>
                  <a:lin ang="5400000" scaled="0"/>
                </a:gradFill>
                <a:effectLst/>
                <a:uLnTx/>
                <a:uFillTx/>
                <a:latin typeface="+mj-lt"/>
              </a:rPr>
              <a:t>Framework for connecting related components</a:t>
            </a:r>
          </a:p>
        </p:txBody>
      </p:sp>
      <p:cxnSp>
        <p:nvCxnSpPr>
          <p:cNvPr id="31" name="Straight Connector 30"/>
          <p:cNvCxnSpPr/>
          <p:nvPr/>
        </p:nvCxnSpPr>
        <p:spPr>
          <a:xfrm>
            <a:off x="458834" y="3151550"/>
            <a:ext cx="3190336"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58836" y="5635252"/>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760381" y="5277904"/>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0381" y="3471767"/>
            <a:ext cx="319035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4634951" y="1874931"/>
            <a:ext cx="3166579" cy="3169503"/>
          </a:xfrm>
          <a:prstGeom prst="ellipse">
            <a:avLst/>
          </a:prstGeom>
          <a:solidFill>
            <a:schemeClr val="tx2"/>
          </a:solidFill>
          <a:ln w="0">
            <a:noFill/>
          </a:ln>
        </p:spPr>
        <p:style>
          <a:lnRef idx="2">
            <a:schemeClr val="accent1">
              <a:shade val="50000"/>
            </a:schemeClr>
          </a:lnRef>
          <a:fillRef idx="1">
            <a:schemeClr val="accent1"/>
          </a:fillRef>
          <a:effectRef idx="0">
            <a:schemeClr val="accent1"/>
          </a:effectRef>
          <a:fontRef idx="minor">
            <a:schemeClr val="lt1"/>
          </a:fontRef>
        </p:style>
        <p:txBody>
          <a:bodyPr tIns="274164" bIns="0" rtlCol="0" anchor="ctr"/>
          <a:lstStyle/>
          <a:p>
            <a:pPr marL="0" marR="0" lvl="0" indent="0" algn="ctr" defTabSz="913522" eaLnBrk="1" fontAlgn="auto" latinLnBrk="0" hangingPunct="1">
              <a:lnSpc>
                <a:spcPct val="90000"/>
              </a:lnSpc>
              <a:spcBef>
                <a:spcPts val="600"/>
              </a:spcBef>
              <a:spcAft>
                <a:spcPts val="0"/>
              </a:spcAft>
              <a:buClr>
                <a:srgbClr val="FFFFFF"/>
              </a:buClr>
              <a:buSzPct val="90000"/>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endParaRPr>
          </a:p>
        </p:txBody>
      </p:sp>
      <p:grpSp>
        <p:nvGrpSpPr>
          <p:cNvPr id="26" name="Group 25"/>
          <p:cNvGrpSpPr/>
          <p:nvPr/>
        </p:nvGrpSpPr>
        <p:grpSpPr>
          <a:xfrm>
            <a:off x="5045016" y="3091968"/>
            <a:ext cx="2346447" cy="731210"/>
            <a:chOff x="5123648" y="5206061"/>
            <a:chExt cx="2300647" cy="716938"/>
          </a:xfrm>
        </p:grpSpPr>
        <p:grpSp>
          <p:nvGrpSpPr>
            <p:cNvPr id="27" name="Group 26"/>
            <p:cNvGrpSpPr/>
            <p:nvPr/>
          </p:nvGrpSpPr>
          <p:grpSpPr>
            <a:xfrm>
              <a:off x="5123648" y="5206061"/>
              <a:ext cx="2300647" cy="716938"/>
              <a:chOff x="7764124" y="5885989"/>
              <a:chExt cx="2347112" cy="731416"/>
            </a:xfrm>
          </p:grpSpPr>
          <p:sp>
            <p:nvSpPr>
              <p:cNvPr id="32" name="Oval 31"/>
              <p:cNvSpPr/>
              <p:nvPr/>
            </p:nvSpPr>
            <p:spPr bwMode="auto">
              <a:xfrm>
                <a:off x="7764124" y="5885989"/>
                <a:ext cx="731416" cy="731416"/>
              </a:xfrm>
              <a:prstGeom prst="ellipse">
                <a:avLst/>
              </a:prstGeom>
              <a:solidFill>
                <a:srgbClr val="EAEAEA"/>
              </a:solidFill>
              <a:ln w="19050" cap="flat" cmpd="sng" algn="ctr">
                <a:noFill/>
                <a:prstDash val="solid"/>
                <a:miter lim="800000"/>
                <a:headEnd type="none" w="med" len="med"/>
                <a:tailEnd type="none" w="med" len="med"/>
              </a:ln>
              <a:effectLst/>
            </p:spPr>
            <p:txBody>
              <a:bodyPr rot="0" spcFirstLastPara="0" vertOverflow="overflow" horzOverflow="overflow" vert="horz" wrap="square" lIns="182802" tIns="146241" rIns="182802" bIns="146241" numCol="1" spcCol="0" rtlCol="0" fromWordArt="0" anchor="t" anchorCtr="0" forceAA="0" compatLnSpc="1">
                <a:prstTxWarp prst="textNoShape">
                  <a:avLst/>
                </a:prstTxWarp>
                <a:noAutofit/>
              </a:bodyPr>
              <a:lstStyle/>
              <a:p>
                <a:pPr algn="ctr" defTabSz="931935" fontAlgn="base">
                  <a:lnSpc>
                    <a:spcPct val="90000"/>
                  </a:lnSpc>
                  <a:spcBef>
                    <a:spcPct val="0"/>
                  </a:spcBef>
                  <a:spcAft>
                    <a:spcPct val="0"/>
                  </a:spcAft>
                  <a:defRPr/>
                </a:pPr>
                <a:endParaRPr lang="en-US" sz="2400"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Rectangle 32"/>
              <p:cNvSpPr/>
              <p:nvPr/>
            </p:nvSpPr>
            <p:spPr>
              <a:xfrm>
                <a:off x="8520200" y="6039271"/>
                <a:ext cx="1591036" cy="424852"/>
              </a:xfrm>
              <a:prstGeom prst="rect">
                <a:avLst/>
              </a:prstGeom>
            </p:spPr>
            <p:txBody>
              <a:bodyPr wrap="square">
                <a:spAutoFit/>
              </a:bodyPr>
              <a:lstStyle/>
              <a:p>
                <a:pPr defTabSz="913873">
                  <a:lnSpc>
                    <a:spcPct val="90000"/>
                  </a:lnSpc>
                  <a:spcBef>
                    <a:spcPts val="600"/>
                  </a:spcBef>
                  <a:buClr>
                    <a:srgbClr val="505050"/>
                  </a:buClr>
                  <a:buSzPct val="90000"/>
                  <a:defRPr/>
                </a:pPr>
                <a:r>
                  <a:rPr lang="en-US" sz="2400" kern="0" dirty="0">
                    <a:solidFill>
                      <a:schemeClr val="bg1"/>
                    </a:solidFill>
                  </a:rPr>
                  <a:t>Web Parts</a:t>
                </a:r>
              </a:p>
            </p:txBody>
          </p:sp>
        </p:grpSp>
        <p:grpSp>
          <p:nvGrpSpPr>
            <p:cNvPr id="28" name="Group 27"/>
            <p:cNvGrpSpPr/>
            <p:nvPr/>
          </p:nvGrpSpPr>
          <p:grpSpPr bwMode="black">
            <a:xfrm>
              <a:off x="5273755" y="5383831"/>
              <a:ext cx="438224" cy="338928"/>
              <a:chOff x="813584" y="4312262"/>
              <a:chExt cx="478309" cy="370027"/>
            </a:xfrm>
            <a:solidFill>
              <a:srgbClr val="0078D7"/>
            </a:solidFill>
          </p:grpSpPr>
          <p:sp>
            <p:nvSpPr>
              <p:cNvPr id="29" name="Freeform 79"/>
              <p:cNvSpPr>
                <a:spLocks/>
              </p:cNvSpPr>
              <p:nvPr/>
            </p:nvSpPr>
            <p:spPr bwMode="black">
              <a:xfrm>
                <a:off x="813584" y="4503897"/>
                <a:ext cx="478309" cy="178392"/>
              </a:xfrm>
              <a:custGeom>
                <a:avLst/>
                <a:gdLst>
                  <a:gd name="T0" fmla="*/ 159 w 260"/>
                  <a:gd name="T1" fmla="*/ 7 h 97"/>
                  <a:gd name="T2" fmla="*/ 143 w 260"/>
                  <a:gd name="T3" fmla="*/ 23 h 97"/>
                  <a:gd name="T4" fmla="*/ 121 w 260"/>
                  <a:gd name="T5" fmla="*/ 23 h 97"/>
                  <a:gd name="T6" fmla="*/ 105 w 260"/>
                  <a:gd name="T7" fmla="*/ 7 h 97"/>
                  <a:gd name="T8" fmla="*/ 105 w 260"/>
                  <a:gd name="T9" fmla="*/ 0 h 97"/>
                  <a:gd name="T10" fmla="*/ 0 w 260"/>
                  <a:gd name="T11" fmla="*/ 0 h 97"/>
                  <a:gd name="T12" fmla="*/ 0 w 260"/>
                  <a:gd name="T13" fmla="*/ 81 h 97"/>
                  <a:gd name="T14" fmla="*/ 16 w 260"/>
                  <a:gd name="T15" fmla="*/ 97 h 97"/>
                  <a:gd name="T16" fmla="*/ 244 w 260"/>
                  <a:gd name="T17" fmla="*/ 97 h 97"/>
                  <a:gd name="T18" fmla="*/ 260 w 260"/>
                  <a:gd name="T19" fmla="*/ 81 h 97"/>
                  <a:gd name="T20" fmla="*/ 260 w 260"/>
                  <a:gd name="T21" fmla="*/ 0 h 97"/>
                  <a:gd name="T22" fmla="*/ 159 w 260"/>
                  <a:gd name="T23" fmla="*/ 0 h 97"/>
                  <a:gd name="T24" fmla="*/ 159 w 260"/>
                  <a:gd name="T25"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97">
                    <a:moveTo>
                      <a:pt x="159" y="7"/>
                    </a:moveTo>
                    <a:cubicBezTo>
                      <a:pt x="159" y="16"/>
                      <a:pt x="152" y="23"/>
                      <a:pt x="143" y="23"/>
                    </a:cubicBezTo>
                    <a:cubicBezTo>
                      <a:pt x="121" y="23"/>
                      <a:pt x="121" y="23"/>
                      <a:pt x="121" y="23"/>
                    </a:cubicBezTo>
                    <a:cubicBezTo>
                      <a:pt x="112" y="23"/>
                      <a:pt x="105" y="16"/>
                      <a:pt x="105" y="7"/>
                    </a:cubicBezTo>
                    <a:cubicBezTo>
                      <a:pt x="105" y="0"/>
                      <a:pt x="105" y="0"/>
                      <a:pt x="105" y="0"/>
                    </a:cubicBezTo>
                    <a:cubicBezTo>
                      <a:pt x="0" y="0"/>
                      <a:pt x="0" y="0"/>
                      <a:pt x="0" y="0"/>
                    </a:cubicBezTo>
                    <a:cubicBezTo>
                      <a:pt x="0" y="81"/>
                      <a:pt x="0" y="81"/>
                      <a:pt x="0" y="81"/>
                    </a:cubicBezTo>
                    <a:cubicBezTo>
                      <a:pt x="0" y="90"/>
                      <a:pt x="8" y="97"/>
                      <a:pt x="16" y="97"/>
                    </a:cubicBezTo>
                    <a:cubicBezTo>
                      <a:pt x="244" y="97"/>
                      <a:pt x="244" y="97"/>
                      <a:pt x="244" y="97"/>
                    </a:cubicBezTo>
                    <a:cubicBezTo>
                      <a:pt x="253" y="97"/>
                      <a:pt x="260" y="90"/>
                      <a:pt x="260" y="81"/>
                    </a:cubicBezTo>
                    <a:cubicBezTo>
                      <a:pt x="260" y="0"/>
                      <a:pt x="260" y="0"/>
                      <a:pt x="260" y="0"/>
                    </a:cubicBezTo>
                    <a:cubicBezTo>
                      <a:pt x="159" y="0"/>
                      <a:pt x="159" y="0"/>
                      <a:pt x="159" y="0"/>
                    </a:cubicBezTo>
                    <a:lnTo>
                      <a:pt x="159" y="7"/>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sp>
            <p:nvSpPr>
              <p:cNvPr id="30" name="Freeform 80"/>
              <p:cNvSpPr>
                <a:spLocks noEditPoints="1"/>
              </p:cNvSpPr>
              <p:nvPr/>
            </p:nvSpPr>
            <p:spPr bwMode="black">
              <a:xfrm>
                <a:off x="813584" y="4312262"/>
                <a:ext cx="478309" cy="176834"/>
              </a:xfrm>
              <a:custGeom>
                <a:avLst/>
                <a:gdLst>
                  <a:gd name="T0" fmla="*/ 244 w 260"/>
                  <a:gd name="T1" fmla="*/ 39 h 96"/>
                  <a:gd name="T2" fmla="*/ 212 w 260"/>
                  <a:gd name="T3" fmla="*/ 39 h 96"/>
                  <a:gd name="T4" fmla="*/ 212 w 260"/>
                  <a:gd name="T5" fmla="*/ 19 h 96"/>
                  <a:gd name="T6" fmla="*/ 189 w 260"/>
                  <a:gd name="T7" fmla="*/ 0 h 96"/>
                  <a:gd name="T8" fmla="*/ 70 w 260"/>
                  <a:gd name="T9" fmla="*/ 0 h 96"/>
                  <a:gd name="T10" fmla="*/ 47 w 260"/>
                  <a:gd name="T11" fmla="*/ 19 h 96"/>
                  <a:gd name="T12" fmla="*/ 47 w 260"/>
                  <a:gd name="T13" fmla="*/ 39 h 96"/>
                  <a:gd name="T14" fmla="*/ 16 w 260"/>
                  <a:gd name="T15" fmla="*/ 39 h 96"/>
                  <a:gd name="T16" fmla="*/ 0 w 260"/>
                  <a:gd name="T17" fmla="*/ 54 h 96"/>
                  <a:gd name="T18" fmla="*/ 0 w 260"/>
                  <a:gd name="T19" fmla="*/ 96 h 96"/>
                  <a:gd name="T20" fmla="*/ 105 w 260"/>
                  <a:gd name="T21" fmla="*/ 96 h 96"/>
                  <a:gd name="T22" fmla="*/ 105 w 260"/>
                  <a:gd name="T23" fmla="*/ 89 h 96"/>
                  <a:gd name="T24" fmla="*/ 121 w 260"/>
                  <a:gd name="T25" fmla="*/ 74 h 96"/>
                  <a:gd name="T26" fmla="*/ 143 w 260"/>
                  <a:gd name="T27" fmla="*/ 74 h 96"/>
                  <a:gd name="T28" fmla="*/ 159 w 260"/>
                  <a:gd name="T29" fmla="*/ 89 h 96"/>
                  <a:gd name="T30" fmla="*/ 159 w 260"/>
                  <a:gd name="T31" fmla="*/ 96 h 96"/>
                  <a:gd name="T32" fmla="*/ 260 w 260"/>
                  <a:gd name="T33" fmla="*/ 96 h 96"/>
                  <a:gd name="T34" fmla="*/ 260 w 260"/>
                  <a:gd name="T35" fmla="*/ 54 h 96"/>
                  <a:gd name="T36" fmla="*/ 244 w 260"/>
                  <a:gd name="T37" fmla="*/ 39 h 96"/>
                  <a:gd name="T38" fmla="*/ 197 w 260"/>
                  <a:gd name="T39" fmla="*/ 39 h 96"/>
                  <a:gd name="T40" fmla="*/ 61 w 260"/>
                  <a:gd name="T41" fmla="*/ 39 h 96"/>
                  <a:gd name="T42" fmla="*/ 61 w 260"/>
                  <a:gd name="T43" fmla="*/ 19 h 96"/>
                  <a:gd name="T44" fmla="*/ 70 w 260"/>
                  <a:gd name="T45" fmla="*/ 14 h 96"/>
                  <a:gd name="T46" fmla="*/ 189 w 260"/>
                  <a:gd name="T47" fmla="*/ 14 h 96"/>
                  <a:gd name="T48" fmla="*/ 197 w 260"/>
                  <a:gd name="T49" fmla="*/ 19 h 96"/>
                  <a:gd name="T50" fmla="*/ 197 w 260"/>
                  <a:gd name="T51" fmla="*/ 3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96">
                    <a:moveTo>
                      <a:pt x="244" y="39"/>
                    </a:moveTo>
                    <a:cubicBezTo>
                      <a:pt x="212" y="39"/>
                      <a:pt x="212" y="39"/>
                      <a:pt x="212" y="39"/>
                    </a:cubicBezTo>
                    <a:cubicBezTo>
                      <a:pt x="212" y="19"/>
                      <a:pt x="212" y="19"/>
                      <a:pt x="212" y="19"/>
                    </a:cubicBezTo>
                    <a:cubicBezTo>
                      <a:pt x="212" y="8"/>
                      <a:pt x="202" y="0"/>
                      <a:pt x="189" y="0"/>
                    </a:cubicBezTo>
                    <a:cubicBezTo>
                      <a:pt x="70" y="0"/>
                      <a:pt x="70" y="0"/>
                      <a:pt x="70" y="0"/>
                    </a:cubicBezTo>
                    <a:cubicBezTo>
                      <a:pt x="57" y="0"/>
                      <a:pt x="47" y="8"/>
                      <a:pt x="47" y="19"/>
                    </a:cubicBezTo>
                    <a:cubicBezTo>
                      <a:pt x="47" y="39"/>
                      <a:pt x="47" y="39"/>
                      <a:pt x="47" y="39"/>
                    </a:cubicBezTo>
                    <a:cubicBezTo>
                      <a:pt x="16" y="39"/>
                      <a:pt x="16" y="39"/>
                      <a:pt x="16" y="39"/>
                    </a:cubicBezTo>
                    <a:cubicBezTo>
                      <a:pt x="8" y="39"/>
                      <a:pt x="0" y="46"/>
                      <a:pt x="0" y="54"/>
                    </a:cubicBezTo>
                    <a:cubicBezTo>
                      <a:pt x="0" y="96"/>
                      <a:pt x="0" y="96"/>
                      <a:pt x="0" y="96"/>
                    </a:cubicBezTo>
                    <a:cubicBezTo>
                      <a:pt x="105" y="96"/>
                      <a:pt x="105" y="96"/>
                      <a:pt x="105" y="96"/>
                    </a:cubicBezTo>
                    <a:cubicBezTo>
                      <a:pt x="105" y="89"/>
                      <a:pt x="105" y="89"/>
                      <a:pt x="105" y="89"/>
                    </a:cubicBezTo>
                    <a:cubicBezTo>
                      <a:pt x="105" y="81"/>
                      <a:pt x="112" y="74"/>
                      <a:pt x="121" y="74"/>
                    </a:cubicBezTo>
                    <a:cubicBezTo>
                      <a:pt x="143" y="74"/>
                      <a:pt x="143" y="74"/>
                      <a:pt x="143" y="74"/>
                    </a:cubicBezTo>
                    <a:cubicBezTo>
                      <a:pt x="152" y="74"/>
                      <a:pt x="159" y="81"/>
                      <a:pt x="159" y="89"/>
                    </a:cubicBezTo>
                    <a:cubicBezTo>
                      <a:pt x="159" y="96"/>
                      <a:pt x="159" y="96"/>
                      <a:pt x="159" y="96"/>
                    </a:cubicBezTo>
                    <a:cubicBezTo>
                      <a:pt x="260" y="96"/>
                      <a:pt x="260" y="96"/>
                      <a:pt x="260" y="96"/>
                    </a:cubicBezTo>
                    <a:cubicBezTo>
                      <a:pt x="260" y="54"/>
                      <a:pt x="260" y="54"/>
                      <a:pt x="260" y="54"/>
                    </a:cubicBezTo>
                    <a:cubicBezTo>
                      <a:pt x="260" y="46"/>
                      <a:pt x="253" y="39"/>
                      <a:pt x="244" y="39"/>
                    </a:cubicBezTo>
                    <a:close/>
                    <a:moveTo>
                      <a:pt x="197" y="39"/>
                    </a:moveTo>
                    <a:cubicBezTo>
                      <a:pt x="61" y="39"/>
                      <a:pt x="61" y="39"/>
                      <a:pt x="61" y="39"/>
                    </a:cubicBezTo>
                    <a:cubicBezTo>
                      <a:pt x="61" y="19"/>
                      <a:pt x="61" y="19"/>
                      <a:pt x="61" y="19"/>
                    </a:cubicBezTo>
                    <a:cubicBezTo>
                      <a:pt x="61" y="17"/>
                      <a:pt x="64" y="14"/>
                      <a:pt x="70" y="14"/>
                    </a:cubicBezTo>
                    <a:cubicBezTo>
                      <a:pt x="189" y="14"/>
                      <a:pt x="189" y="14"/>
                      <a:pt x="189" y="14"/>
                    </a:cubicBezTo>
                    <a:cubicBezTo>
                      <a:pt x="194" y="14"/>
                      <a:pt x="197" y="17"/>
                      <a:pt x="197" y="19"/>
                    </a:cubicBezTo>
                    <a:lnTo>
                      <a:pt x="197" y="39"/>
                    </a:lnTo>
                    <a:close/>
                  </a:path>
                </a:pathLst>
              </a:custGeom>
              <a:grpFill/>
              <a:ln>
                <a:noFill/>
              </a:ln>
            </p:spPr>
            <p:txBody>
              <a:bodyPr vert="horz" wrap="square" lIns="91427" tIns="45713" rIns="91427" bIns="45713" numCol="1" anchor="t" anchorCtr="0" compatLnSpc="1">
                <a:prstTxWarp prst="textNoShape">
                  <a:avLst/>
                </a:prstTxWarp>
              </a:bodyPr>
              <a:lstStyle/>
              <a:p>
                <a:pPr defTabSz="914224">
                  <a:defRPr/>
                </a:pPr>
                <a:endParaRPr lang="en-US" sz="1599" kern="0">
                  <a:solidFill>
                    <a:srgbClr val="505050"/>
                  </a:solidFill>
                </a:endParaRPr>
              </a:p>
            </p:txBody>
          </p:sp>
        </p:grpSp>
      </p:grpSp>
      <p:sp>
        <p:nvSpPr>
          <p:cNvPr id="2" name="Title 1"/>
          <p:cNvSpPr>
            <a:spLocks noGrp="1"/>
          </p:cNvSpPr>
          <p:nvPr>
            <p:ph type="title"/>
          </p:nvPr>
        </p:nvSpPr>
        <p:spPr>
          <a:xfrm>
            <a:off x="464400" y="633600"/>
            <a:ext cx="11574000" cy="387798"/>
          </a:xfrm>
        </p:spPr>
        <p:txBody>
          <a:bodyPr/>
          <a:lstStyle/>
          <a:p>
            <a:r>
              <a:rPr lang="en-US"/>
              <a:t>SharePoint client-side web </a:t>
            </a:r>
            <a:r>
              <a:rPr lang="en-US" dirty="0"/>
              <a:t>parts</a:t>
            </a:r>
          </a:p>
        </p:txBody>
      </p:sp>
    </p:spTree>
    <p:extLst>
      <p:ext uri="{BB962C8B-B14F-4D97-AF65-F5344CB8AC3E}">
        <p14:creationId xmlns:p14="http://schemas.microsoft.com/office/powerpoint/2010/main" val="101205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par>
                                <p:cTn id="10" presetID="10" presetClass="entr" presetSubtype="0" fill="hold" nodeType="withEffect">
                                  <p:stCondLst>
                                    <p:cond delay="2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20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20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40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64" presetClass="path" presetSubtype="0" decel="100000" fill="hold" grpId="1" nodeType="withEffect">
                                  <p:stCondLst>
                                    <p:cond delay="400"/>
                                  </p:stCondLst>
                                  <p:childTnLst>
                                    <p:animMotion origin="layout" path="M 2.07557E-6 0.02633 L 2.07557E-6 -2.04721E-6 " pathEditMode="relative" rAng="0" ptsTypes="AA">
                                      <p:cBhvr>
                                        <p:cTn id="26" dur="500" fill="hold"/>
                                        <p:tgtEl>
                                          <p:spTgt spid="41"/>
                                        </p:tgtEl>
                                        <p:attrNameLst>
                                          <p:attrName>ppt_x</p:attrName>
                                          <p:attrName>ppt_y</p:attrName>
                                        </p:attrNameLst>
                                      </p:cBhvr>
                                      <p:rCtr x="0" y="-1180"/>
                                    </p:animMotion>
                                  </p:childTnLst>
                                </p:cTn>
                              </p:par>
                              <p:par>
                                <p:cTn id="27" presetID="10" presetClass="entr" presetSubtype="0" fill="hold" grpId="0" nodeType="withEffect">
                                  <p:stCondLst>
                                    <p:cond delay="4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64" presetClass="path" presetSubtype="0" decel="100000" fill="hold" grpId="1" nodeType="withEffect">
                                  <p:stCondLst>
                                    <p:cond delay="400"/>
                                  </p:stCondLst>
                                  <p:childTnLst>
                                    <p:animMotion origin="layout" path="M 2.07557E-6 0.02633 L 2.07557E-6 -2.04721E-6 " pathEditMode="relative" rAng="0" ptsTypes="AA">
                                      <p:cBhvr>
                                        <p:cTn id="31" dur="500" fill="hold"/>
                                        <p:tgtEl>
                                          <p:spTgt spid="42"/>
                                        </p:tgtEl>
                                        <p:attrNameLst>
                                          <p:attrName>ppt_x</p:attrName>
                                          <p:attrName>ppt_y</p:attrName>
                                        </p:attrNameLst>
                                      </p:cBhvr>
                                      <p:rCtr x="0" y="-1180"/>
                                    </p:animMotion>
                                  </p:childTnLst>
                                </p:cTn>
                              </p:par>
                              <p:par>
                                <p:cTn id="32" presetID="10" presetClass="entr" presetSubtype="0" fill="hold" grpId="0" nodeType="withEffect">
                                  <p:stCondLst>
                                    <p:cond delay="40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64" presetClass="path" presetSubtype="0" decel="100000" fill="hold" grpId="1" nodeType="withEffect">
                                  <p:stCondLst>
                                    <p:cond delay="400"/>
                                  </p:stCondLst>
                                  <p:childTnLst>
                                    <p:animMotion origin="layout" path="M 2.07557E-6 0.02633 L 2.07557E-6 -2.04721E-6 " pathEditMode="relative" rAng="0" ptsTypes="AA">
                                      <p:cBhvr>
                                        <p:cTn id="36" dur="500" fill="hold"/>
                                        <p:tgtEl>
                                          <p:spTgt spid="43"/>
                                        </p:tgtEl>
                                        <p:attrNameLst>
                                          <p:attrName>ppt_x</p:attrName>
                                          <p:attrName>ppt_y</p:attrName>
                                        </p:attrNameLst>
                                      </p:cBhvr>
                                      <p:rCtr x="0" y="-1180"/>
                                    </p:animMotion>
                                  </p:childTnLst>
                                </p:cTn>
                              </p:par>
                              <p:par>
                                <p:cTn id="37" presetID="10" presetClass="entr" presetSubtype="0" fill="hold" grpId="0" nodeType="withEffect">
                                  <p:stCondLst>
                                    <p:cond delay="40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64" presetClass="path" presetSubtype="0" decel="100000" fill="hold" grpId="1" nodeType="withEffect">
                                  <p:stCondLst>
                                    <p:cond delay="400"/>
                                  </p:stCondLst>
                                  <p:childTnLst>
                                    <p:animMotion origin="layout" path="M 2.07557E-6 0.02633 L 2.07557E-6 -2.04721E-6 " pathEditMode="relative" rAng="0" ptsTypes="AA">
                                      <p:cBhvr>
                                        <p:cTn id="41" dur="500" fill="hold"/>
                                        <p:tgtEl>
                                          <p:spTgt spid="44"/>
                                        </p:tgtEl>
                                        <p:attrNameLst>
                                          <p:attrName>ppt_x</p:attrName>
                                          <p:attrName>ppt_y</p:attrName>
                                        </p:attrNameLst>
                                      </p:cBhvr>
                                      <p:rCtr x="0" y="-1180"/>
                                    </p:animMotion>
                                  </p:childTnLst>
                                </p:cTn>
                              </p:par>
                              <p:par>
                                <p:cTn id="42" presetID="10" presetClass="entr" presetSubtype="0" fill="hold" nodeType="withEffect">
                                  <p:stCondLst>
                                    <p:cond delay="60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nodeType="withEffect">
                                  <p:stCondLst>
                                    <p:cond delay="6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par>
                                <p:cTn id="48" presetID="10" presetClass="entr" presetSubtype="0" fill="hold" nodeType="withEffect">
                                  <p:stCondLst>
                                    <p:cond delay="60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par>
                                <p:cTn id="51" presetID="10" presetClass="entr" presetSubtype="0" fill="hold" nodeType="withEffect">
                                  <p:stCondLst>
                                    <p:cond delay="60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2" grpId="0"/>
      <p:bldP spid="42" grpId="1"/>
      <p:bldP spid="43" grpId="0"/>
      <p:bldP spid="43" grpId="1"/>
      <p:bldP spid="44" grpId="0"/>
      <p:bldP spid="44" grpId="1"/>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4923275" y="1719250"/>
            <a:ext cx="3638070" cy="3014516"/>
            <a:chOff x="2547578" y="-1"/>
            <a:chExt cx="7341317" cy="6083037"/>
          </a:xfrm>
        </p:grpSpPr>
        <p:pic>
          <p:nvPicPr>
            <p:cNvPr id="22" name="Picture 21"/>
            <p:cNvPicPr>
              <a:picLocks noChangeAspect="1"/>
            </p:cNvPicPr>
            <p:nvPr/>
          </p:nvPicPr>
          <p:blipFill rotWithShape="1">
            <a:blip r:embed="rId2"/>
            <a:srcRect b="13031"/>
            <a:stretch/>
          </p:blipFill>
          <p:spPr>
            <a:xfrm>
              <a:off x="2547578" y="-1"/>
              <a:ext cx="7341317" cy="6083037"/>
            </a:xfrm>
            <a:prstGeom prst="rect">
              <a:avLst/>
            </a:prstGeom>
          </p:spPr>
        </p:pic>
        <p:pic>
          <p:nvPicPr>
            <p:cNvPr id="23" name="Picture 22"/>
            <p:cNvPicPr>
              <a:picLocks noChangeAspect="1"/>
            </p:cNvPicPr>
            <p:nvPr/>
          </p:nvPicPr>
          <p:blipFill>
            <a:blip r:embed="rId3"/>
            <a:stretch>
              <a:fillRect/>
            </a:stretch>
          </p:blipFill>
          <p:spPr>
            <a:xfrm>
              <a:off x="5456237" y="5326062"/>
              <a:ext cx="381000" cy="353786"/>
            </a:xfrm>
            <a:prstGeom prst="rect">
              <a:avLst/>
            </a:prstGeom>
          </p:spPr>
        </p:pic>
      </p:grpSp>
      <p:grpSp>
        <p:nvGrpSpPr>
          <p:cNvPr id="26" name="Group 25"/>
          <p:cNvGrpSpPr/>
          <p:nvPr/>
        </p:nvGrpSpPr>
        <p:grpSpPr>
          <a:xfrm>
            <a:off x="350837" y="1729809"/>
            <a:ext cx="4182699" cy="3004253"/>
            <a:chOff x="350837" y="1338109"/>
            <a:chExt cx="4182699" cy="3004253"/>
          </a:xfrm>
        </p:grpSpPr>
        <p:pic>
          <p:nvPicPr>
            <p:cNvPr id="20" name="Picture 19"/>
            <p:cNvPicPr>
              <a:picLocks noChangeAspect="1"/>
            </p:cNvPicPr>
            <p:nvPr/>
          </p:nvPicPr>
          <p:blipFill>
            <a:blip r:embed="rId4"/>
            <a:stretch>
              <a:fillRect/>
            </a:stretch>
          </p:blipFill>
          <p:spPr>
            <a:xfrm>
              <a:off x="350837" y="1338109"/>
              <a:ext cx="4182699" cy="3004253"/>
            </a:xfrm>
            <a:prstGeom prst="rect">
              <a:avLst/>
            </a:prstGeom>
          </p:spPr>
        </p:pic>
        <p:sp>
          <p:nvSpPr>
            <p:cNvPr id="24" name="Rectangle 23"/>
            <p:cNvSpPr/>
            <p:nvPr/>
          </p:nvSpPr>
          <p:spPr bwMode="auto">
            <a:xfrm>
              <a:off x="4160837" y="415471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grpSp>
        <p:nvGrpSpPr>
          <p:cNvPr id="27" name="Group 26"/>
          <p:cNvGrpSpPr/>
          <p:nvPr/>
        </p:nvGrpSpPr>
        <p:grpSpPr>
          <a:xfrm>
            <a:off x="8951085" y="1697062"/>
            <a:ext cx="3176858" cy="3036704"/>
            <a:chOff x="8732837" y="1305362"/>
            <a:chExt cx="3395106" cy="3245324"/>
          </a:xfrm>
        </p:grpSpPr>
        <p:pic>
          <p:nvPicPr>
            <p:cNvPr id="19" name="Picture 18"/>
            <p:cNvPicPr>
              <a:picLocks noChangeAspect="1"/>
            </p:cNvPicPr>
            <p:nvPr/>
          </p:nvPicPr>
          <p:blipFill>
            <a:blip r:embed="rId5"/>
            <a:stretch>
              <a:fillRect/>
            </a:stretch>
          </p:blipFill>
          <p:spPr>
            <a:xfrm>
              <a:off x="8732837" y="1305362"/>
              <a:ext cx="3395106" cy="3242129"/>
            </a:xfrm>
            <a:prstGeom prst="rect">
              <a:avLst/>
            </a:prstGeom>
          </p:spPr>
        </p:pic>
        <p:sp>
          <p:nvSpPr>
            <p:cNvPr id="25" name="Rectangle 24"/>
            <p:cNvSpPr/>
            <p:nvPr/>
          </p:nvSpPr>
          <p:spPr bwMode="auto">
            <a:xfrm>
              <a:off x="11763109" y="4363330"/>
              <a:ext cx="331384" cy="187356"/>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5439">
                      <a:srgbClr val="F8F8F8"/>
                    </a:gs>
                    <a:gs pos="10000">
                      <a:srgbClr val="F8F8F8"/>
                    </a:gs>
                  </a:gsLst>
                  <a:lin ang="5400000" scaled="0"/>
                </a:gradFill>
              </a:endParaRPr>
            </a:p>
          </p:txBody>
        </p:sp>
      </p:grpSp>
      <p:sp>
        <p:nvSpPr>
          <p:cNvPr id="29" name="Rectangle 28"/>
          <p:cNvSpPr/>
          <p:nvPr/>
        </p:nvSpPr>
        <p:spPr>
          <a:xfrm>
            <a:off x="720391" y="511784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They are still web parts!</a:t>
            </a:r>
          </a:p>
        </p:txBody>
      </p:sp>
      <p:sp>
        <p:nvSpPr>
          <p:cNvPr id="30" name="Rectangle 29"/>
          <p:cNvSpPr/>
          <p:nvPr/>
        </p:nvSpPr>
        <p:spPr>
          <a:xfrm>
            <a:off x="5020515" y="5110758"/>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Built for the modern, JavaScript-driven web</a:t>
            </a:r>
          </a:p>
        </p:txBody>
      </p:sp>
      <p:sp>
        <p:nvSpPr>
          <p:cNvPr id="31" name="Rectangle 30"/>
          <p:cNvSpPr/>
          <p:nvPr/>
        </p:nvSpPr>
        <p:spPr>
          <a:xfrm>
            <a:off x="8817719" y="5118696"/>
            <a:ext cx="3443590" cy="757130"/>
          </a:xfrm>
          <a:prstGeom prst="rect">
            <a:avLst/>
          </a:prstGeom>
        </p:spPr>
        <p:txBody>
          <a:bodyPr wrap="square">
            <a:spAutoFit/>
          </a:bodyPr>
          <a:lstStyle/>
          <a:p>
            <a:pPr algn="ctr" defTabSz="931881">
              <a:lnSpc>
                <a:spcPct val="90000"/>
              </a:lnSpc>
              <a:spcAft>
                <a:spcPts val="612"/>
              </a:spcAft>
              <a:defRPr/>
            </a:pPr>
            <a:r>
              <a:rPr lang="en-US" sz="2400" kern="0" dirty="0">
                <a:solidFill>
                  <a:srgbClr val="2D2D30"/>
                </a:solidFill>
                <a:latin typeface="+mj-lt"/>
              </a:rPr>
              <a:t>Runs directly inside a SharePoint Page</a:t>
            </a:r>
          </a:p>
        </p:txBody>
      </p:sp>
      <p:sp>
        <p:nvSpPr>
          <p:cNvPr id="2" name="Title 1"/>
          <p:cNvSpPr>
            <a:spLocks noGrp="1"/>
          </p:cNvSpPr>
          <p:nvPr>
            <p:ph type="title"/>
          </p:nvPr>
        </p:nvSpPr>
        <p:spPr/>
        <p:txBody>
          <a:bodyPr/>
          <a:lstStyle/>
          <a:p>
            <a:r>
              <a:rPr lang="en-US" dirty="0"/>
              <a:t>Client-side web parts</a:t>
            </a:r>
          </a:p>
        </p:txBody>
      </p:sp>
    </p:spTree>
    <p:extLst>
      <p:ext uri="{BB962C8B-B14F-4D97-AF65-F5344CB8AC3E}">
        <p14:creationId xmlns:p14="http://schemas.microsoft.com/office/powerpoint/2010/main" val="40102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6.38244E-7 -0.07784 L -6.38244E-7 4.70268E-6 " pathEditMode="relative" rAng="0" ptsTypes="AA">
                                      <p:cBhvr>
                                        <p:cTn id="9" dur="500" fill="hold"/>
                                        <p:tgtEl>
                                          <p:spTgt spid="2"/>
                                        </p:tgtEl>
                                        <p:attrNameLst>
                                          <p:attrName>ppt_x</p:attrName>
                                          <p:attrName>ppt_y</p:attrName>
                                        </p:attrNameLst>
                                      </p:cBhvr>
                                      <p:rCtr x="0" y="3813"/>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2" presetClass="entr" presetSubtype="1" accel="5000" decel="500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2" presetClass="entr" presetSubtype="4" accel="5000" decel="5000" fill="hold" grpId="1"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2" presetClass="entr" presetSubtype="1" accel="5000" decel="500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0-#ppt_h/2"/>
                                          </p:val>
                                        </p:tav>
                                        <p:tav tm="100000">
                                          <p:val>
                                            <p:strVal val="#ppt_y"/>
                                          </p:val>
                                        </p:tav>
                                      </p:tavLst>
                                    </p:anim>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2" presetClass="entr" presetSubtype="4" accel="5000" decel="5000" fill="hold" grpId="1" nodeType="withEffect">
                                  <p:stCondLst>
                                    <p:cond delay="0"/>
                                  </p:stCondLst>
                                  <p:childTnLst>
                                    <p:set>
                                      <p:cBhvr>
                                        <p:cTn id="39" dur="1" fill="hold">
                                          <p:stCondLst>
                                            <p:cond delay="0"/>
                                          </p:stCondLst>
                                        </p:cTn>
                                        <p:tgtEl>
                                          <p:spTgt spid="30"/>
                                        </p:tgtEl>
                                        <p:attrNameLst>
                                          <p:attrName>style.visibility</p:attrName>
                                        </p:attrNameLst>
                                      </p:cBhvr>
                                      <p:to>
                                        <p:strVal val="visible"/>
                                      </p:to>
                                    </p:set>
                                    <p:anim calcmode="lin" valueType="num">
                                      <p:cBhvr additive="base">
                                        <p:cTn id="40" dur="500" fill="hold"/>
                                        <p:tgtEl>
                                          <p:spTgt spid="30"/>
                                        </p:tgtEl>
                                        <p:attrNameLst>
                                          <p:attrName>ppt_x</p:attrName>
                                        </p:attrNameLst>
                                      </p:cBhvr>
                                      <p:tavLst>
                                        <p:tav tm="0">
                                          <p:val>
                                            <p:strVal val="#ppt_x"/>
                                          </p:val>
                                        </p:tav>
                                        <p:tav tm="100000">
                                          <p:val>
                                            <p:strVal val="#ppt_x"/>
                                          </p:val>
                                        </p:tav>
                                      </p:tavLst>
                                    </p:anim>
                                    <p:anim calcmode="lin" valueType="num">
                                      <p:cBhvr additive="base">
                                        <p:cTn id="41" dur="500" fill="hold"/>
                                        <p:tgtEl>
                                          <p:spTgt spid="30"/>
                                        </p:tgtEl>
                                        <p:attrNameLst>
                                          <p:attrName>ppt_y</p:attrName>
                                        </p:attrNameLst>
                                      </p:cBhvr>
                                      <p:tavLst>
                                        <p:tav tm="0">
                                          <p:val>
                                            <p:strVal val="1+#ppt_h/2"/>
                                          </p:val>
                                        </p:tav>
                                        <p:tav tm="100000">
                                          <p:val>
                                            <p:strVal val="#ppt_y"/>
                                          </p:val>
                                        </p:tav>
                                      </p:tavLst>
                                    </p:anim>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par>
                                <p:cTn id="46" presetID="2" presetClass="entr" presetSubtype="1" accel="5000" decel="500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additive="base">
                                        <p:cTn id="48" dur="500" fill="hold"/>
                                        <p:tgtEl>
                                          <p:spTgt spid="27"/>
                                        </p:tgtEl>
                                        <p:attrNameLst>
                                          <p:attrName>ppt_x</p:attrName>
                                        </p:attrNameLst>
                                      </p:cBhvr>
                                      <p:tavLst>
                                        <p:tav tm="0">
                                          <p:val>
                                            <p:strVal val="#ppt_x"/>
                                          </p:val>
                                        </p:tav>
                                        <p:tav tm="100000">
                                          <p:val>
                                            <p:strVal val="#ppt_x"/>
                                          </p:val>
                                        </p:tav>
                                      </p:tavLst>
                                    </p:anim>
                                    <p:anim calcmode="lin" valueType="num">
                                      <p:cBhvr additive="base">
                                        <p:cTn id="49" dur="500" fill="hold"/>
                                        <p:tgtEl>
                                          <p:spTgt spid="27"/>
                                        </p:tgtEl>
                                        <p:attrNameLst>
                                          <p:attrName>ppt_y</p:attrName>
                                        </p:attrNameLst>
                                      </p:cBhvr>
                                      <p:tavLst>
                                        <p:tav tm="0">
                                          <p:val>
                                            <p:strVal val="0-#ppt_h/2"/>
                                          </p:val>
                                        </p:tav>
                                        <p:tav tm="100000">
                                          <p:val>
                                            <p:strVal val="#ppt_y"/>
                                          </p:val>
                                        </p:tav>
                                      </p:tavLst>
                                    </p:anim>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2" presetClass="entr" presetSubtype="4" accel="5000" decel="5000" fill="hold" grpId="1" nodeType="withEffect">
                                  <p:stCondLst>
                                    <p:cond delay="0"/>
                                  </p:stCondLst>
                                  <p:childTnLst>
                                    <p:set>
                                      <p:cBhvr>
                                        <p:cTn id="55" dur="1" fill="hold">
                                          <p:stCondLst>
                                            <p:cond delay="0"/>
                                          </p:stCondLst>
                                        </p:cTn>
                                        <p:tgtEl>
                                          <p:spTgt spid="31"/>
                                        </p:tgtEl>
                                        <p:attrNameLst>
                                          <p:attrName>style.visibility</p:attrName>
                                        </p:attrNameLst>
                                      </p:cBhvr>
                                      <p:to>
                                        <p:strVal val="visible"/>
                                      </p:to>
                                    </p:set>
                                    <p:anim calcmode="lin" valueType="num">
                                      <p:cBhvr additive="base">
                                        <p:cTn id="56" dur="500" fill="hold"/>
                                        <p:tgtEl>
                                          <p:spTgt spid="31"/>
                                        </p:tgtEl>
                                        <p:attrNameLst>
                                          <p:attrName>ppt_x</p:attrName>
                                        </p:attrNameLst>
                                      </p:cBhvr>
                                      <p:tavLst>
                                        <p:tav tm="0">
                                          <p:val>
                                            <p:strVal val="#ppt_x"/>
                                          </p:val>
                                        </p:tav>
                                        <p:tav tm="100000">
                                          <p:val>
                                            <p:strVal val="#ppt_x"/>
                                          </p:val>
                                        </p:tav>
                                      </p:tavLst>
                                    </p:anim>
                                    <p:anim calcmode="lin" valueType="num">
                                      <p:cBhvr additive="base">
                                        <p:cTn id="5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1" grpId="0"/>
      <p:bldP spid="31" grpId="1"/>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SharePoint Framework Client-Side Web Parts</a:t>
            </a:r>
            <a:endParaRPr lang="en-US" dirty="0"/>
          </a:p>
        </p:txBody>
      </p:sp>
    </p:spTree>
    <p:extLst>
      <p:ext uri="{BB962C8B-B14F-4D97-AF65-F5344CB8AC3E}">
        <p14:creationId xmlns:p14="http://schemas.microsoft.com/office/powerpoint/2010/main" val="35373125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Anatomy of a SharePoint Framework Project</a:t>
            </a:r>
          </a:p>
          <a:p>
            <a:pPr lvl="0">
              <a:lnSpc>
                <a:spcPct val="90000"/>
              </a:lnSpc>
              <a:spcBef>
                <a:spcPts val="1800"/>
              </a:spcBef>
            </a:pPr>
            <a:r>
              <a:rPr lang="en-US" sz="1600" b="0" dirty="0">
                <a:solidFill>
                  <a:srgbClr val="2F2F2F"/>
                </a:solidFill>
                <a:latin typeface="Segoe UI Semibold"/>
              </a:rPr>
              <a:t>Solution Lifecycle</a:t>
            </a:r>
          </a:p>
          <a:p>
            <a:pPr lvl="0">
              <a:lnSpc>
                <a:spcPct val="90000"/>
              </a:lnSpc>
              <a:spcBef>
                <a:spcPts val="1800"/>
              </a:spcBef>
            </a:pPr>
            <a:r>
              <a:rPr lang="en-US" sz="1600" b="0" dirty="0">
                <a:solidFill>
                  <a:srgbClr val="2F2F2F"/>
                </a:solidFill>
                <a:latin typeface="Segoe UI Semibold"/>
              </a:rPr>
              <a:t>Creating Client-Side Web Parts</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SharePoint client-side web parts</a:t>
            </a:r>
          </a:p>
          <a:p>
            <a:pPr marL="342900" lvl="0" indent="-342900" defTabSz="914400">
              <a:lnSpc>
                <a:spcPct val="100000"/>
              </a:lnSpc>
              <a:spcBef>
                <a:spcPts val="600"/>
              </a:spcBef>
              <a:buSzTx/>
              <a:defRPr/>
            </a:pPr>
            <a:r>
              <a:rPr lang="en-US" sz="1800" dirty="0">
                <a:latin typeface="+mj-lt"/>
                <a:hlinkClick r:id="rId4"/>
              </a:rPr>
              <a:t>https://docs.microsoft.com/sharepoint/dev/spfx/web-parts/overview-client-side-web-parts</a:t>
            </a:r>
            <a:endParaRPr lang="en-US" sz="1800" dirty="0">
              <a:latin typeface="+mj-lt"/>
            </a:endParaRP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Exploring a SharePoint Framework Project </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Anatomy of a SharePoint Framework Project</a:t>
            </a:r>
          </a:p>
          <a:p>
            <a:pPr>
              <a:spcBef>
                <a:spcPts val="1200"/>
              </a:spcBef>
            </a:pPr>
            <a:r>
              <a:rPr lang="en-US" sz="2000" dirty="0"/>
              <a:t>Solution Lifecycle</a:t>
            </a:r>
          </a:p>
          <a:p>
            <a:pPr>
              <a:spcBef>
                <a:spcPts val="1200"/>
              </a:spcBef>
            </a:pPr>
            <a:r>
              <a:rPr lang="en-US" sz="2000" dirty="0"/>
              <a:t>Creating Client-Side Web Parts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7746346" cy="5281446"/>
          </a:xfrm>
        </p:spPr>
        <p:txBody>
          <a:bodyPr/>
          <a:lstStyle/>
          <a:p>
            <a:r>
              <a:rPr lang="en-US" dirty="0">
                <a:solidFill>
                  <a:schemeClr val="accent1"/>
                </a:solidFill>
              </a:rPr>
              <a:t>.</a:t>
            </a:r>
            <a:r>
              <a:rPr lang="en-US" dirty="0" err="1">
                <a:solidFill>
                  <a:schemeClr val="accent1"/>
                </a:solidFill>
              </a:rPr>
              <a:t>vscode</a:t>
            </a:r>
            <a:r>
              <a:rPr lang="en-US" dirty="0">
                <a:solidFill>
                  <a:schemeClr val="accent1"/>
                </a:solidFill>
              </a:rPr>
              <a:t>: </a:t>
            </a:r>
            <a:r>
              <a:rPr lang="en-US" dirty="0"/>
              <a:t>includes Visual Studio Code integration files</a:t>
            </a:r>
          </a:p>
          <a:p>
            <a:r>
              <a:rPr lang="en-US" dirty="0">
                <a:solidFill>
                  <a:schemeClr val="accent1"/>
                </a:solidFill>
              </a:rPr>
              <a:t>config:</a:t>
            </a:r>
            <a:r>
              <a:rPr lang="en-US" dirty="0"/>
              <a:t> includes all config files</a:t>
            </a:r>
          </a:p>
          <a:p>
            <a:r>
              <a:rPr lang="en-US" dirty="0" err="1">
                <a:solidFill>
                  <a:schemeClr val="accent1"/>
                </a:solidFill>
              </a:rPr>
              <a:t>dist</a:t>
            </a:r>
            <a:r>
              <a:rPr lang="en-US" dirty="0">
                <a:solidFill>
                  <a:schemeClr val="accent1"/>
                </a:solidFill>
              </a:rPr>
              <a:t>:</a:t>
            </a:r>
            <a:r>
              <a:rPr lang="en-US" dirty="0"/>
              <a:t> created automatically on builds – contains out from bundle process</a:t>
            </a:r>
          </a:p>
          <a:p>
            <a:r>
              <a:rPr lang="en-US" dirty="0">
                <a:solidFill>
                  <a:schemeClr val="accent1"/>
                </a:solidFill>
              </a:rPr>
              <a:t>lib:</a:t>
            </a:r>
            <a:r>
              <a:rPr lang="en-US" dirty="0"/>
              <a:t> created automatically on builds – contains pre-bundled built files</a:t>
            </a:r>
          </a:p>
          <a:p>
            <a:r>
              <a:rPr lang="en-US" dirty="0" err="1">
                <a:solidFill>
                  <a:schemeClr val="accent1"/>
                </a:solidFill>
              </a:rPr>
              <a:t>node_modules</a:t>
            </a:r>
            <a:r>
              <a:rPr lang="en-US" dirty="0">
                <a:solidFill>
                  <a:schemeClr val="accent1"/>
                </a:solidFill>
              </a:rPr>
              <a:t>:</a:t>
            </a:r>
            <a:r>
              <a:rPr lang="en-US" dirty="0"/>
              <a:t> created automatically when installing all package dependencies with a package manager</a:t>
            </a:r>
          </a:p>
          <a:p>
            <a:r>
              <a:rPr lang="en-US" dirty="0" err="1">
                <a:solidFill>
                  <a:schemeClr val="accent1"/>
                </a:solidFill>
              </a:rPr>
              <a:t>src</a:t>
            </a:r>
            <a:r>
              <a:rPr lang="en-US" dirty="0">
                <a:solidFill>
                  <a:schemeClr val="accent1"/>
                </a:solidFill>
              </a:rPr>
              <a:t>:</a:t>
            </a:r>
            <a:r>
              <a:rPr lang="en-US" dirty="0"/>
              <a:t> this is the main folder of the project, it includes the web part, styles, and a test file</a:t>
            </a:r>
          </a:p>
          <a:p>
            <a:r>
              <a:rPr lang="en-US" dirty="0">
                <a:solidFill>
                  <a:schemeClr val="accent1"/>
                </a:solidFill>
              </a:rPr>
              <a:t>temp:</a:t>
            </a:r>
            <a:r>
              <a:rPr lang="en-US" dirty="0"/>
              <a:t> created automatically on builds - contains local dev webserver files</a:t>
            </a:r>
          </a:p>
        </p:txBody>
      </p:sp>
      <p:sp>
        <p:nvSpPr>
          <p:cNvPr id="2" name="Title 1"/>
          <p:cNvSpPr>
            <a:spLocks noGrp="1"/>
          </p:cNvSpPr>
          <p:nvPr>
            <p:ph type="title"/>
          </p:nvPr>
        </p:nvSpPr>
        <p:spPr/>
        <p:txBody>
          <a:bodyPr/>
          <a:lstStyle/>
          <a:p>
            <a:r>
              <a:rPr lang="en-US" dirty="0"/>
              <a:t>Project Structure</a:t>
            </a:r>
            <a:endParaRPr lang="fi-FI" dirty="0"/>
          </a:p>
        </p:txBody>
      </p:sp>
      <p:pic>
        <p:nvPicPr>
          <p:cNvPr id="3" name="Picture 2">
            <a:extLst>
              <a:ext uri="{FF2B5EF4-FFF2-40B4-BE49-F238E27FC236}">
                <a16:creationId xmlns:a16="http://schemas.microsoft.com/office/drawing/2014/main" id="{84DC696B-126C-D642-B022-6ACA6254948A}"/>
              </a:ext>
            </a:extLst>
          </p:cNvPr>
          <p:cNvPicPr>
            <a:picLocks noChangeAspect="1"/>
          </p:cNvPicPr>
          <p:nvPr/>
        </p:nvPicPr>
        <p:blipFill>
          <a:blip r:embed="rId3"/>
          <a:stretch>
            <a:fillRect/>
          </a:stretch>
        </p:blipFill>
        <p:spPr>
          <a:xfrm>
            <a:off x="8210746" y="633600"/>
            <a:ext cx="3976740" cy="5994067"/>
          </a:xfrm>
          <a:prstGeom prst="rect">
            <a:avLst/>
          </a:prstGeom>
        </p:spPr>
      </p:pic>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7114751" cy="1566583"/>
          </a:xfrm>
        </p:spPr>
        <p:txBody>
          <a:bodyPr/>
          <a:lstStyle/>
          <a:p>
            <a:r>
              <a:rPr lang="en-US" dirty="0"/>
              <a:t>Defines the main entry point for the web part</a:t>
            </a:r>
          </a:p>
          <a:p>
            <a:r>
              <a:rPr lang="en-US" dirty="0"/>
              <a:t>Extends the </a:t>
            </a:r>
            <a:r>
              <a:rPr lang="en-US" dirty="0" err="1"/>
              <a:t>BaseClientSideWebPart</a:t>
            </a:r>
            <a:endParaRPr lang="en-US" dirty="0"/>
          </a:p>
          <a:p>
            <a:r>
              <a:rPr lang="en-US" dirty="0"/>
              <a:t>All client-side web parts must extend the </a:t>
            </a:r>
            <a:r>
              <a:rPr lang="en-US" dirty="0" err="1"/>
              <a:t>BaseClientSideWebPart</a:t>
            </a:r>
            <a:r>
              <a:rPr lang="en-US" dirty="0"/>
              <a:t> class in order to be defined as a valid web part</a:t>
            </a:r>
          </a:p>
        </p:txBody>
      </p:sp>
      <p:sp>
        <p:nvSpPr>
          <p:cNvPr id="3" name="Title 2"/>
          <p:cNvSpPr>
            <a:spLocks noGrp="1"/>
          </p:cNvSpPr>
          <p:nvPr>
            <p:ph type="title"/>
          </p:nvPr>
        </p:nvSpPr>
        <p:spPr/>
        <p:txBody>
          <a:bodyPr/>
          <a:lstStyle/>
          <a:p>
            <a:r>
              <a:rPr lang="en-US" dirty="0"/>
              <a:t>Key Files – web part class</a:t>
            </a:r>
          </a:p>
        </p:txBody>
      </p:sp>
      <p:pic>
        <p:nvPicPr>
          <p:cNvPr id="4" name="Picture 3">
            <a:extLst>
              <a:ext uri="{FF2B5EF4-FFF2-40B4-BE49-F238E27FC236}">
                <a16:creationId xmlns:a16="http://schemas.microsoft.com/office/drawing/2014/main" id="{9B5D5DBD-2780-2642-83CF-E78C9A8A9C1F}"/>
              </a:ext>
            </a:extLst>
          </p:cNvPr>
          <p:cNvPicPr>
            <a:picLocks noChangeAspect="1"/>
          </p:cNvPicPr>
          <p:nvPr/>
        </p:nvPicPr>
        <p:blipFill>
          <a:blip r:embed="rId3"/>
          <a:stretch>
            <a:fillRect/>
          </a:stretch>
        </p:blipFill>
        <p:spPr>
          <a:xfrm>
            <a:off x="7674523" y="1212850"/>
            <a:ext cx="4546600" cy="3911600"/>
          </a:xfrm>
          <a:prstGeom prst="rect">
            <a:avLst/>
          </a:prstGeom>
        </p:spPr>
      </p:pic>
      <p:pic>
        <p:nvPicPr>
          <p:cNvPr id="5" name="Picture 4">
            <a:extLst>
              <a:ext uri="{FF2B5EF4-FFF2-40B4-BE49-F238E27FC236}">
                <a16:creationId xmlns:a16="http://schemas.microsoft.com/office/drawing/2014/main" id="{B8A09DFC-3518-BB4C-B72D-9C67C0DECB64}"/>
              </a:ext>
            </a:extLst>
          </p:cNvPr>
          <p:cNvPicPr>
            <a:picLocks noChangeAspect="1"/>
          </p:cNvPicPr>
          <p:nvPr/>
        </p:nvPicPr>
        <p:blipFill>
          <a:blip r:embed="rId4"/>
          <a:stretch>
            <a:fillRect/>
          </a:stretch>
        </p:blipFill>
        <p:spPr>
          <a:xfrm>
            <a:off x="479559" y="3909022"/>
            <a:ext cx="6832600" cy="1765300"/>
          </a:xfrm>
          <a:prstGeom prst="rect">
            <a:avLst/>
          </a:prstGeom>
        </p:spPr>
      </p:pic>
    </p:spTree>
    <p:extLst>
      <p:ext uri="{BB962C8B-B14F-4D97-AF65-F5344CB8AC3E}">
        <p14:creationId xmlns:p14="http://schemas.microsoft.com/office/powerpoint/2010/main" val="30278816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5917546" cy="1566583"/>
          </a:xfrm>
        </p:spPr>
        <p:txBody>
          <a:bodyPr/>
          <a:lstStyle/>
          <a:p>
            <a:r>
              <a:rPr lang="en-US" dirty="0"/>
              <a:t>Interface that defines the non-standard public properties on the web part</a:t>
            </a:r>
          </a:p>
          <a:p>
            <a:r>
              <a:rPr lang="en-US" dirty="0"/>
              <a:t>Persisted when the web part is saved / published from edit mode</a:t>
            </a:r>
          </a:p>
          <a:p>
            <a:endParaRPr lang="en-US" dirty="0"/>
          </a:p>
        </p:txBody>
      </p:sp>
      <p:sp>
        <p:nvSpPr>
          <p:cNvPr id="3" name="Title 2"/>
          <p:cNvSpPr>
            <a:spLocks noGrp="1"/>
          </p:cNvSpPr>
          <p:nvPr>
            <p:ph type="title"/>
          </p:nvPr>
        </p:nvSpPr>
        <p:spPr/>
        <p:txBody>
          <a:bodyPr/>
          <a:lstStyle/>
          <a:p>
            <a:r>
              <a:rPr lang="en-US" dirty="0"/>
              <a:t>Key Files – web part properties class</a:t>
            </a:r>
          </a:p>
        </p:txBody>
      </p:sp>
      <p:pic>
        <p:nvPicPr>
          <p:cNvPr id="4" name="Picture 3">
            <a:extLst>
              <a:ext uri="{FF2B5EF4-FFF2-40B4-BE49-F238E27FC236}">
                <a16:creationId xmlns:a16="http://schemas.microsoft.com/office/drawing/2014/main" id="{7472455D-9F60-E04A-A4BD-4603F1581DC6}"/>
              </a:ext>
            </a:extLst>
          </p:cNvPr>
          <p:cNvPicPr>
            <a:picLocks noChangeAspect="1"/>
          </p:cNvPicPr>
          <p:nvPr/>
        </p:nvPicPr>
        <p:blipFill>
          <a:blip r:embed="rId2"/>
          <a:stretch>
            <a:fillRect/>
          </a:stretch>
        </p:blipFill>
        <p:spPr>
          <a:xfrm>
            <a:off x="585649" y="4678584"/>
            <a:ext cx="6753302" cy="1229493"/>
          </a:xfrm>
          <a:prstGeom prst="rect">
            <a:avLst/>
          </a:prstGeom>
        </p:spPr>
      </p:pic>
      <p:pic>
        <p:nvPicPr>
          <p:cNvPr id="6" name="Picture 5">
            <a:extLst>
              <a:ext uri="{FF2B5EF4-FFF2-40B4-BE49-F238E27FC236}">
                <a16:creationId xmlns:a16="http://schemas.microsoft.com/office/drawing/2014/main" id="{36645317-8525-A140-87C6-1755950E383F}"/>
              </a:ext>
            </a:extLst>
          </p:cNvPr>
          <p:cNvPicPr>
            <a:picLocks noChangeAspect="1"/>
          </p:cNvPicPr>
          <p:nvPr/>
        </p:nvPicPr>
        <p:blipFill>
          <a:blip r:embed="rId3"/>
          <a:stretch>
            <a:fillRect/>
          </a:stretch>
        </p:blipFill>
        <p:spPr>
          <a:xfrm>
            <a:off x="6976939" y="1212850"/>
            <a:ext cx="4546600" cy="3911600"/>
          </a:xfrm>
          <a:prstGeom prst="rect">
            <a:avLst/>
          </a:prstGeom>
        </p:spPr>
      </p:pic>
    </p:spTree>
    <p:extLst>
      <p:ext uri="{BB962C8B-B14F-4D97-AF65-F5344CB8AC3E}">
        <p14:creationId xmlns:p14="http://schemas.microsoft.com/office/powerpoint/2010/main" val="390320974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Defines the web part metadata</a:t>
            </a:r>
          </a:p>
        </p:txBody>
      </p:sp>
      <p:sp>
        <p:nvSpPr>
          <p:cNvPr id="3" name="Title 2"/>
          <p:cNvSpPr>
            <a:spLocks noGrp="1"/>
          </p:cNvSpPr>
          <p:nvPr>
            <p:ph type="title"/>
          </p:nvPr>
        </p:nvSpPr>
        <p:spPr/>
        <p:txBody>
          <a:bodyPr/>
          <a:lstStyle/>
          <a:p>
            <a:r>
              <a:rPr lang="en-US" dirty="0"/>
              <a:t>Key Files – web part manifest</a:t>
            </a:r>
          </a:p>
        </p:txBody>
      </p:sp>
      <p:pic>
        <p:nvPicPr>
          <p:cNvPr id="7" name="Picture 6">
            <a:extLst>
              <a:ext uri="{FF2B5EF4-FFF2-40B4-BE49-F238E27FC236}">
                <a16:creationId xmlns:a16="http://schemas.microsoft.com/office/drawing/2014/main" id="{6DFC9E13-4DB9-854D-AE1E-3BCB02771385}"/>
              </a:ext>
            </a:extLst>
          </p:cNvPr>
          <p:cNvPicPr>
            <a:picLocks noChangeAspect="1"/>
          </p:cNvPicPr>
          <p:nvPr/>
        </p:nvPicPr>
        <p:blipFill>
          <a:blip r:embed="rId3"/>
          <a:stretch>
            <a:fillRect/>
          </a:stretch>
        </p:blipFill>
        <p:spPr>
          <a:xfrm>
            <a:off x="7154990" y="1896114"/>
            <a:ext cx="4878951" cy="3648963"/>
          </a:xfrm>
          <a:prstGeom prst="rect">
            <a:avLst/>
          </a:prstGeom>
        </p:spPr>
      </p:pic>
      <p:pic>
        <p:nvPicPr>
          <p:cNvPr id="8" name="Picture 7">
            <a:extLst>
              <a:ext uri="{FF2B5EF4-FFF2-40B4-BE49-F238E27FC236}">
                <a16:creationId xmlns:a16="http://schemas.microsoft.com/office/drawing/2014/main" id="{19D93FFA-1BB4-F249-8834-E78374AB0BA7}"/>
              </a:ext>
            </a:extLst>
          </p:cNvPr>
          <p:cNvPicPr>
            <a:picLocks noChangeAspect="1"/>
          </p:cNvPicPr>
          <p:nvPr/>
        </p:nvPicPr>
        <p:blipFill>
          <a:blip r:embed="rId4"/>
          <a:stretch>
            <a:fillRect/>
          </a:stretch>
        </p:blipFill>
        <p:spPr>
          <a:xfrm>
            <a:off x="697584" y="1709848"/>
            <a:ext cx="6348364" cy="5150986"/>
          </a:xfrm>
          <a:prstGeom prst="rect">
            <a:avLst/>
          </a:prstGeom>
        </p:spPr>
      </p:pic>
    </p:spTree>
    <p:extLst>
      <p:ext uri="{BB962C8B-B14F-4D97-AF65-F5344CB8AC3E}">
        <p14:creationId xmlns:p14="http://schemas.microsoft.com/office/powerpoint/2010/main" val="369007897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03155-CFFE-8440-B90B-E98BA869F772}"/>
              </a:ext>
            </a:extLst>
          </p:cNvPr>
          <p:cNvSpPr>
            <a:spLocks noGrp="1"/>
          </p:cNvSpPr>
          <p:nvPr>
            <p:ph type="body" sz="quarter" idx="10"/>
          </p:nvPr>
        </p:nvSpPr>
        <p:spPr/>
        <p:txBody>
          <a:bodyPr/>
          <a:lstStyle/>
          <a:p>
            <a:r>
              <a:rPr lang="en-US" dirty="0">
                <a:hlinkClick r:id="rId2"/>
              </a:rPr>
              <a:t>https://github.com/css-modules/css-modules</a:t>
            </a:r>
            <a:endParaRPr lang="en-US" dirty="0"/>
          </a:p>
          <a:p>
            <a:r>
              <a:rPr lang="en-US" dirty="0"/>
              <a:t>All CSS classes are locally scoped</a:t>
            </a:r>
          </a:p>
          <a:p>
            <a:r>
              <a:rPr lang="en-US" dirty="0"/>
              <a:t>.</a:t>
            </a:r>
            <a:r>
              <a:rPr lang="en-US" dirty="0" err="1"/>
              <a:t>helloWorld</a:t>
            </a:r>
            <a:r>
              <a:rPr lang="en-US" dirty="0"/>
              <a:t> {} =&gt; .helloWorld_da83fer {}</a:t>
            </a:r>
          </a:p>
          <a:p>
            <a:r>
              <a:rPr lang="en-US" dirty="0" err="1"/>
              <a:t>SPFx’s</a:t>
            </a:r>
            <a:r>
              <a:rPr lang="en-US" dirty="0"/>
              <a:t> build toolchain handles the complexities</a:t>
            </a:r>
          </a:p>
          <a:p>
            <a:r>
              <a:rPr lang="en-US" dirty="0"/>
              <a:t>Rules</a:t>
            </a:r>
          </a:p>
          <a:p>
            <a:pPr lvl="1"/>
            <a:r>
              <a:rPr lang="en-US" dirty="0"/>
              <a:t>*.</a:t>
            </a:r>
            <a:r>
              <a:rPr lang="en-US" dirty="0" err="1"/>
              <a:t>module.scss</a:t>
            </a:r>
            <a:r>
              <a:rPr lang="en-US" dirty="0"/>
              <a:t> - </a:t>
            </a:r>
            <a:r>
              <a:rPr lang="en-US" dirty="0" err="1"/>
              <a:t>HelloWorldWebPart.module.scss</a:t>
            </a:r>
            <a:endParaRPr lang="en-US" dirty="0"/>
          </a:p>
          <a:p>
            <a:pPr lvl="1"/>
            <a:r>
              <a:rPr lang="en-US" dirty="0"/>
              <a:t>Use </a:t>
            </a:r>
            <a:r>
              <a:rPr lang="en-US" dirty="0" err="1"/>
              <a:t>camelCasing</a:t>
            </a:r>
            <a:r>
              <a:rPr lang="en-US" dirty="0"/>
              <a:t>; not kebab-casing</a:t>
            </a:r>
          </a:p>
          <a:p>
            <a:pPr lvl="1"/>
            <a:r>
              <a:rPr lang="en-US" dirty="0"/>
              <a:t>Reference classes in components as </a:t>
            </a:r>
            <a:r>
              <a:rPr lang="en-US" dirty="0" err="1"/>
              <a:t>styles.helloWorldButton</a:t>
            </a:r>
            <a:endParaRPr lang="en-US" dirty="0"/>
          </a:p>
        </p:txBody>
      </p:sp>
      <p:sp>
        <p:nvSpPr>
          <p:cNvPr id="2" name="Title 1">
            <a:extLst>
              <a:ext uri="{FF2B5EF4-FFF2-40B4-BE49-F238E27FC236}">
                <a16:creationId xmlns:a16="http://schemas.microsoft.com/office/drawing/2014/main" id="{DE11ABA4-B260-664D-953F-59B6F4246CEC}"/>
              </a:ext>
            </a:extLst>
          </p:cNvPr>
          <p:cNvSpPr>
            <a:spLocks noGrp="1"/>
          </p:cNvSpPr>
          <p:nvPr>
            <p:ph type="title"/>
          </p:nvPr>
        </p:nvSpPr>
        <p:spPr/>
        <p:txBody>
          <a:bodyPr/>
          <a:lstStyle/>
          <a:p>
            <a:r>
              <a:rPr lang="en-US" dirty="0"/>
              <a:t>CSS Modules</a:t>
            </a:r>
          </a:p>
        </p:txBody>
      </p:sp>
    </p:spTree>
    <p:extLst>
      <p:ext uri="{BB962C8B-B14F-4D97-AF65-F5344CB8AC3E}">
        <p14:creationId xmlns:p14="http://schemas.microsoft.com/office/powerpoint/2010/main" val="11451617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Defines the web part styles</a:t>
            </a:r>
          </a:p>
        </p:txBody>
      </p:sp>
      <p:sp>
        <p:nvSpPr>
          <p:cNvPr id="3" name="Title 2"/>
          <p:cNvSpPr>
            <a:spLocks noGrp="1"/>
          </p:cNvSpPr>
          <p:nvPr>
            <p:ph type="title"/>
          </p:nvPr>
        </p:nvSpPr>
        <p:spPr/>
        <p:txBody>
          <a:bodyPr/>
          <a:lstStyle/>
          <a:p>
            <a:r>
              <a:rPr lang="en-US" dirty="0"/>
              <a:t>Key Files – SCSS file</a:t>
            </a:r>
          </a:p>
        </p:txBody>
      </p:sp>
      <p:pic>
        <p:nvPicPr>
          <p:cNvPr id="6" name="Picture 5">
            <a:extLst>
              <a:ext uri="{FF2B5EF4-FFF2-40B4-BE49-F238E27FC236}">
                <a16:creationId xmlns:a16="http://schemas.microsoft.com/office/drawing/2014/main" id="{983C3466-8909-8349-925C-BABD4CE44AFF}"/>
              </a:ext>
            </a:extLst>
          </p:cNvPr>
          <p:cNvPicPr>
            <a:picLocks noChangeAspect="1"/>
          </p:cNvPicPr>
          <p:nvPr/>
        </p:nvPicPr>
        <p:blipFill>
          <a:blip r:embed="rId3"/>
          <a:stretch>
            <a:fillRect/>
          </a:stretch>
        </p:blipFill>
        <p:spPr>
          <a:xfrm>
            <a:off x="847034" y="1870477"/>
            <a:ext cx="7328456" cy="4689230"/>
          </a:xfrm>
          <a:prstGeom prst="rect">
            <a:avLst/>
          </a:prstGeom>
        </p:spPr>
      </p:pic>
      <p:pic>
        <p:nvPicPr>
          <p:cNvPr id="5" name="Picture 4">
            <a:extLst>
              <a:ext uri="{FF2B5EF4-FFF2-40B4-BE49-F238E27FC236}">
                <a16:creationId xmlns:a16="http://schemas.microsoft.com/office/drawing/2014/main" id="{A5A1C10A-CDA1-6A47-9CB2-F74BB90558C6}"/>
              </a:ext>
            </a:extLst>
          </p:cNvPr>
          <p:cNvPicPr>
            <a:picLocks noChangeAspect="1"/>
          </p:cNvPicPr>
          <p:nvPr/>
        </p:nvPicPr>
        <p:blipFill>
          <a:blip r:embed="rId4"/>
          <a:stretch>
            <a:fillRect/>
          </a:stretch>
        </p:blipFill>
        <p:spPr>
          <a:xfrm>
            <a:off x="7555300" y="2562361"/>
            <a:ext cx="4483100" cy="2971800"/>
          </a:xfrm>
          <a:prstGeom prst="rect">
            <a:avLst/>
          </a:prstGeom>
        </p:spPr>
      </p:pic>
    </p:spTree>
    <p:extLst>
      <p:ext uri="{BB962C8B-B14F-4D97-AF65-F5344CB8AC3E}">
        <p14:creationId xmlns:p14="http://schemas.microsoft.com/office/powerpoint/2010/main" val="38452494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Contains information about your bundle(s), any external dependencies, localized resources</a:t>
            </a:r>
          </a:p>
          <a:p>
            <a:r>
              <a:rPr lang="en-US" dirty="0"/>
              <a:t>Specifies the AMD script libraries used in the web part</a:t>
            </a:r>
          </a:p>
        </p:txBody>
      </p:sp>
      <p:sp>
        <p:nvSpPr>
          <p:cNvPr id="3" name="Title 2"/>
          <p:cNvSpPr>
            <a:spLocks noGrp="1"/>
          </p:cNvSpPr>
          <p:nvPr>
            <p:ph type="title"/>
          </p:nvPr>
        </p:nvSpPr>
        <p:spPr/>
        <p:txBody>
          <a:bodyPr/>
          <a:lstStyle/>
          <a:p>
            <a:r>
              <a:rPr lang="en-US" dirty="0"/>
              <a:t>Key Files – config file</a:t>
            </a:r>
          </a:p>
        </p:txBody>
      </p:sp>
      <p:pic>
        <p:nvPicPr>
          <p:cNvPr id="6" name="Picture 5">
            <a:extLst>
              <a:ext uri="{FF2B5EF4-FFF2-40B4-BE49-F238E27FC236}">
                <a16:creationId xmlns:a16="http://schemas.microsoft.com/office/drawing/2014/main" id="{4F9F8B28-9D18-9E46-B13A-0834F650585B}"/>
              </a:ext>
            </a:extLst>
          </p:cNvPr>
          <p:cNvPicPr>
            <a:picLocks noChangeAspect="1"/>
          </p:cNvPicPr>
          <p:nvPr/>
        </p:nvPicPr>
        <p:blipFill>
          <a:blip r:embed="rId3"/>
          <a:stretch>
            <a:fillRect/>
          </a:stretch>
        </p:blipFill>
        <p:spPr>
          <a:xfrm>
            <a:off x="813192" y="2800977"/>
            <a:ext cx="4495800" cy="3162300"/>
          </a:xfrm>
          <a:prstGeom prst="rect">
            <a:avLst/>
          </a:prstGeom>
        </p:spPr>
      </p:pic>
      <p:pic>
        <p:nvPicPr>
          <p:cNvPr id="8" name="Picture 7">
            <a:extLst>
              <a:ext uri="{FF2B5EF4-FFF2-40B4-BE49-F238E27FC236}">
                <a16:creationId xmlns:a16="http://schemas.microsoft.com/office/drawing/2014/main" id="{13E8BBBD-1A91-F646-8732-7DB8EC40CA2E}"/>
              </a:ext>
            </a:extLst>
          </p:cNvPr>
          <p:cNvPicPr>
            <a:picLocks noChangeAspect="1"/>
          </p:cNvPicPr>
          <p:nvPr/>
        </p:nvPicPr>
        <p:blipFill>
          <a:blip r:embed="rId4"/>
          <a:stretch>
            <a:fillRect/>
          </a:stretch>
        </p:blipFill>
        <p:spPr>
          <a:xfrm>
            <a:off x="5402413" y="2779433"/>
            <a:ext cx="6907996" cy="3931910"/>
          </a:xfrm>
          <a:prstGeom prst="rect">
            <a:avLst/>
          </a:prstGeom>
        </p:spPr>
      </p:pic>
    </p:spTree>
    <p:extLst>
      <p:ext uri="{BB962C8B-B14F-4D97-AF65-F5344CB8AC3E}">
        <p14:creationId xmlns:p14="http://schemas.microsoft.com/office/powerpoint/2010/main" val="1454982916"/>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1271</Words>
  <Application>Microsoft Office PowerPoint</Application>
  <PresentationFormat>Custom</PresentationFormat>
  <Paragraphs>160</Paragraphs>
  <Slides>19</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Consolas</vt:lpstr>
      <vt:lpstr>Segoe UI</vt:lpstr>
      <vt:lpstr>Segoe UI Light</vt:lpstr>
      <vt:lpstr>Segoe UI Semibold</vt:lpstr>
      <vt:lpstr>Wingdings</vt:lpstr>
      <vt:lpstr>Office 365 PPT Template - 2017</vt:lpstr>
      <vt:lpstr>Developing with the SharePoint Framework: Web Parts</vt:lpstr>
      <vt:lpstr>Exploring a SharePoint Framework Project </vt:lpstr>
      <vt:lpstr>Project Structure</vt:lpstr>
      <vt:lpstr>Key Files – web part class</vt:lpstr>
      <vt:lpstr>Key Files – web part properties class</vt:lpstr>
      <vt:lpstr>Key Files – web part manifest</vt:lpstr>
      <vt:lpstr>CSS Modules</vt:lpstr>
      <vt:lpstr>Key Files – SCSS file</vt:lpstr>
      <vt:lpstr>Key Files – config file</vt:lpstr>
      <vt:lpstr>Client-side Web Part Build Flow</vt:lpstr>
      <vt:lpstr>What the Gulp tasks do</vt:lpstr>
      <vt:lpstr>Solution Packaging</vt:lpstr>
      <vt:lpstr>SharePoint client-side web parts</vt:lpstr>
      <vt:lpstr>Client-side web parts</vt:lpstr>
      <vt:lpstr>Demo Creating SharePoint Framework Client-Side Web Parts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2018-12-20T13:32:55Z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