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4"/>
  </p:notesMasterIdLst>
  <p:handoutMasterIdLst>
    <p:handoutMasterId r:id="rId25"/>
  </p:handoutMasterIdLst>
  <p:sldIdLst>
    <p:sldId id="257" r:id="rId3"/>
    <p:sldId id="263" r:id="rId4"/>
    <p:sldId id="1547" r:id="rId5"/>
    <p:sldId id="1551" r:id="rId6"/>
    <p:sldId id="1583" r:id="rId7"/>
    <p:sldId id="1584" r:id="rId8"/>
    <p:sldId id="1552" r:id="rId9"/>
    <p:sldId id="1553" r:id="rId10"/>
    <p:sldId id="1560" r:id="rId11"/>
    <p:sldId id="1559" r:id="rId12"/>
    <p:sldId id="1585" r:id="rId13"/>
    <p:sldId id="1562" r:id="rId14"/>
    <p:sldId id="1561" r:id="rId15"/>
    <p:sldId id="1586" r:id="rId16"/>
    <p:sldId id="1556" r:id="rId17"/>
    <p:sldId id="1565" r:id="rId18"/>
    <p:sldId id="1587" r:id="rId19"/>
    <p:sldId id="265" r:id="rId20"/>
    <p:sldId id="1588" r:id="rId21"/>
    <p:sldId id="1589" r:id="rId22"/>
    <p:sldId id="1590"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sharepoint framework api" id="{48727ABC-026E-41A2-AE45-9C7B98E0A15C}">
          <p14:sldIdLst>
            <p14:sldId id="1547"/>
            <p14:sldId id="1551"/>
            <p14:sldId id="1583"/>
            <p14:sldId id="1584"/>
            <p14:sldId id="1552"/>
            <p14:sldId id="1553"/>
            <p14:sldId id="1560"/>
            <p14:sldId id="1559"/>
            <p14:sldId id="1585"/>
            <p14:sldId id="1562"/>
            <p14:sldId id="1561"/>
            <p14:sldId id="1586"/>
            <p14:sldId id="1556"/>
            <p14:sldId id="1565"/>
            <p14:sldId id="1587"/>
            <p14:sldId id="265"/>
          </p14:sldIdLst>
        </p14:section>
        <p14:section name="outro" id="{17E7FD53-C607-45CA-A3B7-F12BDDB03C7C}">
          <p14:sldIdLst>
            <p14:sldId id="1588"/>
            <p14:sldId id="1589"/>
            <p14:sldId id="159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88" autoAdjust="0"/>
    <p:restoredTop sz="91330" autoAdjust="0"/>
  </p:normalViewPr>
  <p:slideViewPr>
    <p:cSldViewPr snapToGrid="0">
      <p:cViewPr varScale="1">
        <p:scale>
          <a:sx n="102" d="100"/>
          <a:sy n="102" d="100"/>
        </p:scale>
        <p:origin x="390" y="1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171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12/20/2018 3:34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12/20/2018 3:34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odash.co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npmjs.com/package/@microsoft/sp-lodash-subse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12/20/2018 3:34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Logging is a very convenient and easy way to keep track of events happening in the web part, instead of having breakpoints, or alerts in JavaScript. The SharePoint Framework has a built-in logging mechanism.</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Note:</a:t>
            </a:r>
            <a:r>
              <a:rPr lang="en-US" sz="900" b="0" i="0" kern="1200" dirty="0">
                <a:solidFill>
                  <a:schemeClr val="tx1"/>
                </a:solidFill>
                <a:effectLst/>
                <a:latin typeface="Segoe UI Light" pitchFamily="34" charset="0"/>
                <a:ea typeface="+mn-ea"/>
                <a:cs typeface="+mn-cs"/>
              </a:rPr>
              <a:t> The Log class contains four static methods for logging:</a:t>
            </a:r>
          </a:p>
          <a:p>
            <a:endParaRPr lang="en-US" sz="900" b="1"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info</a:t>
            </a:r>
            <a:r>
              <a:rPr lang="en-US" sz="900" b="0" i="0" kern="1200" dirty="0">
                <a:solidFill>
                  <a:schemeClr val="tx1"/>
                </a:solidFill>
                <a:effectLst/>
                <a:latin typeface="Segoe UI Light" pitchFamily="34" charset="0"/>
                <a:ea typeface="+mn-ea"/>
                <a:cs typeface="+mn-cs"/>
              </a:rPr>
              <a:t> : log information</a:t>
            </a:r>
          </a:p>
          <a:p>
            <a:r>
              <a:rPr lang="en-US" sz="900" b="1" i="0" kern="1200" dirty="0">
                <a:solidFill>
                  <a:schemeClr val="tx1"/>
                </a:solidFill>
                <a:effectLst/>
                <a:latin typeface="Segoe UI Light" pitchFamily="34" charset="0"/>
                <a:ea typeface="+mn-ea"/>
                <a:cs typeface="+mn-cs"/>
              </a:rPr>
              <a:t>warn</a:t>
            </a:r>
            <a:r>
              <a:rPr lang="en-US" sz="900" b="0" i="0" kern="1200" dirty="0">
                <a:solidFill>
                  <a:schemeClr val="tx1"/>
                </a:solidFill>
                <a:effectLst/>
                <a:latin typeface="Segoe UI Light" pitchFamily="34" charset="0"/>
                <a:ea typeface="+mn-ea"/>
                <a:cs typeface="+mn-cs"/>
              </a:rPr>
              <a:t> : log warnings</a:t>
            </a:r>
          </a:p>
          <a:p>
            <a:r>
              <a:rPr lang="en-US" sz="900" b="1" i="0" kern="1200" dirty="0">
                <a:solidFill>
                  <a:schemeClr val="tx1"/>
                </a:solidFill>
                <a:effectLst/>
                <a:latin typeface="Segoe UI Light" pitchFamily="34" charset="0"/>
                <a:ea typeface="+mn-ea"/>
                <a:cs typeface="+mn-cs"/>
              </a:rPr>
              <a:t>error</a:t>
            </a:r>
            <a:r>
              <a:rPr lang="en-US" sz="900" b="0" i="0" kern="1200" dirty="0">
                <a:solidFill>
                  <a:schemeClr val="tx1"/>
                </a:solidFill>
                <a:effectLst/>
                <a:latin typeface="Segoe UI Light" pitchFamily="34" charset="0"/>
                <a:ea typeface="+mn-ea"/>
                <a:cs typeface="+mn-cs"/>
              </a:rPr>
              <a:t> : log errors</a:t>
            </a:r>
          </a:p>
          <a:p>
            <a:r>
              <a:rPr lang="en-US" sz="900" b="1" i="0" kern="1200" dirty="0">
                <a:solidFill>
                  <a:schemeClr val="tx1"/>
                </a:solidFill>
                <a:effectLst/>
                <a:latin typeface="Segoe UI Light" pitchFamily="34" charset="0"/>
                <a:ea typeface="+mn-ea"/>
                <a:cs typeface="+mn-cs"/>
              </a:rPr>
              <a:t>verbose</a:t>
            </a:r>
            <a:r>
              <a:rPr lang="en-US" sz="900" b="0" i="0" kern="1200" dirty="0">
                <a:solidFill>
                  <a:schemeClr val="tx1"/>
                </a:solidFill>
                <a:effectLst/>
                <a:latin typeface="Segoe UI Light" pitchFamily="34" charset="0"/>
                <a:ea typeface="+mn-ea"/>
                <a:cs typeface="+mn-cs"/>
              </a:rPr>
              <a:t> : log everything</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 the SharePoint Framework all logging is done to the JavaScript console and you can see the logging using the developer tools in a web browser.</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All static methods have the same signature, except the error method - they take three arguments:</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source</a:t>
            </a:r>
            <a:r>
              <a:rPr lang="en-US" sz="900" b="0" i="0" kern="1200" dirty="0">
                <a:solidFill>
                  <a:schemeClr val="tx1"/>
                </a:solidFill>
                <a:effectLst/>
                <a:latin typeface="Segoe UI Light" pitchFamily="34" charset="0"/>
                <a:ea typeface="+mn-ea"/>
                <a:cs typeface="+mn-cs"/>
              </a:rPr>
              <a:t>: the source of the logging information (max 20 characters), such as the method or the class name</a:t>
            </a:r>
          </a:p>
          <a:p>
            <a:r>
              <a:rPr lang="en-US" sz="900" b="1" i="0" kern="1200" dirty="0">
                <a:solidFill>
                  <a:schemeClr val="tx1"/>
                </a:solidFill>
                <a:effectLst/>
                <a:latin typeface="Segoe UI Light" pitchFamily="34" charset="0"/>
                <a:ea typeface="+mn-ea"/>
                <a:cs typeface="+mn-cs"/>
              </a:rPr>
              <a:t>message</a:t>
            </a:r>
            <a:r>
              <a:rPr lang="en-US" sz="900" b="0" i="0" kern="1200" dirty="0">
                <a:solidFill>
                  <a:schemeClr val="tx1"/>
                </a:solidFill>
                <a:effectLst/>
                <a:latin typeface="Segoe UI Light" pitchFamily="34" charset="0"/>
                <a:ea typeface="+mn-ea"/>
                <a:cs typeface="+mn-cs"/>
              </a:rPr>
              <a:t>: the actual message to log (max 100 characters)</a:t>
            </a:r>
          </a:p>
          <a:p>
            <a:r>
              <a:rPr lang="en-US" sz="900" b="1" i="0" kern="1200" dirty="0">
                <a:solidFill>
                  <a:schemeClr val="tx1"/>
                </a:solidFill>
                <a:effectLst/>
                <a:latin typeface="Segoe UI Light" pitchFamily="34" charset="0"/>
                <a:ea typeface="+mn-ea"/>
                <a:cs typeface="+mn-cs"/>
              </a:rPr>
              <a:t>scope</a:t>
            </a:r>
            <a:r>
              <a:rPr lang="en-US" sz="900" b="0" i="0" kern="1200" dirty="0">
                <a:solidFill>
                  <a:schemeClr val="tx1"/>
                </a:solidFill>
                <a:effectLst/>
                <a:latin typeface="Segoe UI Light" pitchFamily="34" charset="0"/>
                <a:ea typeface="+mn-ea"/>
                <a:cs typeface="+mn-cs"/>
              </a:rPr>
              <a:t>: an optional service scope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a:t>
            </a:r>
            <a:r>
              <a:rPr lang="en-US" sz="900" b="1" i="0" kern="1200" dirty="0">
                <a:solidFill>
                  <a:schemeClr val="tx1"/>
                </a:solidFill>
                <a:effectLst/>
                <a:latin typeface="Segoe UI Light" pitchFamily="34" charset="0"/>
                <a:ea typeface="+mn-ea"/>
                <a:cs typeface="+mn-cs"/>
              </a:rPr>
              <a:t>error</a:t>
            </a:r>
            <a:r>
              <a:rPr lang="en-US" sz="900" b="0" i="0" kern="1200" dirty="0">
                <a:solidFill>
                  <a:schemeClr val="tx1"/>
                </a:solidFill>
                <a:effectLst/>
                <a:latin typeface="Segoe UI Light" pitchFamily="34" charset="0"/>
                <a:ea typeface="+mn-ea"/>
                <a:cs typeface="+mn-cs"/>
              </a:rPr>
              <a:t> method takes an </a:t>
            </a:r>
            <a:r>
              <a:rPr lang="en-US" sz="900" b="1" i="0" kern="1200" dirty="0">
                <a:solidFill>
                  <a:schemeClr val="tx1"/>
                </a:solidFill>
                <a:effectLst/>
                <a:latin typeface="Segoe UI Light" pitchFamily="34" charset="0"/>
                <a:ea typeface="+mn-ea"/>
                <a:cs typeface="+mn-cs"/>
              </a:rPr>
              <a:t>Error</a:t>
            </a:r>
            <a:r>
              <a:rPr lang="en-US" sz="900" b="0" i="0" kern="1200" dirty="0">
                <a:solidFill>
                  <a:schemeClr val="tx1"/>
                </a:solidFill>
                <a:effectLst/>
                <a:latin typeface="Segoe UI Light" pitchFamily="34" charset="0"/>
                <a:ea typeface="+mn-ea"/>
                <a:cs typeface="+mn-cs"/>
              </a:rPr>
              <a:t> object instead of the </a:t>
            </a:r>
            <a:r>
              <a:rPr lang="en-US" sz="900" b="1" i="0" kern="1200" dirty="0">
                <a:solidFill>
                  <a:schemeClr val="tx1"/>
                </a:solidFill>
                <a:effectLst/>
                <a:latin typeface="Segoe UI Light" pitchFamily="34" charset="0"/>
                <a:ea typeface="+mn-ea"/>
                <a:cs typeface="+mn-cs"/>
              </a:rPr>
              <a:t>message</a:t>
            </a:r>
            <a:r>
              <a:rPr lang="en-US" sz="900" b="0" i="0" kern="1200" dirty="0">
                <a:solidFill>
                  <a:schemeClr val="tx1"/>
                </a:solidFill>
                <a:effectLst/>
                <a:latin typeface="Segoe UI Light" pitchFamily="34" charset="0"/>
                <a:ea typeface="+mn-ea"/>
                <a:cs typeface="+mn-cs"/>
              </a:rPr>
              <a:t> string, otherwise they are the same.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428289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Logging is a very convenient and easy way to keep track of events happening in the web part, instead of having breakpoints, or alerts in JavaScript. The SharePoint Framework has a built-in logging mechanism.</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Note:</a:t>
            </a:r>
            <a:r>
              <a:rPr lang="en-US" sz="900" b="0" i="0" kern="1200" dirty="0">
                <a:solidFill>
                  <a:schemeClr val="tx1"/>
                </a:solidFill>
                <a:effectLst/>
                <a:latin typeface="Segoe UI Light" pitchFamily="34" charset="0"/>
                <a:ea typeface="+mn-ea"/>
                <a:cs typeface="+mn-cs"/>
              </a:rPr>
              <a:t> The Log class contains four static methods for logging:</a:t>
            </a:r>
          </a:p>
          <a:p>
            <a:endParaRPr lang="en-US" sz="900" b="1"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info</a:t>
            </a:r>
            <a:r>
              <a:rPr lang="en-US" sz="900" b="0" i="0" kern="1200" dirty="0">
                <a:solidFill>
                  <a:schemeClr val="tx1"/>
                </a:solidFill>
                <a:effectLst/>
                <a:latin typeface="Segoe UI Light" pitchFamily="34" charset="0"/>
                <a:ea typeface="+mn-ea"/>
                <a:cs typeface="+mn-cs"/>
              </a:rPr>
              <a:t> : log information</a:t>
            </a:r>
          </a:p>
          <a:p>
            <a:r>
              <a:rPr lang="en-US" sz="900" b="1" i="0" kern="1200" dirty="0">
                <a:solidFill>
                  <a:schemeClr val="tx1"/>
                </a:solidFill>
                <a:effectLst/>
                <a:latin typeface="Segoe UI Light" pitchFamily="34" charset="0"/>
                <a:ea typeface="+mn-ea"/>
                <a:cs typeface="+mn-cs"/>
              </a:rPr>
              <a:t>warn</a:t>
            </a:r>
            <a:r>
              <a:rPr lang="en-US" sz="900" b="0" i="0" kern="1200" dirty="0">
                <a:solidFill>
                  <a:schemeClr val="tx1"/>
                </a:solidFill>
                <a:effectLst/>
                <a:latin typeface="Segoe UI Light" pitchFamily="34" charset="0"/>
                <a:ea typeface="+mn-ea"/>
                <a:cs typeface="+mn-cs"/>
              </a:rPr>
              <a:t> : log warnings</a:t>
            </a:r>
          </a:p>
          <a:p>
            <a:r>
              <a:rPr lang="en-US" sz="900" b="1" i="0" kern="1200" dirty="0">
                <a:solidFill>
                  <a:schemeClr val="tx1"/>
                </a:solidFill>
                <a:effectLst/>
                <a:latin typeface="Segoe UI Light" pitchFamily="34" charset="0"/>
                <a:ea typeface="+mn-ea"/>
                <a:cs typeface="+mn-cs"/>
              </a:rPr>
              <a:t>error</a:t>
            </a:r>
            <a:r>
              <a:rPr lang="en-US" sz="900" b="0" i="0" kern="1200" dirty="0">
                <a:solidFill>
                  <a:schemeClr val="tx1"/>
                </a:solidFill>
                <a:effectLst/>
                <a:latin typeface="Segoe UI Light" pitchFamily="34" charset="0"/>
                <a:ea typeface="+mn-ea"/>
                <a:cs typeface="+mn-cs"/>
              </a:rPr>
              <a:t> : log errors</a:t>
            </a:r>
          </a:p>
          <a:p>
            <a:r>
              <a:rPr lang="en-US" sz="900" b="1" i="0" kern="1200" dirty="0">
                <a:solidFill>
                  <a:schemeClr val="tx1"/>
                </a:solidFill>
                <a:effectLst/>
                <a:latin typeface="Segoe UI Light" pitchFamily="34" charset="0"/>
                <a:ea typeface="+mn-ea"/>
                <a:cs typeface="+mn-cs"/>
              </a:rPr>
              <a:t>verbose</a:t>
            </a:r>
            <a:r>
              <a:rPr lang="en-US" sz="900" b="0" i="0" kern="1200" dirty="0">
                <a:solidFill>
                  <a:schemeClr val="tx1"/>
                </a:solidFill>
                <a:effectLst/>
                <a:latin typeface="Segoe UI Light" pitchFamily="34" charset="0"/>
                <a:ea typeface="+mn-ea"/>
                <a:cs typeface="+mn-cs"/>
              </a:rPr>
              <a:t> : log everything</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 the SharePoint Framework all logging is done to the JavaScript console and you can see the logging using the developer tools in a web browser.</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All static methods have the same signature, except the error method - they take three arguments:</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source</a:t>
            </a:r>
            <a:r>
              <a:rPr lang="en-US" sz="900" b="0" i="0" kern="1200" dirty="0">
                <a:solidFill>
                  <a:schemeClr val="tx1"/>
                </a:solidFill>
                <a:effectLst/>
                <a:latin typeface="Segoe UI Light" pitchFamily="34" charset="0"/>
                <a:ea typeface="+mn-ea"/>
                <a:cs typeface="+mn-cs"/>
              </a:rPr>
              <a:t>: the source of the logging information (max 20 characters), such as the method or the class name</a:t>
            </a:r>
          </a:p>
          <a:p>
            <a:r>
              <a:rPr lang="en-US" sz="900" b="1" i="0" kern="1200" dirty="0">
                <a:solidFill>
                  <a:schemeClr val="tx1"/>
                </a:solidFill>
                <a:effectLst/>
                <a:latin typeface="Segoe UI Light" pitchFamily="34" charset="0"/>
                <a:ea typeface="+mn-ea"/>
                <a:cs typeface="+mn-cs"/>
              </a:rPr>
              <a:t>message</a:t>
            </a:r>
            <a:r>
              <a:rPr lang="en-US" sz="900" b="0" i="0" kern="1200" dirty="0">
                <a:solidFill>
                  <a:schemeClr val="tx1"/>
                </a:solidFill>
                <a:effectLst/>
                <a:latin typeface="Segoe UI Light" pitchFamily="34" charset="0"/>
                <a:ea typeface="+mn-ea"/>
                <a:cs typeface="+mn-cs"/>
              </a:rPr>
              <a:t>: the actual message to log (max 100 characters)</a:t>
            </a:r>
          </a:p>
          <a:p>
            <a:r>
              <a:rPr lang="en-US" sz="900" b="1" i="0" kern="1200" dirty="0">
                <a:solidFill>
                  <a:schemeClr val="tx1"/>
                </a:solidFill>
                <a:effectLst/>
                <a:latin typeface="Segoe UI Light" pitchFamily="34" charset="0"/>
                <a:ea typeface="+mn-ea"/>
                <a:cs typeface="+mn-cs"/>
              </a:rPr>
              <a:t>scope</a:t>
            </a:r>
            <a:r>
              <a:rPr lang="en-US" sz="900" b="0" i="0" kern="1200" dirty="0">
                <a:solidFill>
                  <a:schemeClr val="tx1"/>
                </a:solidFill>
                <a:effectLst/>
                <a:latin typeface="Segoe UI Light" pitchFamily="34" charset="0"/>
                <a:ea typeface="+mn-ea"/>
                <a:cs typeface="+mn-cs"/>
              </a:rPr>
              <a:t>: an optional service scope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a:t>
            </a:r>
            <a:r>
              <a:rPr lang="en-US" sz="900" b="1" i="0" kern="1200" dirty="0">
                <a:solidFill>
                  <a:schemeClr val="tx1"/>
                </a:solidFill>
                <a:effectLst/>
                <a:latin typeface="Segoe UI Light" pitchFamily="34" charset="0"/>
                <a:ea typeface="+mn-ea"/>
                <a:cs typeface="+mn-cs"/>
              </a:rPr>
              <a:t>error</a:t>
            </a:r>
            <a:r>
              <a:rPr lang="en-US" sz="900" b="0" i="0" kern="1200" dirty="0">
                <a:solidFill>
                  <a:schemeClr val="tx1"/>
                </a:solidFill>
                <a:effectLst/>
                <a:latin typeface="Segoe UI Light" pitchFamily="34" charset="0"/>
                <a:ea typeface="+mn-ea"/>
                <a:cs typeface="+mn-cs"/>
              </a:rPr>
              <a:t> method takes an </a:t>
            </a:r>
            <a:r>
              <a:rPr lang="en-US" sz="900" b="1" i="0" kern="1200" dirty="0">
                <a:solidFill>
                  <a:schemeClr val="tx1"/>
                </a:solidFill>
                <a:effectLst/>
                <a:latin typeface="Segoe UI Light" pitchFamily="34" charset="0"/>
                <a:ea typeface="+mn-ea"/>
                <a:cs typeface="+mn-cs"/>
              </a:rPr>
              <a:t>Error</a:t>
            </a:r>
            <a:r>
              <a:rPr lang="en-US" sz="900" b="0" i="0" kern="1200" dirty="0">
                <a:solidFill>
                  <a:schemeClr val="tx1"/>
                </a:solidFill>
                <a:effectLst/>
                <a:latin typeface="Segoe UI Light" pitchFamily="34" charset="0"/>
                <a:ea typeface="+mn-ea"/>
                <a:cs typeface="+mn-cs"/>
              </a:rPr>
              <a:t> object instead of the </a:t>
            </a:r>
            <a:r>
              <a:rPr lang="en-US" sz="900" b="1" i="0" kern="1200" dirty="0">
                <a:solidFill>
                  <a:schemeClr val="tx1"/>
                </a:solidFill>
                <a:effectLst/>
                <a:latin typeface="Segoe UI Light" pitchFamily="34" charset="0"/>
                <a:ea typeface="+mn-ea"/>
                <a:cs typeface="+mn-cs"/>
              </a:rPr>
              <a:t>message</a:t>
            </a:r>
            <a:r>
              <a:rPr lang="en-US" sz="900" b="0" i="0" kern="1200" dirty="0">
                <a:solidFill>
                  <a:schemeClr val="tx1"/>
                </a:solidFill>
                <a:effectLst/>
                <a:latin typeface="Segoe UI Light" pitchFamily="34" charset="0"/>
                <a:ea typeface="+mn-ea"/>
                <a:cs typeface="+mn-cs"/>
              </a:rPr>
              <a:t> string, otherwise they are the same.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170131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Notice how the </a:t>
            </a:r>
            <a:r>
              <a:rPr lang="en-US" sz="900" b="1" i="0" kern="1200" dirty="0" err="1">
                <a:solidFill>
                  <a:schemeClr val="tx1"/>
                </a:solidFill>
                <a:effectLst/>
                <a:latin typeface="Segoe UI Light" pitchFamily="34" charset="0"/>
                <a:ea typeface="+mn-ea"/>
                <a:cs typeface="+mn-cs"/>
              </a:rPr>
              <a:t>SPComponentLoader</a:t>
            </a:r>
            <a:r>
              <a:rPr lang="en-US" sz="900" b="0" i="0" kern="1200" dirty="0">
                <a:solidFill>
                  <a:schemeClr val="tx1"/>
                </a:solidFill>
                <a:effectLst/>
                <a:latin typeface="Segoe UI Light" pitchFamily="34" charset="0"/>
                <a:ea typeface="+mn-ea"/>
                <a:cs typeface="+mn-cs"/>
              </a:rPr>
              <a:t> is wrapped in the </a:t>
            </a:r>
            <a:r>
              <a:rPr lang="en-US" b="1" dirty="0"/>
              <a:t>if (!</a:t>
            </a:r>
            <a:r>
              <a:rPr lang="en-US" b="1" dirty="0" err="1"/>
              <a:t>this.renderedOnce</a:t>
            </a:r>
            <a:r>
              <a:rPr lang="en-US" b="1" dirty="0"/>
              <a:t>)</a:t>
            </a:r>
            <a:r>
              <a:rPr lang="en-US" sz="900" b="0" i="0" kern="1200" dirty="0">
                <a:solidFill>
                  <a:schemeClr val="tx1"/>
                </a:solidFill>
                <a:effectLst/>
                <a:latin typeface="Segoe UI Light" pitchFamily="34" charset="0"/>
                <a:ea typeface="+mn-ea"/>
                <a:cs typeface="+mn-cs"/>
              </a:rPr>
              <a:t> clause. The </a:t>
            </a:r>
            <a:r>
              <a:rPr lang="en-US" dirty="0"/>
              <a:t>render </a:t>
            </a:r>
            <a:r>
              <a:rPr lang="en-US" sz="900" b="0" i="0" kern="1200" dirty="0">
                <a:solidFill>
                  <a:schemeClr val="tx1"/>
                </a:solidFill>
                <a:effectLst/>
                <a:latin typeface="Segoe UI Light" pitchFamily="34" charset="0"/>
                <a:ea typeface="+mn-ea"/>
                <a:cs typeface="+mn-cs"/>
              </a:rPr>
              <a:t>function of Client-Side Web Parts is called initially whenever a web part is added to the page, but also every time a web part property is changed in the Property Pane. Because we only want to load the scripts with the </a:t>
            </a:r>
            <a:r>
              <a:rPr lang="en-US" sz="900" b="1" i="0" kern="1200" dirty="0" err="1">
                <a:solidFill>
                  <a:schemeClr val="tx1"/>
                </a:solidFill>
                <a:effectLst/>
                <a:latin typeface="Segoe UI Light" pitchFamily="34" charset="0"/>
                <a:ea typeface="+mn-ea"/>
                <a:cs typeface="+mn-cs"/>
              </a:rPr>
              <a:t>SPComponentLoader</a:t>
            </a:r>
            <a:r>
              <a:rPr lang="en-US" sz="900" b="0" i="0" kern="1200" dirty="0">
                <a:solidFill>
                  <a:schemeClr val="tx1"/>
                </a:solidFill>
                <a:effectLst/>
                <a:latin typeface="Segoe UI Light" pitchFamily="34" charset="0"/>
                <a:ea typeface="+mn-ea"/>
                <a:cs typeface="+mn-cs"/>
              </a:rPr>
              <a:t> one time, we use the </a:t>
            </a:r>
            <a:r>
              <a:rPr lang="en-US" dirty="0" err="1"/>
              <a:t>renderedOnce</a:t>
            </a:r>
            <a:r>
              <a:rPr lang="en-US" sz="900" b="0" i="0" kern="1200" dirty="0">
                <a:solidFill>
                  <a:schemeClr val="tx1"/>
                </a:solidFill>
                <a:effectLst/>
                <a:latin typeface="Segoe UI Light" pitchFamily="34" charset="0"/>
                <a:ea typeface="+mn-ea"/>
                <a:cs typeface="+mn-cs"/>
              </a:rPr>
              <a:t> property to verify that the Web Part is rendering initially and then load the required modules.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When loading jQuery using the </a:t>
            </a:r>
            <a:r>
              <a:rPr lang="en-US" sz="900" b="1" i="0" kern="1200" dirty="0" err="1">
                <a:solidFill>
                  <a:schemeClr val="tx1"/>
                </a:solidFill>
                <a:effectLst/>
                <a:latin typeface="Segoe UI Light" pitchFamily="34" charset="0"/>
                <a:ea typeface="+mn-ea"/>
                <a:cs typeface="+mn-cs"/>
              </a:rPr>
              <a:t>SPComponentLoader</a:t>
            </a:r>
            <a:r>
              <a:rPr lang="en-US" sz="900" b="0" i="0" kern="1200" dirty="0">
                <a:solidFill>
                  <a:schemeClr val="tx1"/>
                </a:solidFill>
                <a:effectLst/>
                <a:latin typeface="Segoe UI Light" pitchFamily="34" charset="0"/>
                <a:ea typeface="+mn-ea"/>
                <a:cs typeface="+mn-cs"/>
              </a:rPr>
              <a:t> we load it as a global script associated with the </a:t>
            </a:r>
            <a:r>
              <a:rPr lang="en-US" sz="900" b="1" i="0" kern="1200" dirty="0">
                <a:solidFill>
                  <a:schemeClr val="tx1"/>
                </a:solidFill>
                <a:effectLst/>
                <a:latin typeface="Segoe UI Light" pitchFamily="34" charset="0"/>
                <a:ea typeface="+mn-ea"/>
                <a:cs typeface="+mn-cs"/>
              </a:rPr>
              <a:t>jQuery</a:t>
            </a:r>
            <a:r>
              <a:rPr lang="en-US" sz="900" b="0" i="0" kern="1200" dirty="0">
                <a:solidFill>
                  <a:schemeClr val="tx1"/>
                </a:solidFill>
                <a:effectLst/>
                <a:latin typeface="Segoe UI Light" pitchFamily="34" charset="0"/>
                <a:ea typeface="+mn-ea"/>
                <a:cs typeface="+mn-cs"/>
              </a:rPr>
              <a:t> variable. Also, as we're loading the Simple Weather jQuery plugin we need the global variable which the plugin is using to add itself to jQuery. Because the plugin is not an AMD module, the jQuery variable must be available in the global scope.</a:t>
            </a:r>
          </a:p>
          <a:p>
            <a:r>
              <a:rPr lang="en-US" sz="900" b="0" i="0" kern="1200" dirty="0">
                <a:solidFill>
                  <a:schemeClr val="tx1"/>
                </a:solidFill>
                <a:effectLst/>
                <a:latin typeface="Segoe UI Light" pitchFamily="34" charset="0"/>
                <a:ea typeface="+mn-ea"/>
                <a:cs typeface="+mn-cs"/>
              </a:rPr>
              <a:t>Also note, that after loading jQuery and before loading the Simple Weather plugin, we store the reference to jQuery in the </a:t>
            </a:r>
            <a:r>
              <a:rPr lang="en-US" sz="900" b="1" i="0" kern="1200" dirty="0" err="1">
                <a:solidFill>
                  <a:schemeClr val="tx1"/>
                </a:solidFill>
                <a:effectLst/>
                <a:latin typeface="Segoe UI Light" pitchFamily="34" charset="0"/>
                <a:ea typeface="+mn-ea"/>
                <a:cs typeface="+mn-cs"/>
              </a:rPr>
              <a:t>this.jQuery</a:t>
            </a:r>
            <a:r>
              <a:rPr lang="en-US" sz="900" b="0" i="0" kern="1200" dirty="0">
                <a:solidFill>
                  <a:schemeClr val="tx1"/>
                </a:solidFill>
                <a:effectLst/>
                <a:latin typeface="Segoe UI Light" pitchFamily="34" charset="0"/>
                <a:ea typeface="+mn-ea"/>
                <a:cs typeface="+mn-cs"/>
              </a:rPr>
              <a:t> variable. We we will need it in our custom </a:t>
            </a:r>
            <a:r>
              <a:rPr lang="en-US" sz="900" b="1" i="0" kern="1200" dirty="0" err="1">
                <a:solidFill>
                  <a:schemeClr val="tx1"/>
                </a:solidFill>
                <a:effectLst/>
                <a:latin typeface="Segoe UI Light" pitchFamily="34" charset="0"/>
                <a:ea typeface="+mn-ea"/>
                <a:cs typeface="+mn-cs"/>
              </a:rPr>
              <a:t>renderContents</a:t>
            </a:r>
            <a:r>
              <a:rPr lang="en-US" sz="900" b="0" i="0" kern="1200" dirty="0">
                <a:solidFill>
                  <a:schemeClr val="tx1"/>
                </a:solidFill>
                <a:effectLst/>
                <a:latin typeface="Segoe UI Light" pitchFamily="34" charset="0"/>
                <a:ea typeface="+mn-ea"/>
                <a:cs typeface="+mn-cs"/>
              </a:rPr>
              <a:t> function to instantiate the Simple Weather plugin in the Web Part.</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524509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12/20/2018 3:35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194793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12/20/2018 3:35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12/20/2018 3:35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12/20/2018 3:34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35793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001692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err="1">
                <a:solidFill>
                  <a:schemeClr val="tx1"/>
                </a:solidFill>
                <a:effectLst/>
                <a:latin typeface="Segoe UI Light" pitchFamily="34" charset="0"/>
                <a:ea typeface="+mn-ea"/>
                <a:cs typeface="+mn-cs"/>
                <a:hlinkClick r:id="rId3"/>
              </a:rPr>
              <a:t>Lodash</a:t>
            </a:r>
            <a:r>
              <a:rPr lang="en-US" sz="900" b="0" i="0" kern="1200" dirty="0">
                <a:solidFill>
                  <a:schemeClr val="tx1"/>
                </a:solidFill>
                <a:effectLst/>
                <a:latin typeface="Segoe UI Light" pitchFamily="34" charset="0"/>
                <a:ea typeface="+mn-ea"/>
                <a:cs typeface="+mn-cs"/>
              </a:rPr>
              <a:t> is a great JavaScript utility library that you can use to perform operations on various objects like arrays, numbers, strings etc., SharePoint Framework includes the </a:t>
            </a:r>
            <a:r>
              <a:rPr lang="en-US" sz="900" b="0" i="0" u="none" strike="noStrike" kern="1200" dirty="0" err="1">
                <a:solidFill>
                  <a:schemeClr val="tx1"/>
                </a:solidFill>
                <a:effectLst/>
                <a:latin typeface="Segoe UI Light" pitchFamily="34" charset="0"/>
                <a:ea typeface="+mn-ea"/>
                <a:cs typeface="+mn-cs"/>
                <a:hlinkClick r:id="rId4"/>
              </a:rPr>
              <a:t>lodash</a:t>
            </a:r>
            <a:r>
              <a:rPr lang="en-US" sz="900" b="0" i="0" u="none" strike="noStrike" kern="1200" dirty="0">
                <a:solidFill>
                  <a:schemeClr val="tx1"/>
                </a:solidFill>
                <a:effectLst/>
                <a:latin typeface="Segoe UI Light" pitchFamily="34" charset="0"/>
                <a:ea typeface="+mn-ea"/>
                <a:cs typeface="+mn-cs"/>
                <a:hlinkClick r:id="rId4"/>
              </a:rPr>
              <a:t> utility library</a:t>
            </a:r>
            <a:r>
              <a:rPr lang="en-US" sz="900" b="0" i="0" kern="1200" dirty="0">
                <a:solidFill>
                  <a:schemeClr val="tx1"/>
                </a:solidFill>
                <a:effectLst/>
                <a:latin typeface="Segoe UI Light" pitchFamily="34" charset="0"/>
                <a:ea typeface="+mn-ea"/>
                <a:cs typeface="+mn-cs"/>
              </a:rPr>
              <a:t> for use with SharePoint Framework out-of-the-box so you do not need to install it separately. To improve run-time performance, it only includes a subset of the most essential </a:t>
            </a:r>
            <a:r>
              <a:rPr lang="en-US" sz="900" b="0" i="0" kern="1200" dirty="0" err="1">
                <a:solidFill>
                  <a:schemeClr val="tx1"/>
                </a:solidFill>
                <a:effectLst/>
                <a:latin typeface="Segoe UI Light" pitchFamily="34" charset="0"/>
                <a:ea typeface="+mn-ea"/>
                <a:cs typeface="+mn-cs"/>
              </a:rPr>
              <a:t>lodash</a:t>
            </a:r>
            <a:r>
              <a:rPr lang="en-US" sz="900" b="0" i="0" kern="1200" dirty="0">
                <a:solidFill>
                  <a:schemeClr val="tx1"/>
                </a:solidFill>
                <a:effectLst/>
                <a:latin typeface="Segoe UI Light" pitchFamily="34" charset="0"/>
                <a:ea typeface="+mn-ea"/>
                <a:cs typeface="+mn-cs"/>
              </a:rPr>
              <a:t> functions.</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35310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pages have display modes which indicate in which mode that page and/or its contents (e.g. text and web parts) are displayed. In the classic server-side SharePoint page, the web page and the web part can be in different modes.  For example, the web page can be in edit mode while the web part is not in edit mode.  In the modern client-side SharePoint page, both the page and/or its contents are in the same mode.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813964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SharePoint workbench is hosted locally, you do not have the SharePoint page context. However, you can still test your web part in many different ways. For example, you can build the web part's UX and use mock data to simulate SharePoint interaction when you don't have the SharePoint context.</a:t>
            </a:r>
            <a:br>
              <a:rPr lang="en-US" dirty="0"/>
            </a:br>
            <a:br>
              <a:rPr lang="en-US" dirty="0"/>
            </a:br>
            <a:r>
              <a:rPr lang="en-US" dirty="0"/>
              <a:t>However, when the workbench is hosted in SharePoint, you get access to the page context which provides various key properties, such as:</a:t>
            </a:r>
            <a:br>
              <a:rPr lang="en-US" dirty="0"/>
            </a:br>
            <a:br>
              <a:rPr lang="en-US" dirty="0"/>
            </a:br>
            <a:r>
              <a:rPr lang="en-US" sz="900" kern="1200" dirty="0">
                <a:solidFill>
                  <a:schemeClr val="tx1"/>
                </a:solidFill>
                <a:effectLst/>
                <a:latin typeface="Segoe UI Light" pitchFamily="34" charset="0"/>
                <a:ea typeface="+mn-ea"/>
                <a:cs typeface="+mn-cs"/>
              </a:rPr>
              <a:t>- </a:t>
            </a:r>
            <a:r>
              <a:rPr lang="en-US" dirty="0"/>
              <a:t>Web title</a:t>
            </a:r>
            <a:br>
              <a:rPr lang="en-US" dirty="0"/>
            </a:br>
            <a:r>
              <a:rPr lang="en-US" sz="900" kern="1200" dirty="0">
                <a:solidFill>
                  <a:schemeClr val="tx1"/>
                </a:solidFill>
                <a:effectLst/>
                <a:latin typeface="Segoe UI Light" pitchFamily="34" charset="0"/>
                <a:ea typeface="+mn-ea"/>
                <a:cs typeface="+mn-cs"/>
              </a:rPr>
              <a:t>- </a:t>
            </a:r>
            <a:r>
              <a:rPr lang="en-US" dirty="0"/>
              <a:t>Web absolute URL</a:t>
            </a:r>
            <a:br>
              <a:rPr lang="en-US" dirty="0"/>
            </a:br>
            <a:r>
              <a:rPr lang="en-US" sz="900" kern="1200" dirty="0">
                <a:solidFill>
                  <a:schemeClr val="tx1"/>
                </a:solidFill>
                <a:effectLst/>
                <a:latin typeface="Segoe UI Light" pitchFamily="34" charset="0"/>
                <a:ea typeface="+mn-ea"/>
                <a:cs typeface="+mn-cs"/>
              </a:rPr>
              <a:t>- </a:t>
            </a:r>
            <a:r>
              <a:rPr lang="en-US" dirty="0"/>
              <a:t>Web server-relative URL</a:t>
            </a:r>
            <a:br>
              <a:rPr lang="en-US" dirty="0"/>
            </a:br>
            <a:r>
              <a:rPr lang="en-US" sz="900" kern="1200" dirty="0">
                <a:solidFill>
                  <a:schemeClr val="tx1"/>
                </a:solidFill>
                <a:effectLst/>
                <a:latin typeface="Segoe UI Light" pitchFamily="34" charset="0"/>
                <a:ea typeface="+mn-ea"/>
                <a:cs typeface="+mn-cs"/>
              </a:rPr>
              <a:t>- </a:t>
            </a:r>
            <a:r>
              <a:rPr lang="en-US" dirty="0"/>
              <a:t>User login name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878822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SharePoint workbench gives you the flexibility to test web parts in your local environment and from a SharePoint site. The </a:t>
            </a:r>
            <a:r>
              <a:rPr lang="en-US" sz="900" b="0" i="0" kern="1200" dirty="0" err="1">
                <a:solidFill>
                  <a:schemeClr val="tx1"/>
                </a:solidFill>
                <a:effectLst/>
                <a:latin typeface="Segoe UI Light" pitchFamily="34" charset="0"/>
                <a:ea typeface="+mn-ea"/>
                <a:cs typeface="+mn-cs"/>
              </a:rPr>
              <a:t>EnvironmentType</a:t>
            </a:r>
            <a:r>
              <a:rPr lang="en-US" sz="900" b="0" i="0" kern="1200" dirty="0">
                <a:solidFill>
                  <a:schemeClr val="tx1"/>
                </a:solidFill>
                <a:effectLst/>
                <a:latin typeface="Segoe UI Light" pitchFamily="34" charset="0"/>
                <a:ea typeface="+mn-ea"/>
                <a:cs typeface="+mn-cs"/>
              </a:rPr>
              <a:t> module is used to determine which environment your web part is running in.</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465334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SharePoint workbench gives you the flexibility to test web parts in your local environment and from a SharePoint site. The </a:t>
            </a:r>
            <a:r>
              <a:rPr lang="en-US" sz="900" b="0" i="0" kern="1200" dirty="0" err="1">
                <a:solidFill>
                  <a:schemeClr val="tx1"/>
                </a:solidFill>
                <a:effectLst/>
                <a:latin typeface="Segoe UI Light" pitchFamily="34" charset="0"/>
                <a:ea typeface="+mn-ea"/>
                <a:cs typeface="+mn-cs"/>
              </a:rPr>
              <a:t>EnvironmentType</a:t>
            </a:r>
            <a:r>
              <a:rPr lang="en-US" sz="900" b="0" i="0" kern="1200" dirty="0">
                <a:solidFill>
                  <a:schemeClr val="tx1"/>
                </a:solidFill>
                <a:effectLst/>
                <a:latin typeface="Segoe UI Light" pitchFamily="34" charset="0"/>
                <a:ea typeface="+mn-ea"/>
                <a:cs typeface="+mn-cs"/>
              </a:rPr>
              <a:t> module is used to determine which environment your web part is running in.</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127273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hyperlink" Target="https://lodash.com/" TargetMode="External"/><Relationship Id="rId2" Type="http://schemas.openxmlformats.org/officeDocument/2006/relationships/notesSlide" Target="../notesSlides/notesSlide5.xml"/><Relationship Id="rId1" Type="http://schemas.openxmlformats.org/officeDocument/2006/relationships/slideLayout" Target="../slideLayouts/slideLayout28.xml"/><Relationship Id="rId5" Type="http://schemas.openxmlformats.org/officeDocument/2006/relationships/image" Target="../media/image17.png"/><Relationship Id="rId4" Type="http://schemas.openxmlformats.org/officeDocument/2006/relationships/hyperlink" Target="https://www.npmjs.com/package/@microsoft/sp-lodash-subse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Testing the Web Part in the Local &amp; Hosted Workbench</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Page Display Modes – Modern Page</a:t>
            </a:r>
          </a:p>
        </p:txBody>
      </p:sp>
      <p:sp>
        <p:nvSpPr>
          <p:cNvPr id="5" name="AutoShape 4" descr="local://base_request.html/Images/12.png"/>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464400" y="1409242"/>
            <a:ext cx="5071573" cy="4752104"/>
          </a:xfrm>
          <a:prstGeom prst="rect">
            <a:avLst/>
          </a:prstGeom>
        </p:spPr>
      </p:pic>
      <p:pic>
        <p:nvPicPr>
          <p:cNvPr id="4" name="Picture 3"/>
          <p:cNvPicPr>
            <a:picLocks noChangeAspect="1"/>
          </p:cNvPicPr>
          <p:nvPr/>
        </p:nvPicPr>
        <p:blipFill>
          <a:blip r:embed="rId3"/>
          <a:stretch>
            <a:fillRect/>
          </a:stretch>
        </p:blipFill>
        <p:spPr>
          <a:xfrm>
            <a:off x="6251400" y="1409242"/>
            <a:ext cx="4955990" cy="4752104"/>
          </a:xfrm>
          <a:prstGeom prst="rect">
            <a:avLst/>
          </a:prstGeom>
        </p:spPr>
      </p:pic>
    </p:spTree>
    <p:extLst>
      <p:ext uri="{BB962C8B-B14F-4D97-AF65-F5344CB8AC3E}">
        <p14:creationId xmlns:p14="http://schemas.microsoft.com/office/powerpoint/2010/main" val="197142145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3268587"/>
          </a:xfrm>
        </p:spPr>
        <p:txBody>
          <a:bodyPr/>
          <a:lstStyle/>
          <a:p>
            <a:r>
              <a:rPr lang="en-US" altLang="zh-CN" dirty="0"/>
              <a:t>A</a:t>
            </a:r>
            <a:r>
              <a:rPr lang="en-US" dirty="0"/>
              <a:t>vailable with mock data in local Workbench</a:t>
            </a:r>
          </a:p>
          <a:p>
            <a:r>
              <a:rPr lang="en-US" altLang="zh-CN" dirty="0"/>
              <a:t>Fully a</a:t>
            </a:r>
            <a:r>
              <a:rPr lang="en-US" dirty="0"/>
              <a:t>vailable in SharePoint Workbench</a:t>
            </a:r>
          </a:p>
          <a:p>
            <a:r>
              <a:rPr lang="en-US" dirty="0"/>
              <a:t>Accessible Properties</a:t>
            </a:r>
          </a:p>
          <a:p>
            <a:pPr lvl="1"/>
            <a:r>
              <a:rPr lang="en-US" dirty="0"/>
              <a:t>Web title</a:t>
            </a:r>
          </a:p>
          <a:p>
            <a:pPr lvl="1"/>
            <a:r>
              <a:rPr lang="en-US" dirty="0"/>
              <a:t>Web absolute URL</a:t>
            </a:r>
          </a:p>
          <a:p>
            <a:pPr lvl="1"/>
            <a:r>
              <a:rPr lang="en-US" dirty="0"/>
              <a:t>Web server-relative URL</a:t>
            </a:r>
          </a:p>
          <a:p>
            <a:pPr lvl="1"/>
            <a:r>
              <a:rPr lang="en-US" dirty="0"/>
              <a:t>User login name</a:t>
            </a:r>
          </a:p>
          <a:p>
            <a:pPr lvl="1"/>
            <a:endParaRPr lang="en-US" dirty="0"/>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this.context.pageContext.web.title</a:t>
            </a:r>
            <a:endParaRPr lang="en-US"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Page Context</a:t>
            </a:r>
          </a:p>
        </p:txBody>
      </p:sp>
    </p:spTree>
    <p:extLst>
      <p:ext uri="{BB962C8B-B14F-4D97-AF65-F5344CB8AC3E}">
        <p14:creationId xmlns:p14="http://schemas.microsoft.com/office/powerpoint/2010/main" val="37116956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Page Context</a:t>
            </a:r>
          </a:p>
        </p:txBody>
      </p:sp>
      <p:sp>
        <p:nvSpPr>
          <p:cNvPr id="6" name="TextBox 5"/>
          <p:cNvSpPr txBox="1"/>
          <p:nvPr/>
        </p:nvSpPr>
        <p:spPr>
          <a:xfrm>
            <a:off x="284140" y="1541768"/>
            <a:ext cx="494382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web part running in the local Workbench</a:t>
            </a:r>
          </a:p>
        </p:txBody>
      </p:sp>
      <p:sp>
        <p:nvSpPr>
          <p:cNvPr id="7" name="TextBox 6"/>
          <p:cNvSpPr txBox="1"/>
          <p:nvPr/>
        </p:nvSpPr>
        <p:spPr>
          <a:xfrm>
            <a:off x="5419586" y="1541769"/>
            <a:ext cx="660747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t>web part in the SharePoint Workbench, a modern, or a classic page</a:t>
            </a:r>
            <a:endParaRPr lang="en-US" sz="2000" dirty="0">
              <a:gradFill>
                <a:gsLst>
                  <a:gs pos="2917">
                    <a:schemeClr val="tx1"/>
                  </a:gs>
                  <a:gs pos="30000">
                    <a:schemeClr val="tx1"/>
                  </a:gs>
                </a:gsLst>
                <a:lin ang="5400000" scaled="0"/>
              </a:gradFill>
            </a:endParaRPr>
          </a:p>
        </p:txBody>
      </p:sp>
      <p:pic>
        <p:nvPicPr>
          <p:cNvPr id="2" name="Picture 1"/>
          <p:cNvPicPr>
            <a:picLocks noChangeAspect="1"/>
          </p:cNvPicPr>
          <p:nvPr/>
        </p:nvPicPr>
        <p:blipFill>
          <a:blip r:embed="rId2"/>
          <a:stretch>
            <a:fillRect/>
          </a:stretch>
        </p:blipFill>
        <p:spPr>
          <a:xfrm>
            <a:off x="457598" y="2057102"/>
            <a:ext cx="4770366" cy="3977685"/>
          </a:xfrm>
          <a:prstGeom prst="rect">
            <a:avLst/>
          </a:prstGeom>
        </p:spPr>
      </p:pic>
      <p:pic>
        <p:nvPicPr>
          <p:cNvPr id="8" name="Picture 7"/>
          <p:cNvPicPr>
            <a:picLocks noChangeAspect="1"/>
          </p:cNvPicPr>
          <p:nvPr/>
        </p:nvPicPr>
        <p:blipFill>
          <a:blip r:embed="rId3"/>
          <a:stretch>
            <a:fillRect/>
          </a:stretch>
        </p:blipFill>
        <p:spPr>
          <a:xfrm>
            <a:off x="5642098" y="2057102"/>
            <a:ext cx="5400675" cy="3124200"/>
          </a:xfrm>
          <a:prstGeom prst="rect">
            <a:avLst/>
          </a:prstGeom>
        </p:spPr>
      </p:pic>
    </p:spTree>
    <p:extLst>
      <p:ext uri="{BB962C8B-B14F-4D97-AF65-F5344CB8AC3E}">
        <p14:creationId xmlns:p14="http://schemas.microsoft.com/office/powerpoint/2010/main" val="42023532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Use to determine where a web part is running</a:t>
            </a:r>
          </a:p>
          <a:p>
            <a:pPr lvl="1"/>
            <a:r>
              <a:rPr lang="en-US" dirty="0"/>
              <a:t>Local environment (aka: local workbench)</a:t>
            </a:r>
          </a:p>
          <a:p>
            <a:pPr lvl="1"/>
            <a:r>
              <a:rPr lang="en-US" dirty="0"/>
              <a:t>Real SharePoint environment (aka: hosted workbench)</a:t>
            </a:r>
          </a:p>
        </p:txBody>
      </p:sp>
      <p:sp>
        <p:nvSpPr>
          <p:cNvPr id="3" name="Title 2"/>
          <p:cNvSpPr>
            <a:spLocks noGrp="1"/>
          </p:cNvSpPr>
          <p:nvPr>
            <p:ph type="title"/>
          </p:nvPr>
        </p:nvSpPr>
        <p:spPr/>
        <p:txBody>
          <a:bodyPr/>
          <a:lstStyle/>
          <a:p>
            <a:r>
              <a:rPr lang="en-US" dirty="0"/>
              <a:t>Environment Type</a:t>
            </a:r>
          </a:p>
        </p:txBody>
      </p:sp>
      <p:pic>
        <p:nvPicPr>
          <p:cNvPr id="7" name="Picture 6">
            <a:extLst>
              <a:ext uri="{FF2B5EF4-FFF2-40B4-BE49-F238E27FC236}">
                <a16:creationId xmlns:a16="http://schemas.microsoft.com/office/drawing/2014/main" id="{FB5F76F0-044D-C24B-9156-018E14E675BD}"/>
              </a:ext>
            </a:extLst>
          </p:cNvPr>
          <p:cNvPicPr>
            <a:picLocks noChangeAspect="1"/>
          </p:cNvPicPr>
          <p:nvPr/>
        </p:nvPicPr>
        <p:blipFill>
          <a:blip r:embed="rId3"/>
          <a:stretch>
            <a:fillRect/>
          </a:stretch>
        </p:blipFill>
        <p:spPr>
          <a:xfrm>
            <a:off x="1744621" y="3037654"/>
            <a:ext cx="8947231" cy="1687875"/>
          </a:xfrm>
          <a:prstGeom prst="rect">
            <a:avLst/>
          </a:prstGeom>
        </p:spPr>
      </p:pic>
    </p:spTree>
    <p:extLst>
      <p:ext uri="{BB962C8B-B14F-4D97-AF65-F5344CB8AC3E}">
        <p14:creationId xmlns:p14="http://schemas.microsoft.com/office/powerpoint/2010/main" val="23434434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Environment Type</a:t>
            </a:r>
          </a:p>
        </p:txBody>
      </p:sp>
      <p:sp>
        <p:nvSpPr>
          <p:cNvPr id="9" name="Rectangle 8"/>
          <p:cNvSpPr/>
          <p:nvPr/>
        </p:nvSpPr>
        <p:spPr>
          <a:xfrm>
            <a:off x="352754" y="1464159"/>
            <a:ext cx="4339842" cy="341632"/>
          </a:xfrm>
          <a:prstGeom prst="rect">
            <a:avLst/>
          </a:prstGeom>
        </p:spPr>
        <p:txBody>
          <a:bodyPr wrap="none">
            <a:spAutoFit/>
          </a:bodyPr>
          <a:lstStyle/>
          <a:p>
            <a:pPr>
              <a:lnSpc>
                <a:spcPct val="90000"/>
              </a:lnSpc>
              <a:spcAft>
                <a:spcPts val="600"/>
              </a:spcAft>
            </a:pPr>
            <a:r>
              <a:rPr lang="en-US" dirty="0">
                <a:gradFill>
                  <a:gsLst>
                    <a:gs pos="2917">
                      <a:schemeClr val="tx1"/>
                    </a:gs>
                    <a:gs pos="30000">
                      <a:schemeClr val="tx1"/>
                    </a:gs>
                  </a:gsLst>
                  <a:lin ang="5400000" scaled="0"/>
                </a:gradFill>
              </a:rPr>
              <a:t>web part running in the local Workbench</a:t>
            </a:r>
          </a:p>
        </p:txBody>
      </p:sp>
      <p:sp>
        <p:nvSpPr>
          <p:cNvPr id="12" name="Rectangle 11"/>
          <p:cNvSpPr/>
          <p:nvPr/>
        </p:nvSpPr>
        <p:spPr>
          <a:xfrm>
            <a:off x="5498157" y="1471502"/>
            <a:ext cx="6666046" cy="590931"/>
          </a:xfrm>
          <a:prstGeom prst="rect">
            <a:avLst/>
          </a:prstGeom>
        </p:spPr>
        <p:txBody>
          <a:bodyPr wrap="square">
            <a:spAutoFit/>
          </a:bodyPr>
          <a:lstStyle/>
          <a:p>
            <a:pPr>
              <a:lnSpc>
                <a:spcPct val="90000"/>
              </a:lnSpc>
              <a:spcAft>
                <a:spcPts val="600"/>
              </a:spcAft>
            </a:pPr>
            <a:r>
              <a:rPr lang="en-US" dirty="0">
                <a:gradFill>
                  <a:gsLst>
                    <a:gs pos="2917">
                      <a:schemeClr val="tx1"/>
                    </a:gs>
                    <a:gs pos="30000">
                      <a:schemeClr val="tx1"/>
                    </a:gs>
                  </a:gsLst>
                  <a:lin ang="5400000" scaled="0"/>
                </a:gradFill>
              </a:rPr>
              <a:t>web part running </a:t>
            </a:r>
            <a:r>
              <a:rPr lang="en-US" altLang="zh-CN" dirty="0">
                <a:gradFill>
                  <a:gsLst>
                    <a:gs pos="2917">
                      <a:schemeClr val="tx1"/>
                    </a:gs>
                    <a:gs pos="30000">
                      <a:schemeClr val="tx1"/>
                    </a:gs>
                  </a:gsLst>
                  <a:lin ang="5400000" scaled="0"/>
                </a:gradFill>
              </a:rPr>
              <a:t>in</a:t>
            </a:r>
            <a:r>
              <a:rPr lang="en-US" dirty="0">
                <a:gradFill>
                  <a:gsLst>
                    <a:gs pos="2917">
                      <a:schemeClr val="tx1"/>
                    </a:gs>
                    <a:gs pos="30000">
                      <a:schemeClr val="tx1"/>
                    </a:gs>
                  </a:gsLst>
                  <a:lin ang="5400000" scaled="0"/>
                </a:gradFill>
              </a:rPr>
              <a:t> the SharePoint Workbench in an Office 365 developer</a:t>
            </a:r>
          </a:p>
        </p:txBody>
      </p:sp>
      <p:pic>
        <p:nvPicPr>
          <p:cNvPr id="2" name="Picture 1"/>
          <p:cNvPicPr>
            <a:picLocks noChangeAspect="1"/>
          </p:cNvPicPr>
          <p:nvPr/>
        </p:nvPicPr>
        <p:blipFill>
          <a:blip r:embed="rId3"/>
          <a:stretch>
            <a:fillRect/>
          </a:stretch>
        </p:blipFill>
        <p:spPr>
          <a:xfrm>
            <a:off x="379040" y="2057102"/>
            <a:ext cx="4743420" cy="4048569"/>
          </a:xfrm>
          <a:prstGeom prst="rect">
            <a:avLst/>
          </a:prstGeom>
        </p:spPr>
      </p:pic>
      <p:pic>
        <p:nvPicPr>
          <p:cNvPr id="4" name="Picture 3"/>
          <p:cNvPicPr>
            <a:picLocks noChangeAspect="1"/>
          </p:cNvPicPr>
          <p:nvPr/>
        </p:nvPicPr>
        <p:blipFill>
          <a:blip r:embed="rId4"/>
          <a:stretch>
            <a:fillRect/>
          </a:stretch>
        </p:blipFill>
        <p:spPr>
          <a:xfrm>
            <a:off x="5602485" y="2077243"/>
            <a:ext cx="4648200" cy="3724275"/>
          </a:xfrm>
          <a:prstGeom prst="rect">
            <a:avLst/>
          </a:prstGeom>
        </p:spPr>
      </p:pic>
    </p:spTree>
    <p:extLst>
      <p:ext uri="{BB962C8B-B14F-4D97-AF65-F5344CB8AC3E}">
        <p14:creationId xmlns:p14="http://schemas.microsoft.com/office/powerpoint/2010/main" val="33319441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err="1"/>
              <a:t>SPFx</a:t>
            </a:r>
            <a:r>
              <a:rPr lang="en-US" dirty="0"/>
              <a:t> includes a built-in logging mechanism</a:t>
            </a:r>
          </a:p>
          <a:p>
            <a:r>
              <a:rPr lang="en-US" dirty="0"/>
              <a:t>All logging is output to the JavaScript console</a:t>
            </a:r>
          </a:p>
          <a:p>
            <a:r>
              <a:rPr lang="en-US" dirty="0"/>
              <a:t>Four static logging methods available</a:t>
            </a:r>
          </a:p>
          <a:p>
            <a:pPr lvl="1"/>
            <a:r>
              <a:rPr lang="en-US" dirty="0"/>
              <a:t>info : log information</a:t>
            </a:r>
          </a:p>
          <a:p>
            <a:pPr lvl="1"/>
            <a:r>
              <a:rPr lang="en-US" dirty="0"/>
              <a:t>warn : log warnings</a:t>
            </a:r>
          </a:p>
          <a:p>
            <a:pPr lvl="1"/>
            <a:r>
              <a:rPr lang="en-US" dirty="0"/>
              <a:t>error : log errors</a:t>
            </a:r>
          </a:p>
          <a:p>
            <a:pPr lvl="1"/>
            <a:r>
              <a:rPr lang="en-US" dirty="0"/>
              <a:t>verbose : log everything</a:t>
            </a:r>
          </a:p>
          <a:p>
            <a:r>
              <a:rPr lang="en-US" dirty="0"/>
              <a:t>The logging methods share the same signature</a:t>
            </a:r>
          </a:p>
          <a:p>
            <a:pPr lvl="1"/>
            <a:r>
              <a:rPr lang="en-US" dirty="0"/>
              <a:t>source: the source of the logging information (max 20 characters), such as the method or the class name</a:t>
            </a:r>
          </a:p>
          <a:p>
            <a:pPr lvl="1"/>
            <a:r>
              <a:rPr lang="en-US" dirty="0"/>
              <a:t>message: the actual message to log (max 100 characters)</a:t>
            </a:r>
          </a:p>
          <a:p>
            <a:pPr lvl="1"/>
            <a:r>
              <a:rPr lang="en-US" dirty="0"/>
              <a:t>scope: an optional service scope</a:t>
            </a:r>
          </a:p>
          <a:p>
            <a:r>
              <a:rPr lang="en-US" dirty="0"/>
              <a:t>The error method takes an Error object instead of a message string</a:t>
            </a:r>
          </a:p>
        </p:txBody>
      </p:sp>
      <p:sp>
        <p:nvSpPr>
          <p:cNvPr id="2" name="Title 1"/>
          <p:cNvSpPr>
            <a:spLocks noGrp="1"/>
          </p:cNvSpPr>
          <p:nvPr>
            <p:ph type="title"/>
          </p:nvPr>
        </p:nvSpPr>
        <p:spPr/>
        <p:txBody>
          <a:bodyPr/>
          <a:lstStyle/>
          <a:p>
            <a:r>
              <a:rPr lang="en-US" dirty="0"/>
              <a:t>Logging</a:t>
            </a:r>
          </a:p>
        </p:txBody>
      </p:sp>
    </p:spTree>
    <p:extLst>
      <p:ext uri="{BB962C8B-B14F-4D97-AF65-F5344CB8AC3E}">
        <p14:creationId xmlns:p14="http://schemas.microsoft.com/office/powerpoint/2010/main" val="32416668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pic>
        <p:nvPicPr>
          <p:cNvPr id="6" name="Picture 5">
            <a:extLst>
              <a:ext uri="{FF2B5EF4-FFF2-40B4-BE49-F238E27FC236}">
                <a16:creationId xmlns:a16="http://schemas.microsoft.com/office/drawing/2014/main" id="{08861F9C-7EBE-B142-A056-7AB13E356B26}"/>
              </a:ext>
            </a:extLst>
          </p:cNvPr>
          <p:cNvPicPr>
            <a:picLocks noChangeAspect="1"/>
          </p:cNvPicPr>
          <p:nvPr/>
        </p:nvPicPr>
        <p:blipFill>
          <a:blip r:embed="rId3"/>
          <a:stretch>
            <a:fillRect/>
          </a:stretch>
        </p:blipFill>
        <p:spPr>
          <a:xfrm>
            <a:off x="547328" y="1397019"/>
            <a:ext cx="10740141" cy="2411052"/>
          </a:xfrm>
          <a:prstGeom prst="rect">
            <a:avLst/>
          </a:prstGeom>
        </p:spPr>
      </p:pic>
      <p:pic>
        <p:nvPicPr>
          <p:cNvPr id="8" name="Picture 7">
            <a:extLst>
              <a:ext uri="{FF2B5EF4-FFF2-40B4-BE49-F238E27FC236}">
                <a16:creationId xmlns:a16="http://schemas.microsoft.com/office/drawing/2014/main" id="{9A878F00-7C13-2444-B208-26051610E3D3}"/>
              </a:ext>
            </a:extLst>
          </p:cNvPr>
          <p:cNvPicPr>
            <a:picLocks noChangeAspect="1"/>
          </p:cNvPicPr>
          <p:nvPr/>
        </p:nvPicPr>
        <p:blipFill>
          <a:blip r:embed="rId4"/>
          <a:stretch>
            <a:fillRect/>
          </a:stretch>
        </p:blipFill>
        <p:spPr>
          <a:xfrm>
            <a:off x="547328" y="4265618"/>
            <a:ext cx="11028138" cy="2003445"/>
          </a:xfrm>
          <a:prstGeom prst="rect">
            <a:avLst/>
          </a:prstGeom>
        </p:spPr>
      </p:pic>
    </p:spTree>
    <p:extLst>
      <p:ext uri="{BB962C8B-B14F-4D97-AF65-F5344CB8AC3E}">
        <p14:creationId xmlns:p14="http://schemas.microsoft.com/office/powerpoint/2010/main" val="32292108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scripts using </a:t>
            </a:r>
            <a:r>
              <a:rPr lang="en-US" dirty="0" err="1"/>
              <a:t>SPComponentLoader</a:t>
            </a:r>
            <a:endParaRPr lang="fi-FI" dirty="0"/>
          </a:p>
        </p:txBody>
      </p:sp>
      <p:pic>
        <p:nvPicPr>
          <p:cNvPr id="3" name="Picture 2">
            <a:extLst>
              <a:ext uri="{FF2B5EF4-FFF2-40B4-BE49-F238E27FC236}">
                <a16:creationId xmlns:a16="http://schemas.microsoft.com/office/drawing/2014/main" id="{ECAFE8CB-EE2C-2F4C-B410-799588C173AD}"/>
              </a:ext>
            </a:extLst>
          </p:cNvPr>
          <p:cNvPicPr>
            <a:picLocks noChangeAspect="1"/>
          </p:cNvPicPr>
          <p:nvPr/>
        </p:nvPicPr>
        <p:blipFill>
          <a:blip r:embed="rId3"/>
          <a:stretch>
            <a:fillRect/>
          </a:stretch>
        </p:blipFill>
        <p:spPr>
          <a:xfrm>
            <a:off x="1860664" y="1250556"/>
            <a:ext cx="8715145" cy="5244512"/>
          </a:xfrm>
          <a:prstGeom prst="rect">
            <a:avLst/>
          </a:prstGeom>
        </p:spPr>
      </p:pic>
    </p:spTree>
    <p:extLst>
      <p:ext uri="{BB962C8B-B14F-4D97-AF65-F5344CB8AC3E}">
        <p14:creationId xmlns:p14="http://schemas.microsoft.com/office/powerpoint/2010/main" val="237361111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a:br>
            <a:r>
              <a:rPr lang="en-US" sz="2400"/>
              <a:t> Exploring the SharePoint Framework API</a:t>
            </a:r>
            <a:endParaRPr lang="en-US" dirty="0"/>
          </a:p>
        </p:txBody>
      </p:sp>
    </p:spTree>
    <p:extLst>
      <p:ext uri="{BB962C8B-B14F-4D97-AF65-F5344CB8AC3E}">
        <p14:creationId xmlns:p14="http://schemas.microsoft.com/office/powerpoint/2010/main" val="127292221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Page Status</a:t>
            </a:r>
          </a:p>
          <a:p>
            <a:pPr lvl="0">
              <a:lnSpc>
                <a:spcPct val="90000"/>
              </a:lnSpc>
              <a:spcBef>
                <a:spcPts val="1800"/>
              </a:spcBef>
            </a:pPr>
            <a:r>
              <a:rPr lang="en-US" sz="1600" b="0" dirty="0">
                <a:solidFill>
                  <a:srgbClr val="2F2F2F"/>
                </a:solidFill>
                <a:latin typeface="Segoe UI Semibold"/>
              </a:rPr>
              <a:t>Environment Type</a:t>
            </a:r>
          </a:p>
          <a:p>
            <a:pPr lvl="0">
              <a:lnSpc>
                <a:spcPct val="90000"/>
              </a:lnSpc>
              <a:spcBef>
                <a:spcPts val="1800"/>
              </a:spcBef>
            </a:pPr>
            <a:r>
              <a:rPr lang="en-US" sz="1600" b="0" dirty="0">
                <a:solidFill>
                  <a:srgbClr val="2F2F2F"/>
                </a:solidFill>
                <a:latin typeface="Segoe UI Semibold"/>
              </a:rPr>
              <a:t>Logging</a:t>
            </a:r>
          </a:p>
          <a:p>
            <a:pPr lvl="0">
              <a:lnSpc>
                <a:spcPct val="90000"/>
              </a:lnSpc>
              <a:spcBef>
                <a:spcPts val="1800"/>
              </a:spcBef>
            </a:pPr>
            <a:r>
              <a:rPr lang="en-US" sz="1600" b="0" dirty="0">
                <a:solidFill>
                  <a:srgbClr val="2F2F2F"/>
                </a:solidFill>
                <a:latin typeface="Segoe UI Semibold"/>
              </a:rPr>
              <a:t>Loading Indicators</a:t>
            </a:r>
          </a:p>
        </p:txBody>
      </p:sp>
    </p:spTree>
    <p:extLst>
      <p:ext uri="{BB962C8B-B14F-4D97-AF65-F5344CB8AC3E}">
        <p14:creationId xmlns:p14="http://schemas.microsoft.com/office/powerpoint/2010/main" val="17770504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Exploring a SharePoint Framework Project </a:t>
            </a:r>
          </a:p>
        </p:txBody>
      </p:sp>
      <p:sp>
        <p:nvSpPr>
          <p:cNvPr id="5" name="Text Placeholder 4"/>
          <p:cNvSpPr>
            <a:spLocks noGrp="1"/>
          </p:cNvSpPr>
          <p:nvPr>
            <p:ph type="body" sz="quarter" idx="10"/>
          </p:nvPr>
        </p:nvSpPr>
        <p:spPr>
          <a:xfrm>
            <a:off x="465138" y="2574721"/>
            <a:ext cx="3842911" cy="3862387"/>
          </a:xfrm>
        </p:spPr>
        <p:txBody>
          <a:bodyPr/>
          <a:lstStyle/>
          <a:p>
            <a:pPr>
              <a:spcBef>
                <a:spcPts val="1200"/>
              </a:spcBef>
            </a:pPr>
            <a:r>
              <a:rPr lang="en-US" sz="2000" dirty="0"/>
              <a:t>Local Workbench</a:t>
            </a:r>
          </a:p>
          <a:p>
            <a:pPr>
              <a:spcBef>
                <a:spcPts val="1200"/>
              </a:spcBef>
            </a:pPr>
            <a:r>
              <a:rPr lang="en-US" sz="2000" dirty="0"/>
              <a:t>Hosted Workbench</a:t>
            </a:r>
          </a:p>
          <a:p>
            <a:pPr>
              <a:spcBef>
                <a:spcPts val="1200"/>
              </a:spcBef>
            </a:pPr>
            <a:r>
              <a:rPr lang="en-US" sz="2000" dirty="0"/>
              <a:t>Different modes of the gulp serve task</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04458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912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err="1"/>
              <a:t>SPFx</a:t>
            </a:r>
            <a:r>
              <a:rPr lang="en-US" dirty="0"/>
              <a:t> includes many utility libraries that make developing </a:t>
            </a:r>
            <a:r>
              <a:rPr lang="en-US" dirty="0" err="1"/>
              <a:t>SPFx</a:t>
            </a:r>
            <a:r>
              <a:rPr lang="en-US" dirty="0"/>
              <a:t> components easier for developers</a:t>
            </a:r>
          </a:p>
          <a:p>
            <a:endParaRPr lang="en-US" dirty="0"/>
          </a:p>
          <a:p>
            <a:r>
              <a:rPr lang="en-US" dirty="0"/>
              <a:t>To use the utilities</a:t>
            </a:r>
          </a:p>
          <a:p>
            <a:pPr lvl="1"/>
            <a:r>
              <a:rPr lang="en-US" dirty="0"/>
              <a:t>Import the appropriate utility library (if necessary)</a:t>
            </a:r>
          </a:p>
          <a:p>
            <a:pPr lvl="1"/>
            <a:r>
              <a:rPr lang="en-US" dirty="0"/>
              <a:t>Call methods in the libraries</a:t>
            </a:r>
          </a:p>
          <a:p>
            <a:pPr lvl="1"/>
            <a:endParaRPr lang="en-US" dirty="0"/>
          </a:p>
          <a:p>
            <a:pPr lvl="1"/>
            <a:endParaRPr lang="en-US" dirty="0"/>
          </a:p>
        </p:txBody>
      </p:sp>
      <p:sp>
        <p:nvSpPr>
          <p:cNvPr id="2" name="Title 1"/>
          <p:cNvSpPr>
            <a:spLocks noGrp="1"/>
          </p:cNvSpPr>
          <p:nvPr>
            <p:ph type="title"/>
          </p:nvPr>
        </p:nvSpPr>
        <p:spPr/>
        <p:txBody>
          <a:bodyPr/>
          <a:lstStyle/>
          <a:p>
            <a:r>
              <a:rPr lang="en-US" dirty="0" err="1"/>
              <a:t>SPFx</a:t>
            </a:r>
            <a:r>
              <a:rPr lang="en-US" dirty="0"/>
              <a:t> Utilities</a:t>
            </a:r>
            <a:endParaRPr lang="fi-FI" dirty="0"/>
          </a:p>
        </p:txBody>
      </p:sp>
    </p:spTree>
    <p:extLst>
      <p:ext uri="{BB962C8B-B14F-4D97-AF65-F5344CB8AC3E}">
        <p14:creationId xmlns:p14="http://schemas.microsoft.com/office/powerpoint/2010/main" val="4117609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Use when a web part is loading information from SharePoint or to display errors if a web part runs into issues that could prevent it from working properly</a:t>
            </a:r>
          </a:p>
          <a:p>
            <a:r>
              <a:rPr lang="en-US" dirty="0"/>
              <a:t>Available via the web part context property</a:t>
            </a:r>
          </a:p>
          <a:p>
            <a:r>
              <a:rPr lang="en-US" dirty="0"/>
              <a:t>Use the entire web part UX</a:t>
            </a:r>
          </a:p>
          <a:p>
            <a:r>
              <a:rPr lang="en-US" dirty="0"/>
              <a:t>Loading indicators</a:t>
            </a:r>
          </a:p>
          <a:p>
            <a:pPr lvl="1"/>
            <a:r>
              <a:rPr lang="en-US" dirty="0"/>
              <a:t>Useful when you are initializing or loading any content in your web part.</a:t>
            </a:r>
          </a:p>
          <a:p>
            <a:r>
              <a:rPr lang="en-US" dirty="0"/>
              <a:t>Error indicators</a:t>
            </a:r>
          </a:p>
          <a:p>
            <a:pPr lvl="1"/>
            <a:r>
              <a:rPr lang="en-US" dirty="0"/>
              <a:t>Used to display error messages.</a:t>
            </a:r>
          </a:p>
        </p:txBody>
      </p:sp>
      <p:sp>
        <p:nvSpPr>
          <p:cNvPr id="2" name="Title 1"/>
          <p:cNvSpPr>
            <a:spLocks noGrp="1"/>
          </p:cNvSpPr>
          <p:nvPr>
            <p:ph type="title"/>
          </p:nvPr>
        </p:nvSpPr>
        <p:spPr/>
        <p:txBody>
          <a:bodyPr/>
          <a:lstStyle/>
          <a:p>
            <a:r>
              <a:rPr lang="en-US" dirty="0"/>
              <a:t>Status Renderers</a:t>
            </a:r>
          </a:p>
        </p:txBody>
      </p:sp>
    </p:spTree>
    <p:extLst>
      <p:ext uri="{BB962C8B-B14F-4D97-AF65-F5344CB8AC3E}">
        <p14:creationId xmlns:p14="http://schemas.microsoft.com/office/powerpoint/2010/main" val="30651166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1735860"/>
          </a:xfrm>
        </p:spPr>
        <p:txBody>
          <a:bodyPr/>
          <a:lstStyle/>
          <a:p>
            <a:r>
              <a:rPr lang="en-US" dirty="0"/>
              <a:t>Display the loading indicator: </a:t>
            </a:r>
            <a:r>
              <a:rPr lang="en-US" dirty="0" err="1"/>
              <a:t>displayLoadingIndicator</a:t>
            </a:r>
            <a:r>
              <a:rPr lang="en-US" dirty="0"/>
              <a:t>()</a:t>
            </a:r>
          </a:p>
          <a:p>
            <a:r>
              <a:rPr lang="en-US" dirty="0"/>
              <a:t>Clear the loading indicator: </a:t>
            </a:r>
            <a:r>
              <a:rPr lang="en-US" dirty="0" err="1"/>
              <a:t>clearLoadingIndicator</a:t>
            </a:r>
            <a:r>
              <a:rPr lang="en-US" dirty="0"/>
              <a:t>()</a:t>
            </a:r>
          </a:p>
          <a:p>
            <a:pPr lvl="2"/>
            <a:endParaRPr lang="en-US" dirty="0"/>
          </a:p>
          <a:p>
            <a:pPr marL="457200" lvl="2" indent="0">
              <a:buNone/>
            </a:pPr>
            <a:r>
              <a:rPr lang="en-US" dirty="0" err="1">
                <a:latin typeface="Courier New" panose="02070309020205020404" pitchFamily="49" charset="0"/>
                <a:cs typeface="Courier New" panose="02070309020205020404" pitchFamily="49" charset="0"/>
              </a:rPr>
              <a:t>this.context.statusRenderer.clearLoadingIndicator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a:t>
            </a:r>
          </a:p>
          <a:p>
            <a:pPr marL="457200" lvl="2" indent="0">
              <a:buNone/>
            </a:pPr>
            <a:r>
              <a:rPr lang="en-US" dirty="0" err="1">
                <a:latin typeface="Courier New" panose="02070309020205020404" pitchFamily="49" charset="0"/>
                <a:cs typeface="Courier New" panose="02070309020205020404" pitchFamily="49" charset="0"/>
              </a:rPr>
              <a:t>this.context.statusRenderer.displayLoadingIndicator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 "message");</a:t>
            </a:r>
          </a:p>
        </p:txBody>
      </p:sp>
      <p:sp>
        <p:nvSpPr>
          <p:cNvPr id="2" name="Title 1"/>
          <p:cNvSpPr>
            <a:spLocks noGrp="1"/>
          </p:cNvSpPr>
          <p:nvPr>
            <p:ph type="title"/>
          </p:nvPr>
        </p:nvSpPr>
        <p:spPr/>
        <p:txBody>
          <a:bodyPr/>
          <a:lstStyle/>
          <a:p>
            <a:r>
              <a:rPr lang="en-US" dirty="0"/>
              <a:t>Loading Indicator</a:t>
            </a:r>
          </a:p>
        </p:txBody>
      </p:sp>
      <p:pic>
        <p:nvPicPr>
          <p:cNvPr id="8" name="Picture 7">
            <a:extLst>
              <a:ext uri="{FF2B5EF4-FFF2-40B4-BE49-F238E27FC236}">
                <a16:creationId xmlns:a16="http://schemas.microsoft.com/office/drawing/2014/main" id="{32F940FE-6357-F142-B9BE-C447F1A04116}"/>
              </a:ext>
            </a:extLst>
          </p:cNvPr>
          <p:cNvPicPr>
            <a:picLocks noChangeAspect="1"/>
          </p:cNvPicPr>
          <p:nvPr/>
        </p:nvPicPr>
        <p:blipFill>
          <a:blip r:embed="rId3"/>
          <a:stretch>
            <a:fillRect/>
          </a:stretch>
        </p:blipFill>
        <p:spPr>
          <a:xfrm>
            <a:off x="2683748" y="3198440"/>
            <a:ext cx="7068977" cy="3522707"/>
          </a:xfrm>
          <a:prstGeom prst="rect">
            <a:avLst/>
          </a:prstGeom>
        </p:spPr>
      </p:pic>
    </p:spTree>
    <p:extLst>
      <p:ext uri="{BB962C8B-B14F-4D97-AF65-F5344CB8AC3E}">
        <p14:creationId xmlns:p14="http://schemas.microsoft.com/office/powerpoint/2010/main" val="20274561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2142125"/>
          </a:xfrm>
        </p:spPr>
        <p:txBody>
          <a:bodyPr/>
          <a:lstStyle/>
          <a:p>
            <a:r>
              <a:rPr lang="en-US" dirty="0"/>
              <a:t>Show an error, call </a:t>
            </a:r>
            <a:r>
              <a:rPr lang="en-US" dirty="0" err="1"/>
              <a:t>renderError</a:t>
            </a:r>
            <a:endParaRPr lang="en-US" dirty="0"/>
          </a:p>
          <a:p>
            <a:r>
              <a:rPr lang="en-US" dirty="0"/>
              <a:t>Clear an error, call </a:t>
            </a:r>
            <a:r>
              <a:rPr lang="en-US" dirty="0" err="1"/>
              <a:t>clearError</a:t>
            </a:r>
            <a:endParaRPr lang="en-US" dirty="0"/>
          </a:p>
          <a:p>
            <a:endParaRPr lang="en-US" dirty="0"/>
          </a:p>
          <a:p>
            <a:pPr marL="457200" lvl="2" indent="0">
              <a:buNone/>
            </a:pPr>
            <a:r>
              <a:rPr lang="en-US" dirty="0" err="1">
                <a:latin typeface="Courier New" panose="02070309020205020404" pitchFamily="49" charset="0"/>
                <a:cs typeface="Courier New" panose="02070309020205020404" pitchFamily="49" charset="0"/>
              </a:rPr>
              <a:t>this.context.statusRenderer.renderError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 err);</a:t>
            </a:r>
          </a:p>
          <a:p>
            <a:pPr marL="457200" lvl="2" indent="0">
              <a:buNone/>
            </a:pPr>
            <a:r>
              <a:rPr lang="en-US" dirty="0" err="1">
                <a:latin typeface="Courier New" panose="02070309020205020404" pitchFamily="49" charset="0"/>
                <a:cs typeface="Courier New" panose="02070309020205020404" pitchFamily="49" charset="0"/>
              </a:rPr>
              <a:t>this.context.statusRenderer.clearError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a:t>
            </a:r>
          </a:p>
          <a:p>
            <a:pPr lvl="2"/>
            <a:endParaRPr lang="en-US" dirty="0"/>
          </a:p>
        </p:txBody>
      </p:sp>
      <p:sp>
        <p:nvSpPr>
          <p:cNvPr id="2" name="Title 1"/>
          <p:cNvSpPr>
            <a:spLocks noGrp="1"/>
          </p:cNvSpPr>
          <p:nvPr>
            <p:ph type="title"/>
          </p:nvPr>
        </p:nvSpPr>
        <p:spPr/>
        <p:txBody>
          <a:bodyPr/>
          <a:lstStyle/>
          <a:p>
            <a:r>
              <a:rPr lang="en-US" dirty="0"/>
              <a:t>Error Indicator</a:t>
            </a:r>
          </a:p>
        </p:txBody>
      </p:sp>
      <p:pic>
        <p:nvPicPr>
          <p:cNvPr id="4" name="Picture 3"/>
          <p:cNvPicPr>
            <a:picLocks noChangeAspect="1"/>
          </p:cNvPicPr>
          <p:nvPr/>
        </p:nvPicPr>
        <p:blipFill>
          <a:blip r:embed="rId3"/>
          <a:stretch>
            <a:fillRect/>
          </a:stretch>
        </p:blipFill>
        <p:spPr>
          <a:xfrm>
            <a:off x="2626389" y="3639550"/>
            <a:ext cx="7183695" cy="2293131"/>
          </a:xfrm>
          <a:prstGeom prst="rect">
            <a:avLst/>
          </a:prstGeom>
        </p:spPr>
      </p:pic>
    </p:spTree>
    <p:extLst>
      <p:ext uri="{BB962C8B-B14F-4D97-AF65-F5344CB8AC3E}">
        <p14:creationId xmlns:p14="http://schemas.microsoft.com/office/powerpoint/2010/main" val="12515754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Use to perform operations on various objects like arrays, numbers, strings etc. </a:t>
            </a:r>
          </a:p>
          <a:p>
            <a:r>
              <a:rPr lang="en-US" dirty="0"/>
              <a:t>SharePoint Framework includes a subset of the </a:t>
            </a:r>
            <a:r>
              <a:rPr lang="en-US" dirty="0" err="1"/>
              <a:t>lodash</a:t>
            </a:r>
            <a:r>
              <a:rPr lang="en-US" dirty="0"/>
              <a:t> utility library:</a:t>
            </a:r>
          </a:p>
          <a:p>
            <a:pPr lvl="1"/>
            <a:r>
              <a:rPr lang="en-US" dirty="0">
                <a:hlinkClick r:id="rId3"/>
              </a:rPr>
              <a:t>https://lodash.com</a:t>
            </a:r>
            <a:r>
              <a:rPr lang="en-US" dirty="0"/>
              <a:t> &amp; </a:t>
            </a:r>
            <a:r>
              <a:rPr lang="en-US" dirty="0">
                <a:hlinkClick r:id="rId4"/>
              </a:rPr>
              <a:t>https://www.npmjs.com/package/@microsoft/sp-lodash-subset</a:t>
            </a:r>
            <a:r>
              <a:rPr lang="en-US" dirty="0"/>
              <a:t>  </a:t>
            </a:r>
          </a:p>
          <a:p>
            <a:endParaRPr lang="en-US" dirty="0"/>
          </a:p>
        </p:txBody>
      </p:sp>
      <p:sp>
        <p:nvSpPr>
          <p:cNvPr id="2" name="Title 1"/>
          <p:cNvSpPr>
            <a:spLocks noGrp="1"/>
          </p:cNvSpPr>
          <p:nvPr>
            <p:ph type="title"/>
          </p:nvPr>
        </p:nvSpPr>
        <p:spPr/>
        <p:txBody>
          <a:bodyPr/>
          <a:lstStyle/>
          <a:p>
            <a:r>
              <a:rPr lang="en-US" dirty="0" err="1"/>
              <a:t>Lodash</a:t>
            </a:r>
            <a:r>
              <a:rPr lang="en-US" dirty="0"/>
              <a:t> Utility Library</a:t>
            </a:r>
          </a:p>
        </p:txBody>
      </p:sp>
      <p:pic>
        <p:nvPicPr>
          <p:cNvPr id="10" name="Picture 9">
            <a:extLst>
              <a:ext uri="{FF2B5EF4-FFF2-40B4-BE49-F238E27FC236}">
                <a16:creationId xmlns:a16="http://schemas.microsoft.com/office/drawing/2014/main" id="{F917986F-168D-5B4F-87CB-54264D7F80BE}"/>
              </a:ext>
            </a:extLst>
          </p:cNvPr>
          <p:cNvPicPr>
            <a:picLocks noChangeAspect="1"/>
          </p:cNvPicPr>
          <p:nvPr/>
        </p:nvPicPr>
        <p:blipFill>
          <a:blip r:embed="rId5"/>
          <a:stretch>
            <a:fillRect/>
          </a:stretch>
        </p:blipFill>
        <p:spPr>
          <a:xfrm>
            <a:off x="2675682" y="2401693"/>
            <a:ext cx="7085110" cy="4400226"/>
          </a:xfrm>
          <a:prstGeom prst="rect">
            <a:avLst/>
          </a:prstGeom>
        </p:spPr>
      </p:pic>
    </p:spTree>
    <p:extLst>
      <p:ext uri="{BB962C8B-B14F-4D97-AF65-F5344CB8AC3E}">
        <p14:creationId xmlns:p14="http://schemas.microsoft.com/office/powerpoint/2010/main" val="5830447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Classic Pages</a:t>
            </a:r>
          </a:p>
          <a:p>
            <a:pPr lvl="1"/>
            <a:r>
              <a:rPr lang="en-US" dirty="0"/>
              <a:t>Page and web part can be in different modes</a:t>
            </a:r>
          </a:p>
          <a:p>
            <a:r>
              <a:rPr lang="en-US" dirty="0"/>
              <a:t>Modern Pages</a:t>
            </a:r>
          </a:p>
          <a:p>
            <a:pPr lvl="1"/>
            <a:r>
              <a:rPr lang="en-US" dirty="0"/>
              <a:t>Page and web part are always in the same mode</a:t>
            </a:r>
          </a:p>
          <a:p>
            <a:pPr lvl="1"/>
            <a:endParaRPr lang="en-US" dirty="0"/>
          </a:p>
        </p:txBody>
      </p:sp>
      <p:sp>
        <p:nvSpPr>
          <p:cNvPr id="2" name="Title 1"/>
          <p:cNvSpPr>
            <a:spLocks noGrp="1"/>
          </p:cNvSpPr>
          <p:nvPr>
            <p:ph type="title"/>
          </p:nvPr>
        </p:nvSpPr>
        <p:spPr/>
        <p:txBody>
          <a:bodyPr/>
          <a:lstStyle/>
          <a:p>
            <a:r>
              <a:rPr lang="en-US" dirty="0"/>
              <a:t>Page Display Modes</a:t>
            </a:r>
          </a:p>
        </p:txBody>
      </p:sp>
      <p:pic>
        <p:nvPicPr>
          <p:cNvPr id="9" name="Picture 8">
            <a:extLst>
              <a:ext uri="{FF2B5EF4-FFF2-40B4-BE49-F238E27FC236}">
                <a16:creationId xmlns:a16="http://schemas.microsoft.com/office/drawing/2014/main" id="{A3698187-3800-BC4D-8B10-9EC7ED3F6765}"/>
              </a:ext>
            </a:extLst>
          </p:cNvPr>
          <p:cNvPicPr>
            <a:picLocks noChangeAspect="1"/>
          </p:cNvPicPr>
          <p:nvPr/>
        </p:nvPicPr>
        <p:blipFill>
          <a:blip r:embed="rId3"/>
          <a:stretch>
            <a:fillRect/>
          </a:stretch>
        </p:blipFill>
        <p:spPr>
          <a:xfrm>
            <a:off x="2820987" y="2948314"/>
            <a:ext cx="6794500" cy="1549400"/>
          </a:xfrm>
          <a:prstGeom prst="rect">
            <a:avLst/>
          </a:prstGeom>
        </p:spPr>
      </p:pic>
    </p:spTree>
    <p:extLst>
      <p:ext uri="{BB962C8B-B14F-4D97-AF65-F5344CB8AC3E}">
        <p14:creationId xmlns:p14="http://schemas.microsoft.com/office/powerpoint/2010/main" val="34492725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Page Display Modes – Classic Page</a:t>
            </a:r>
          </a:p>
        </p:txBody>
      </p:sp>
      <p:sp>
        <p:nvSpPr>
          <p:cNvPr id="5" name="AutoShape 4" descr="local://base_request.html/Images/12.png"/>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531122" y="1048990"/>
            <a:ext cx="4554344"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Page is not in Edit mode</a:t>
            </a:r>
          </a:p>
        </p:txBody>
      </p:sp>
      <p:sp>
        <p:nvSpPr>
          <p:cNvPr id="10" name="TextBox 9"/>
          <p:cNvSpPr txBox="1"/>
          <p:nvPr/>
        </p:nvSpPr>
        <p:spPr>
          <a:xfrm>
            <a:off x="531122" y="3641278"/>
            <a:ext cx="4554344"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Page is in Edit mode and the web part is not in Edit mode</a:t>
            </a:r>
          </a:p>
        </p:txBody>
      </p:sp>
      <p:sp>
        <p:nvSpPr>
          <p:cNvPr id="11" name="TextBox 10"/>
          <p:cNvSpPr txBox="1"/>
          <p:nvPr/>
        </p:nvSpPr>
        <p:spPr>
          <a:xfrm>
            <a:off x="5498157" y="1362922"/>
            <a:ext cx="6423906"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Page is in Edit mode and the web part is in Edit mode</a:t>
            </a:r>
          </a:p>
        </p:txBody>
      </p:sp>
      <p:pic>
        <p:nvPicPr>
          <p:cNvPr id="13" name="Picture 12"/>
          <p:cNvPicPr>
            <a:picLocks noChangeAspect="1"/>
          </p:cNvPicPr>
          <p:nvPr/>
        </p:nvPicPr>
        <p:blipFill>
          <a:blip r:embed="rId2"/>
          <a:stretch>
            <a:fillRect/>
          </a:stretch>
        </p:blipFill>
        <p:spPr>
          <a:xfrm>
            <a:off x="5614496" y="2272814"/>
            <a:ext cx="6290858" cy="3427432"/>
          </a:xfrm>
          <a:prstGeom prst="rect">
            <a:avLst/>
          </a:prstGeom>
        </p:spPr>
      </p:pic>
      <p:pic>
        <p:nvPicPr>
          <p:cNvPr id="14" name="Picture 13"/>
          <p:cNvPicPr>
            <a:picLocks noChangeAspect="1"/>
          </p:cNvPicPr>
          <p:nvPr/>
        </p:nvPicPr>
        <p:blipFill>
          <a:blip r:embed="rId3"/>
          <a:stretch>
            <a:fillRect/>
          </a:stretch>
        </p:blipFill>
        <p:spPr>
          <a:xfrm>
            <a:off x="723081" y="1614236"/>
            <a:ext cx="3672696" cy="1973285"/>
          </a:xfrm>
          <a:prstGeom prst="rect">
            <a:avLst/>
          </a:prstGeom>
        </p:spPr>
      </p:pic>
      <p:pic>
        <p:nvPicPr>
          <p:cNvPr id="15" name="Picture 14"/>
          <p:cNvPicPr>
            <a:picLocks noChangeAspect="1"/>
          </p:cNvPicPr>
          <p:nvPr/>
        </p:nvPicPr>
        <p:blipFill>
          <a:blip r:embed="rId3"/>
          <a:stretch>
            <a:fillRect/>
          </a:stretch>
        </p:blipFill>
        <p:spPr>
          <a:xfrm>
            <a:off x="723082" y="4476306"/>
            <a:ext cx="3672696" cy="1973284"/>
          </a:xfrm>
          <a:prstGeom prst="rect">
            <a:avLst/>
          </a:prstGeom>
        </p:spPr>
      </p:pic>
    </p:spTree>
    <p:extLst>
      <p:ext uri="{BB962C8B-B14F-4D97-AF65-F5344CB8AC3E}">
        <p14:creationId xmlns:p14="http://schemas.microsoft.com/office/powerpoint/2010/main" val="2935549387"/>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1198</Words>
  <Application>Microsoft Office PowerPoint</Application>
  <PresentationFormat>Custom</PresentationFormat>
  <Paragraphs>178</Paragraphs>
  <Slides>21</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Consolas</vt:lpstr>
      <vt:lpstr>Courier New</vt:lpstr>
      <vt:lpstr>Segoe UI</vt:lpstr>
      <vt:lpstr>Segoe UI Light</vt:lpstr>
      <vt:lpstr>Segoe UI Semibold</vt:lpstr>
      <vt:lpstr>Wingdings</vt:lpstr>
      <vt:lpstr>Office 365 PPT Template - 2017</vt:lpstr>
      <vt:lpstr>Developing with the SharePoint Framework: Web Parts</vt:lpstr>
      <vt:lpstr>Exploring a SharePoint Framework Project </vt:lpstr>
      <vt:lpstr>SPFx Utilities</vt:lpstr>
      <vt:lpstr>Status Renderers</vt:lpstr>
      <vt:lpstr>Loading Indicator</vt:lpstr>
      <vt:lpstr>Error Indicator</vt:lpstr>
      <vt:lpstr>Lodash Utility Library</vt:lpstr>
      <vt:lpstr>Page Display Modes</vt:lpstr>
      <vt:lpstr>Page Display Modes – Classic Page</vt:lpstr>
      <vt:lpstr>Page Display Modes – Modern Page</vt:lpstr>
      <vt:lpstr>Page Context</vt:lpstr>
      <vt:lpstr>Page Context</vt:lpstr>
      <vt:lpstr>Environment Type</vt:lpstr>
      <vt:lpstr>Environment Type</vt:lpstr>
      <vt:lpstr>Logging</vt:lpstr>
      <vt:lpstr>Logging</vt:lpstr>
      <vt:lpstr>Loading scripts using SPComponentLoader</vt:lpstr>
      <vt:lpstr>Demo  Exploring the SharePoint Framework API</vt:lpstr>
      <vt:lpstr>Summary</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2018-12-20T13:39:22Z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