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62" r:id="rId3"/>
    <p:sldId id="1563" r:id="rId4"/>
    <p:sldId id="1547" r:id="rId5"/>
    <p:sldId id="1568" r:id="rId6"/>
    <p:sldId id="1570" r:id="rId7"/>
    <p:sldId id="269" r:id="rId8"/>
    <p:sldId id="1571" r:id="rId9"/>
    <p:sldId id="1572" r:id="rId10"/>
    <p:sldId id="1573" r:id="rId11"/>
    <p:sldId id="1566" r:id="rId12"/>
    <p:sldId id="1567" r:id="rId13"/>
    <p:sldId id="1564" r:id="rId14"/>
    <p:sldId id="1575" r:id="rId15"/>
    <p:sldId id="1576" r:id="rId16"/>
    <p:sldId id="1577" r:id="rId17"/>
    <p:sldId id="1578" r:id="rId18"/>
    <p:sldId id="1579" r:id="rId19"/>
    <p:sldId id="158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84859" autoAdjust="0"/>
  </p:normalViewPr>
  <p:slideViewPr>
    <p:cSldViewPr snapToGrid="0">
      <p:cViewPr varScale="1">
        <p:scale>
          <a:sx n="68" d="100"/>
          <a:sy n="68" d="100"/>
        </p:scale>
        <p:origin x="48" y="23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3/22/2022 4:53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3/22/2022 4:53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SharePoint Framework development and build toolchain includes numerous tasks developers will need to run in order to build, package, deploy, and configure their projects and environments. These tasks are executed using the popular open-source tool </a:t>
            </a:r>
            <a:r>
              <a:rPr lang="en-US" sz="900" b="1" kern="1200" dirty="0">
                <a:solidFill>
                  <a:schemeClr val="tx1"/>
                </a:solidFill>
                <a:effectLst/>
                <a:latin typeface="Segoe UI Light" pitchFamily="34" charset="0"/>
                <a:ea typeface="+mn-ea"/>
                <a:cs typeface="+mn-cs"/>
              </a:rPr>
              <a:t>**Gulp**</a:t>
            </a:r>
            <a:r>
              <a:rPr lang="en-US" sz="900" b="0" kern="1200" dirty="0">
                <a:solidFill>
                  <a:schemeClr val="tx1"/>
                </a:solidFill>
                <a:effectLst/>
                <a:latin typeface="Segoe UI Light" pitchFamily="34" charset="0"/>
                <a:ea typeface="+mn-ea"/>
                <a:cs typeface="+mn-cs"/>
              </a:rPr>
              <a:t>. Microsoft has created and included multiple tasks in every project to perform the following tasks: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**clean**</a:t>
            </a:r>
            <a:r>
              <a:rPr lang="en-US" sz="900" b="0" kern="1200" dirty="0">
                <a:solidFill>
                  <a:schemeClr val="tx1"/>
                </a:solidFill>
                <a:effectLst/>
                <a:latin typeface="Segoe UI Light" pitchFamily="34" charset="0"/>
                <a:ea typeface="+mn-ea"/>
                <a:cs typeface="+mn-cs"/>
              </a:rPr>
              <a:t>: This task deletes deletes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dist</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and </a:t>
            </a:r>
            <a:r>
              <a:rPr lang="en-US" sz="900" b="1" kern="1200" dirty="0">
                <a:solidFill>
                  <a:schemeClr val="tx1"/>
                </a:solidFill>
                <a:effectLst/>
                <a:latin typeface="Segoe UI Light" pitchFamily="34" charset="0"/>
                <a:ea typeface="+mn-ea"/>
                <a:cs typeface="+mn-cs"/>
              </a:rPr>
              <a:t>**temp**</a:t>
            </a:r>
            <a:r>
              <a:rPr lang="en-US" sz="900" b="0" kern="1200" dirty="0">
                <a:solidFill>
                  <a:schemeClr val="tx1"/>
                </a:solidFill>
                <a:effectLst/>
                <a:latin typeface="Segoe UI Light" pitchFamily="34" charset="0"/>
                <a:ea typeface="+mn-ea"/>
                <a:cs typeface="+mn-cs"/>
              </a:rPr>
              <a:t> folders created from building and bundling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This task will </a:t>
            </a:r>
            <a:r>
              <a:rPr lang="en-US" sz="900" b="0" kern="1200" dirty="0" err="1">
                <a:solidFill>
                  <a:schemeClr val="tx1"/>
                </a:solidFill>
                <a:effectLst/>
                <a:latin typeface="Segoe UI Light" pitchFamily="34" charset="0"/>
                <a:ea typeface="+mn-ea"/>
                <a:cs typeface="+mn-cs"/>
              </a:rPr>
              <a:t>transpile</a:t>
            </a:r>
            <a:r>
              <a:rPr lang="en-US" sz="900" b="0" kern="1200" dirty="0">
                <a:solidFill>
                  <a:schemeClr val="tx1"/>
                </a:solidFill>
                <a:effectLst/>
                <a:latin typeface="Segoe UI Light" pitchFamily="34" charset="0"/>
                <a:ea typeface="+mn-ea"/>
                <a:cs typeface="+mn-cs"/>
              </a:rPr>
              <a:t> all TypeScript to JavaScript and all SASS to CSS files. These temporary files are built to the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folder.</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This 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create JavaScript bundle(s) with Webpack using the files from the build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**dev-deploy**</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**deploy-azure-storage**</a:t>
            </a:r>
            <a:r>
              <a:rPr lang="en-US" sz="900" b="0" kern="1200" dirty="0">
                <a:solidFill>
                  <a:schemeClr val="tx1"/>
                </a:solidFill>
                <a:effectLst/>
                <a:latin typeface="Segoe UI Light" pitchFamily="34" charset="0"/>
                <a:ea typeface="+mn-ea"/>
                <a:cs typeface="+mn-cs"/>
              </a:rPr>
              <a:t>: These tasks upload the production manifest and JavaScript bundles to the Azure storage blob specified in the </a:t>
            </a:r>
            <a:r>
              <a:rPr lang="en-US" sz="900" b="1" kern="1200" dirty="0">
                <a:solidFill>
                  <a:schemeClr val="tx1"/>
                </a:solidFill>
                <a:effectLst/>
                <a:latin typeface="Segoe UI Light" pitchFamily="34" charset="0"/>
                <a:ea typeface="+mn-ea"/>
                <a:cs typeface="+mn-cs"/>
              </a:rPr>
              <a:t>**./config/deploy-azure-</a:t>
            </a:r>
            <a:r>
              <a:rPr lang="en-US" sz="900" b="1" kern="1200" dirty="0" err="1">
                <a:solidFill>
                  <a:schemeClr val="tx1"/>
                </a:solidFill>
                <a:effectLst/>
                <a:latin typeface="Segoe UI Light" pitchFamily="34" charset="0"/>
                <a:ea typeface="+mn-ea"/>
                <a:cs typeface="+mn-cs"/>
              </a:rPr>
              <a:t>storage.json</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configuration file when you've elected to use the Azure CDN to host and serve your files.</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**package-solution**</a:t>
            </a:r>
            <a:r>
              <a:rPr lang="en-US" sz="900" b="0" kern="1200" dirty="0">
                <a:solidFill>
                  <a:schemeClr val="tx1"/>
                </a:solidFill>
                <a:effectLst/>
                <a:latin typeface="Segoe UI Light" pitchFamily="34" charset="0"/>
                <a:ea typeface="+mn-ea"/>
                <a:cs typeface="+mn-cs"/>
              </a:rPr>
              <a:t>: This task will create a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sppkg</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SharePoint package file using the output from the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task.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a:t>
            </a:r>
            <a:r>
              <a:rPr lang="en-US" b="0" dirty="0">
                <a:solidFill>
                  <a:srgbClr val="000000"/>
                </a:solidFill>
                <a:effectLst/>
                <a:latin typeface="Consolas" panose="020B0609020204030204" pitchFamily="49" charset="0"/>
              </a:rPr>
              <a:t>The serve task will </a:t>
            </a:r>
            <a:r>
              <a:rPr lang="en-US" b="0" dirty="0" err="1">
                <a:solidFill>
                  <a:srgbClr val="000000"/>
                </a:solidFill>
                <a:effectLst/>
                <a:latin typeface="Consolas" panose="020B0609020204030204" pitchFamily="49" charset="0"/>
              </a:rPr>
              <a:t>will</a:t>
            </a:r>
            <a:r>
              <a:rPr lang="en-US" b="0" dirty="0">
                <a:solidFill>
                  <a:srgbClr val="000000"/>
                </a:solidFill>
                <a:effectLst/>
                <a:latin typeface="Consolas" panose="020B0609020204030204" pitchFamily="49" charset="0"/>
              </a:rPr>
              <a:t> build the project and start the local web server.</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**test**</a:t>
            </a:r>
            <a:r>
              <a:rPr lang="en-US" sz="900" b="0" kern="1200" dirty="0">
                <a:solidFill>
                  <a:schemeClr val="tx1"/>
                </a:solidFill>
                <a:effectLst/>
                <a:latin typeface="Segoe UI Light" pitchFamily="34" charset="0"/>
                <a:ea typeface="+mn-ea"/>
                <a:cs typeface="+mn-cs"/>
              </a:rPr>
              <a:t>: This task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run all unit tests defined in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**trust-dev-cert**</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untrust</a:t>
            </a:r>
            <a:r>
              <a:rPr lang="en-US" sz="900" b="1" kern="1200" dirty="0">
                <a:solidFill>
                  <a:schemeClr val="tx1"/>
                </a:solidFill>
                <a:effectLst/>
                <a:latin typeface="Segoe UI Light" pitchFamily="34" charset="0"/>
                <a:ea typeface="+mn-ea"/>
                <a:cs typeface="+mn-cs"/>
              </a:rPr>
              <a:t>-dev-cert**</a:t>
            </a:r>
            <a:r>
              <a:rPr lang="en-US" sz="900" b="0" kern="1200" dirty="0">
                <a:solidFill>
                  <a:schemeClr val="tx1"/>
                </a:solidFill>
                <a:effectLst/>
                <a:latin typeface="Segoe UI Light" pitchFamily="34" charset="0"/>
                <a:ea typeface="+mn-ea"/>
                <a:cs typeface="+mn-cs"/>
              </a:rPr>
              <a:t>: These two tasks are used to trust and </a:t>
            </a:r>
            <a:r>
              <a:rPr lang="en-US" sz="900" b="0" kern="1200" dirty="0" err="1">
                <a:solidFill>
                  <a:schemeClr val="tx1"/>
                </a:solidFill>
                <a:effectLst/>
                <a:latin typeface="Segoe UI Light" pitchFamily="34" charset="0"/>
                <a:ea typeface="+mn-ea"/>
                <a:cs typeface="+mn-cs"/>
              </a:rPr>
              <a:t>untrust</a:t>
            </a:r>
            <a:r>
              <a:rPr lang="en-US" sz="900" b="0" kern="1200" dirty="0">
                <a:solidFill>
                  <a:schemeClr val="tx1"/>
                </a:solidFill>
                <a:effectLst/>
                <a:latin typeface="Segoe UI Light" pitchFamily="34" charset="0"/>
                <a:ea typeface="+mn-ea"/>
                <a:cs typeface="+mn-cs"/>
              </a:rPr>
              <a:t> the self-signed development SSL certificate on your local development environment. The local web server started up by the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task uses this self-signed certificate. The SSL certificate must be added to your development environment's trust root authority for the browser to accept the request.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3/22/2022 4:53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683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Once you've created your project and it’s ready for deployment, use the `gulp package-solution` task to create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SharePoint Package file.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projects created and built using the SharePoint Framework v1.4.1 or higher, if the property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is set to `true` in the **./config/package-</a:t>
            </a:r>
            <a:r>
              <a:rPr lang="en-US" sz="900" b="0" i="0" kern="1200" dirty="0" err="1">
                <a:solidFill>
                  <a:schemeClr val="tx1"/>
                </a:solidFill>
                <a:effectLst/>
                <a:latin typeface="Segoe UI Light" pitchFamily="34" charset="0"/>
                <a:ea typeface="+mn-ea"/>
                <a:cs typeface="+mn-cs"/>
              </a:rPr>
              <a:t>solution.json</a:t>
            </a:r>
            <a:r>
              <a:rPr lang="en-US" sz="900" b="0" i="0" kern="1200" dirty="0">
                <a:solidFill>
                  <a:schemeClr val="tx1"/>
                </a:solidFill>
                <a:effectLst/>
                <a:latin typeface="Segoe UI Light" pitchFamily="34" charset="0"/>
                <a:ea typeface="+mn-ea"/>
                <a:cs typeface="+mn-cs"/>
              </a:rPr>
              <a:t>** file, the JavaScript bundle and manifest for the components will be included in the SharePoint package file. This option will enable the deployment of the files to a special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library in the root of the site collection where the app is installed.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[!TIP]</a:t>
            </a:r>
          </a:p>
          <a:p>
            <a:r>
              <a:rPr lang="en-US" sz="900" b="0" i="0" kern="1200" dirty="0">
                <a:solidFill>
                  <a:schemeClr val="tx1"/>
                </a:solidFill>
                <a:effectLst/>
                <a:latin typeface="Segoe UI Light" pitchFamily="34" charset="0"/>
                <a:ea typeface="+mn-ea"/>
                <a:cs typeface="+mn-cs"/>
              </a:rPr>
              <a:t>&gt; In SharePoint Online,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is automatically configured to be included as enabled by the Office 365 CDN if your tenant has been enabled of the Office 365 CDN.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However, if the property is set to `false`, or you're using the SharePoint Framework before v1.4.1, or you don't want to use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you must deploy the JavaScript bundle and manifest files to a publicly accessible location. Microsoft recommends using Azure blob storage and an Azure CDN and provides the **dev-deploy** &amp; **deploy-azure-storage** gulp tasks to help with the deployment.</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Client-side web parts, built using the SharePoint Framework, are the cornerstone of the vision for innovating, extending, and customizing the SharePoint modern experience.</a:t>
            </a:r>
          </a:p>
          <a:p>
            <a:endParaRPr lang="en-US" b="0" dirty="0"/>
          </a:p>
          <a:p>
            <a:r>
              <a:rPr lang="en-US" b="0" dirty="0"/>
              <a:t>They're configurable, reusable, and purpose-built components that page designers and site owners can use to create unique experiences for their users.</a:t>
            </a:r>
          </a:p>
          <a:p>
            <a:endParaRPr lang="en-US" b="0" dirty="0"/>
          </a:p>
          <a:p>
            <a:r>
              <a:rPr lang="en-US" b="0" dirty="0"/>
              <a:t>Client-side web parts are build using the SharePoint Framework that provides additional capabilities, including access to Microsoft Graph for incorporating personal and organizational information into page experiences.</a:t>
            </a:r>
          </a:p>
          <a:p>
            <a:endParaRPr lang="en-US" b="0" dirty="0"/>
          </a:p>
          <a:p>
            <a:r>
              <a:rPr lang="en-US" b="0" dirty="0"/>
              <a:t>Web parts are also context aware, in the sense that they have access to contextual information about the current page. For instance, at runtime, the web part can get information about the current user and the current page and site the web part is currently running in.</a:t>
            </a:r>
          </a:p>
          <a:p>
            <a:endParaRPr lang="en-US" b="0" dirty="0"/>
          </a:p>
          <a:p>
            <a:r>
              <a:rPr lang="en-US" b="0" dirty="0"/>
              <a:t>Client-side web parts are flexible as well! Developers can use them to create single page applications (SPAs) as single page app pages, the basis for Microsoft Teams tabs and personal apps, and even as the host for Office Add-ins.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Experienced SharePoint developers who are familiar with server-side web parts developed and deployed using SharePoint features and solutions will find client-side web parts to be familiar. They're just web parts!</a:t>
            </a:r>
          </a:p>
          <a:p>
            <a:endParaRPr lang="en-US" dirty="0"/>
          </a:p>
          <a:p>
            <a:r>
              <a:rPr lang="en-US" dirty="0"/>
              <a:t>The only difference from a server-side web part is client-side web parts are rendered in the browser, not on the server.</a:t>
            </a:r>
          </a:p>
          <a:p>
            <a:endParaRPr lang="en-US" dirty="0"/>
          </a:p>
          <a:p>
            <a:r>
              <a:rPr lang="en-US" dirty="0"/>
              <a:t>Client-side web parts are build for the modern, JavaScript-driven web just as the modern SharePoint experience.</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7:57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085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the different components in a SharePoint Framework project, and get an overview of the build and deployment process.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 not be kept in source control. </a:t>
            </a:r>
          </a:p>
          <a:p>
            <a:endParaRPr lang="en-US" dirty="0"/>
          </a:p>
          <a:p>
            <a:r>
              <a:rPr lang="en-US" dirty="0"/>
              <a:t>Let's look at the folders in a newly created and built SharePoint Framework project:</a:t>
            </a:r>
          </a:p>
          <a:p>
            <a:endParaRPr lang="en-US" dirty="0"/>
          </a:p>
          <a:p>
            <a:pPr marL="171450" indent="-171450">
              <a:buFont typeface="Arial" panose="020B0604020202020204" pitchFamily="34" charset="0"/>
              <a:buChar char="•"/>
            </a:pPr>
            <a:r>
              <a:rPr lang="en-US" dirty="0"/>
              <a:t>**.</a:t>
            </a:r>
            <a:r>
              <a:rPr lang="en-US" dirty="0" err="1"/>
              <a:t>vscode</a:t>
            </a:r>
            <a:r>
              <a:rPr lang="en-US" dirty="0"/>
              <a:t>**: This folder contains contains Visual Studio Code specific files.</a:t>
            </a:r>
          </a:p>
          <a:p>
            <a:pPr marL="171450" indent="-171450">
              <a:buFont typeface="Arial" panose="020B0604020202020204" pitchFamily="34" charset="0"/>
              <a:buChar char="•"/>
            </a:pPr>
            <a:r>
              <a:rPr lang="en-US" dirty="0"/>
              <a:t>**config**: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pPr marL="171450" indent="-171450">
              <a:buFont typeface="Arial" panose="020B0604020202020204" pitchFamily="34" charset="0"/>
              <a:buChar char="•"/>
            </a:pPr>
            <a:r>
              <a:rPr lang="en-US" dirty="0"/>
              <a:t>**</a:t>
            </a:r>
            <a:r>
              <a:rPr lang="en-US" dirty="0" err="1"/>
              <a:t>dist</a:t>
            </a:r>
            <a:r>
              <a:rPr lang="en-US" dirty="0"/>
              <a:t>**: This folder contains the files generated when you bundle your project, regardless of which switch you use. The </a:t>
            </a:r>
            <a:r>
              <a:rPr lang="en-US" dirty="0" err="1"/>
              <a:t>unminified</a:t>
            </a:r>
            <a:r>
              <a:rPr lang="en-US" dirty="0"/>
              <a:t> JavaScript files and source maps contained in this folder are used when you run in debug mode.</a:t>
            </a:r>
          </a:p>
          <a:p>
            <a:pPr marL="171450" indent="-171450">
              <a:buFont typeface="Arial" panose="020B0604020202020204" pitchFamily="34" charset="0"/>
              <a:buChar char="•"/>
            </a:pPr>
            <a:r>
              <a:rPr lang="en-US" dirty="0"/>
              <a:t>**lib**: This folder, created automatically when you build the project, contains the temporary files generated from the compilation and transpilation of TypeScript to JavaScript and SCSS to CSS files.</a:t>
            </a:r>
          </a:p>
          <a:p>
            <a:pPr marL="171450" indent="-171450">
              <a:buFont typeface="Arial" panose="020B0604020202020204" pitchFamily="34" charset="0"/>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 typeface="Arial" panose="020B0604020202020204" pitchFamily="34" charset="0"/>
              <a:buChar char="•"/>
            </a:pPr>
            <a:r>
              <a:rPr lang="en-US" dirty="0"/>
              <a:t>**release**: This folder contains a subfolder named **assets** that contains the files generated when you bundle your project using the `ship` or `production` switch. These files are deployed to the CDN. This folder also contains two additional subfolders that contain manifest files.</a:t>
            </a:r>
          </a:p>
          <a:p>
            <a:pPr marL="171450" indent="-171450">
              <a:buFont typeface="Arial" panose="020B0604020202020204" pitchFamily="34" charset="0"/>
              <a:buChar char="•"/>
            </a:pPr>
            <a:r>
              <a:rPr lang="en-US" dirty="0"/>
              <a:t>**</a:t>
            </a:r>
            <a:r>
              <a:rPr lang="en-US" dirty="0" err="1"/>
              <a:t>src</a:t>
            </a:r>
            <a:r>
              <a:rPr lang="en-US" dirty="0"/>
              <a:t>**: This folder contains all the source code for your project.</a:t>
            </a:r>
          </a:p>
          <a:p>
            <a:pPr marL="171450" indent="-171450">
              <a:buFont typeface="Arial" panose="020B0604020202020204" pitchFamily="34" charset="0"/>
              <a:buChar char="•"/>
            </a:pPr>
            <a:r>
              <a:rPr lang="en-US" dirty="0"/>
              <a:t>**temp**: This folder, created automatically when you test the project, contains files used by the local development web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&gt; [!NOTE]</a:t>
            </a:r>
          </a:p>
          <a:p>
            <a:pPr marL="0" indent="0">
              <a:buFont typeface="Arial" panose="020B0604020202020204" pitchFamily="34" charset="0"/>
              <a:buNone/>
            </a:pPr>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When you are creating web parts, the Yeoman generator for the SharePoint Framework will create a web part class file and add it to your project. This file is located within in the **./</a:t>
            </a:r>
            <a:r>
              <a:rPr lang="en-US" sz="900" b="0" i="0" kern="1200" dirty="0" err="1">
                <a:solidFill>
                  <a:schemeClr val="tx1"/>
                </a:solidFill>
                <a:effectLst/>
                <a:latin typeface="Segoe UI Light" pitchFamily="34" charset="0"/>
                <a:ea typeface="+mn-ea"/>
                <a:cs typeface="+mn-cs"/>
              </a:rPr>
              <a:t>src</a:t>
            </a:r>
            <a:r>
              <a:rPr lang="en-US" sz="900" b="0" i="0" kern="1200" dirty="0">
                <a:solidFill>
                  <a:schemeClr val="tx1"/>
                </a:solidFill>
                <a:effectLst/>
                <a:latin typeface="Segoe UI Light" pitchFamily="34" charset="0"/>
                <a:ea typeface="+mn-ea"/>
                <a:cs typeface="+mn-cs"/>
              </a:rPr>
              <a:t>/webparts/\[</a:t>
            </a:r>
            <a:r>
              <a:rPr lang="en-US" sz="900" b="0" i="0" kern="1200" dirty="0" err="1">
                <a:solidFill>
                  <a:schemeClr val="tx1"/>
                </a:solidFill>
                <a:effectLst/>
                <a:latin typeface="Segoe UI Light" pitchFamily="34" charset="0"/>
                <a:ea typeface="+mn-ea"/>
                <a:cs typeface="+mn-cs"/>
              </a:rPr>
              <a:t>webpartName</a:t>
            </a:r>
            <a:r>
              <a:rPr lang="en-US" sz="900" b="0" i="0" kern="1200" dirty="0">
                <a:solidFill>
                  <a:schemeClr val="tx1"/>
                </a:solidFill>
                <a:effectLst/>
                <a:latin typeface="Segoe UI Light" pitchFamily="34" charset="0"/>
                <a:ea typeface="+mn-ea"/>
                <a:cs typeface="+mn-cs"/>
              </a:rPr>
              <a:t>\]** folder. The name of the web part is added to the folder and the class' file name.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This file defines the main entry point for the web part and extend the `</a:t>
            </a:r>
            <a:r>
              <a:rPr lang="en-US" sz="900" b="0"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class. All client-side web parts must extend from this base class.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web part file will contain both the web part class and in interface. The interface defines the nonstandard public properties on the web part and are persisted when the web part is saved or published from edit mode.</a:t>
            </a:r>
          </a:p>
          <a:p>
            <a:endParaRPr lang="en-US" sz="900" b="0" i="0" kern="1200" dirty="0" err="1">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web part manifest file, **\*.</a:t>
            </a:r>
            <a:r>
              <a:rPr lang="en-US" sz="900" b="0" i="0" kern="1200" dirty="0" err="1">
                <a:solidFill>
                  <a:schemeClr val="tx1"/>
                </a:solidFill>
                <a:effectLst/>
                <a:latin typeface="Segoe UI Light" pitchFamily="34" charset="0"/>
                <a:ea typeface="+mn-ea"/>
                <a:cs typeface="+mn-cs"/>
              </a:rPr>
              <a:t>manifest.json</a:t>
            </a:r>
            <a:r>
              <a:rPr lang="en-US" sz="900" b="0" i="0" kern="1200" dirty="0">
                <a:solidFill>
                  <a:schemeClr val="tx1"/>
                </a:solidFill>
                <a:effectLst/>
                <a:latin typeface="Segoe UI Light" pitchFamily="34" charset="0"/>
                <a:ea typeface="+mn-ea"/>
                <a:cs typeface="+mn-cs"/>
              </a:rPr>
              <a:t>**, is located in the same folder as the web part class. It contains metadata for the web part that include things such as the web part's ID, alias, the type of component, and its version.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Web parts will also contain a section for `</a:t>
            </a:r>
            <a:r>
              <a:rPr lang="en-US" sz="900" b="0" i="0" kern="1200" dirty="0" err="1">
                <a:solidFill>
                  <a:schemeClr val="tx1"/>
                </a:solidFill>
                <a:effectLst/>
                <a:latin typeface="Segoe UI Light" pitchFamily="34" charset="0"/>
                <a:ea typeface="+mn-ea"/>
                <a:cs typeface="+mn-cs"/>
              </a:rPr>
              <a:t>preconfiguredEntries</a:t>
            </a:r>
            <a:r>
              <a:rPr lang="en-US" sz="900" b="0" i="0" kern="1200" dirty="0">
                <a:solidFill>
                  <a:schemeClr val="tx1"/>
                </a:solidFill>
                <a:effectLst/>
                <a:latin typeface="Segoe UI Light" pitchFamily="34" charset="0"/>
                <a:ea typeface="+mn-ea"/>
                <a:cs typeface="+mn-cs"/>
              </a:rPr>
              <a:t>` that are the default values for the public properties set on the web part when it is added to a new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CSS modules address a challenge you may have when working with client-side solutions</a:t>
            </a:r>
            <a:r>
              <a:rPr lang="en-US" dirty="0"/>
              <a:t>. CSS classes can be used to not only set the styles of an element on the page, but can also override other CSS classes. If a CSS class name is present on the page more than once, the last one will override any settings on previously defined classes. </a:t>
            </a:r>
            <a:r>
              <a:rPr lang="en-US" b="0" dirty="0">
                <a:solidFill>
                  <a:srgbClr val="000000"/>
                </a:solidFill>
                <a:effectLst/>
                <a:latin typeface="Consolas" panose="020B0609020204030204" pitchFamily="49" charset="0"/>
              </a:rPr>
              <a:t>For example, having different web parts that use the same CSS class name on the same page can impact the rendering of each web part.</a:t>
            </a:r>
          </a:p>
          <a:p>
            <a:endParaRPr lang="en-US" dirty="0"/>
          </a:p>
          <a:p>
            <a:r>
              <a:rPr lang="en-US" dirty="0"/>
              <a:t>CSS modules address this challenge by creating a globally unique name for each CSS class. A class named `.</a:t>
            </a:r>
            <a:r>
              <a:rPr lang="en-US" dirty="0" err="1"/>
              <a:t>helloWorld</a:t>
            </a:r>
            <a:r>
              <a:rPr lang="en-US" dirty="0"/>
              <a:t>` is translated to `.helloWorld_da83fer` for example. The hash at the end of the class name is unique to that web part project.</a:t>
            </a:r>
          </a:p>
          <a:p>
            <a:endParaRPr lang="en-US" dirty="0"/>
          </a:p>
          <a:p>
            <a:r>
              <a:rPr lang="en-US" dirty="0"/>
              <a:t>The SharePoint Framework build toolchain handles the complexities of generating these class names and referencing them in the your web part.</a:t>
            </a:r>
          </a:p>
          <a:p>
            <a:endParaRPr lang="en-US" dirty="0"/>
          </a:p>
          <a:p>
            <a:r>
              <a:rPr lang="en-US" dirty="0"/>
              <a:t>You define your classes in a SASS file. The class names can use **</a:t>
            </a:r>
            <a:r>
              <a:rPr lang="en-US" dirty="0" err="1"/>
              <a:t>camelCasing</a:t>
            </a:r>
            <a:r>
              <a:rPr lang="en-US" dirty="0"/>
              <a:t>** but not **kebab-casing** for the CSS module process to work. The SharePoint Framework build pipeline generates JavaScript and TypeScript type definitions for all the classes that map to the generated class names. In your web part, you will import the style object, `import styles from './</a:t>
            </a:r>
            <a:r>
              <a:rPr lang="en-US" dirty="0" err="1"/>
              <a:t>HelloWorldWebPart.module.scss</a:t>
            </a:r>
            <a:r>
              <a:rPr lang="en-US" dirty="0"/>
              <a:t>';`, and then reference the styles as a real TypeScript object: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3/22/2022 4:53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1485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**./config/</a:t>
            </a:r>
            <a:r>
              <a:rPr lang="en-US" sz="900" b="0" i="0" kern="1200" dirty="0" err="1">
                <a:solidFill>
                  <a:schemeClr val="tx1"/>
                </a:solidFill>
                <a:effectLst/>
                <a:latin typeface="Segoe UI Light" pitchFamily="34" charset="0"/>
                <a:ea typeface="+mn-ea"/>
                <a:cs typeface="+mn-cs"/>
              </a:rPr>
              <a:t>config.json</a:t>
            </a:r>
            <a:r>
              <a:rPr lang="en-US" sz="900" b="0" i="0" kern="1200" dirty="0">
                <a:solidFill>
                  <a:schemeClr val="tx1"/>
                </a:solidFill>
                <a:effectLst/>
                <a:latin typeface="Segoe UI Light" pitchFamily="34" charset="0"/>
                <a:ea typeface="+mn-ea"/>
                <a:cs typeface="+mn-cs"/>
              </a:rPr>
              <a:t>** file contains information about your JavaScript bundles, external dependencies, and localized resources.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`bundles` node enables developers to control the name of the bundle file created by the bundling process and what components are included in the bundle. Each component is listed by the primary JavaScript file that contains the component and the component's manifest. These values are used by the SharePoint Framework's bundling process when it configures webpack on each build.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[!NOTE]</a:t>
            </a:r>
          </a:p>
          <a:p>
            <a:r>
              <a:rPr lang="en-US" sz="900" b="0" i="0" kern="1200" dirty="0">
                <a:solidFill>
                  <a:schemeClr val="tx1"/>
                </a:solidFill>
                <a:effectLst/>
                <a:latin typeface="Segoe UI Light" pitchFamily="34" charset="0"/>
                <a:ea typeface="+mn-ea"/>
                <a:cs typeface="+mn-cs"/>
              </a:rPr>
              <a:t>&gt; Webpack, another open-source tool, is included in each project's dependencies and is entirely managed by the build process. There is nothing for the developer to install or configure.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`externals` node is where you can define external libraries that you don't want to be included in the resulting bundle created by Webpack. For example, if our component used the popular library jQuery, you shouldn't include it as part of the bundle. Instead, the external library should be loaded from an external CDN prior to loading the component bundle on the page. In this case, you'd add the jQuery CDN reference to the `externals` node. During the bundling process, when Webpack sees a reference to jQuery, it will ignore it and not include it in the bundle. In addition, the component's manifest will be modified to instruct the module loader in at runtime to load jQuery prior to loading the component's bundle.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 important folders and files in a project, let's look at the build toolchain and flow for a SharePoint Framework project. This scenario will focus on a project that contains a web part component. Other types of components, such as extensions and libraries, may involve a slightly different process or step.</a:t>
            </a:r>
          </a:p>
          <a:p>
            <a:endParaRPr lang="en-US" dirty="0"/>
          </a:p>
          <a:p>
            <a:r>
              <a:rPr lang="en-US" dirty="0"/>
              <a:t>In the figure above, the first column covers configuring your development environment for SharePoint Framework development by installing all the necessary dependencies. You then create the project using the Yeoman generator for the SharePoint Framework and develop your component.</a:t>
            </a:r>
          </a:p>
          <a:p>
            <a:endParaRPr lang="en-US" dirty="0"/>
          </a:p>
          <a:p>
            <a:r>
              <a:rPr lang="en-US" dirty="0"/>
              <a:t>Moving onto the second column, test your component in the hosted workbench by executing the command `gulp serve` from the command line from the root folder of the project. This task will build, bundle, start the local web server, launch the default browser, and navigate to the workbench. Here you can add your web part to the workbench's page to test it. The hosted workbench will load the component from your local web server in the browser.</a:t>
            </a:r>
          </a:p>
          <a:p>
            <a:endParaRPr lang="en-US" dirty="0"/>
          </a:p>
          <a:p>
            <a:r>
              <a:rPr lang="en-US" dirty="0"/>
              <a:t>Follow standard development practices by iterating the component until you settle with the final version of your component that is ready to deploy.</a:t>
            </a:r>
          </a:p>
          <a:p>
            <a:endParaRPr lang="en-US" dirty="0"/>
          </a:p>
          <a:p>
            <a:r>
              <a:rPr lang="en-US" dirty="0"/>
              <a:t>The third column represents the deployment process. You'll first re-bundle the component using the `gulp bundle --ship` command that recreates the bundle for production. Next, create the deployable SharePoint package using the `gulp package-solution --ship` command. This command generates the **\*.</a:t>
            </a:r>
            <a:r>
              <a:rPr lang="en-US" dirty="0" err="1"/>
              <a:t>sppkg</a:t>
            </a:r>
            <a:r>
              <a:rPr lang="en-US" dirty="0"/>
              <a:t>** file.</a:t>
            </a:r>
          </a:p>
          <a:p>
            <a:endParaRPr lang="en-US" dirty="0"/>
          </a:p>
          <a:p>
            <a:r>
              <a:rPr lang="en-US" dirty="0"/>
              <a:t>Finally, Upload the SharePoint package to your tenant's or site collection's App Catalog site. At this point, the app can be installed in a site collection that will add the web part to the web part toolbox where it can be added to a page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3/22/2022 4:53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32420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9.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ss-modules/css-modules"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b="1" dirty="0"/>
              <a:t>clean</a:t>
            </a:r>
            <a:r>
              <a:rPr lang="en-US" altLang="zh-CN" sz="2400" dirty="0"/>
              <a:t>:</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b="1" dirty="0"/>
              <a:t>default</a:t>
            </a:r>
            <a:r>
              <a:rPr lang="en-US" sz="2400" dirty="0"/>
              <a:t>: equivalent to bundle</a:t>
            </a:r>
          </a:p>
          <a:p>
            <a:r>
              <a:rPr lang="en-US" sz="2400" b="1" dirty="0"/>
              <a:t>bundle</a:t>
            </a:r>
            <a:r>
              <a:rPr lang="en-US" sz="2400" dirty="0"/>
              <a:t>: build, localize, and bundle the project</a:t>
            </a:r>
          </a:p>
          <a:p>
            <a:r>
              <a:rPr lang="en-US" sz="2400" b="1" dirty="0"/>
              <a:t>dev-deploy</a:t>
            </a:r>
            <a:r>
              <a:rPr lang="en-US" sz="2400" dirty="0"/>
              <a:t>: deploy the current project to a development Azure CDN for sharing builds with colleagues</a:t>
            </a:r>
          </a:p>
          <a:p>
            <a:r>
              <a:rPr lang="en-US" sz="2400" b="1" dirty="0"/>
              <a:t>deploy-azure-storage</a:t>
            </a:r>
            <a:r>
              <a:rPr lang="en-US" sz="2400" dirty="0"/>
              <a:t>: upload the assets to a </a:t>
            </a:r>
            <a:r>
              <a:rPr lang="en-US" altLang="zh-CN" sz="2400" dirty="0"/>
              <a:t>Azure</a:t>
            </a:r>
            <a:r>
              <a:rPr lang="en-US" sz="2400" dirty="0"/>
              <a:t> s</a:t>
            </a:r>
            <a:r>
              <a:rPr lang="en-US" altLang="zh-CN" sz="2400" dirty="0"/>
              <a:t>torage container</a:t>
            </a:r>
            <a:endParaRPr lang="en-US" sz="2400" dirty="0"/>
          </a:p>
          <a:p>
            <a:r>
              <a:rPr lang="en-US" sz="2400" b="1" dirty="0"/>
              <a:t>package-solution</a:t>
            </a:r>
            <a:r>
              <a:rPr lang="en-US" sz="2400" dirty="0"/>
              <a:t>: package the project into a SPPKG</a:t>
            </a:r>
          </a:p>
          <a:p>
            <a:r>
              <a:rPr lang="en-US" sz="2400" b="1" dirty="0"/>
              <a:t>test</a:t>
            </a:r>
            <a:r>
              <a:rPr lang="en-US" sz="2400" dirty="0"/>
              <a:t>: build, localize, and bundle the project and run tests, and verify the coverage</a:t>
            </a:r>
          </a:p>
          <a:p>
            <a:r>
              <a:rPr lang="en-US" sz="2400" b="1" dirty="0"/>
              <a:t>serve</a:t>
            </a:r>
            <a:r>
              <a:rPr lang="en-US" sz="2400" dirty="0"/>
              <a:t>: build and bundle the project and run the development server</a:t>
            </a:r>
          </a:p>
          <a:p>
            <a:r>
              <a:rPr lang="en-US" sz="2400" b="1" dirty="0"/>
              <a:t>trust-dev-cert</a:t>
            </a:r>
            <a:r>
              <a:rPr lang="en-US" sz="2400" dirty="0"/>
              <a:t> &amp; </a:t>
            </a:r>
            <a:r>
              <a:rPr lang="en-US" sz="2400" b="1" dirty="0" err="1"/>
              <a:t>untrust</a:t>
            </a:r>
            <a:r>
              <a:rPr lang="en-US" sz="2400" b="1" dirty="0"/>
              <a:t>-dev-cert</a:t>
            </a:r>
            <a:r>
              <a:rPr lang="en-US" sz="2400" dirty="0"/>
              <a: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3"/>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35930" y="4732193"/>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4515508" y="4740131"/>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595086" y="4740131"/>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pic>
        <p:nvPicPr>
          <p:cNvPr id="15" name="Picture 14">
            <a:extLst>
              <a:ext uri="{FF2B5EF4-FFF2-40B4-BE49-F238E27FC236}">
                <a16:creationId xmlns:a16="http://schemas.microsoft.com/office/drawing/2014/main" id="{2326E402-F5E2-4C34-98FD-FEBCD94D485E}"/>
              </a:ext>
            </a:extLst>
          </p:cNvPr>
          <p:cNvPicPr>
            <a:picLocks noChangeAspect="1"/>
          </p:cNvPicPr>
          <p:nvPr/>
        </p:nvPicPr>
        <p:blipFill>
          <a:blip r:embed="rId3"/>
          <a:stretch>
            <a:fillRect/>
          </a:stretch>
        </p:blipFill>
        <p:spPr>
          <a:xfrm>
            <a:off x="340649" y="1697061"/>
            <a:ext cx="3634152" cy="2671001"/>
          </a:xfrm>
          <a:prstGeom prst="rect">
            <a:avLst/>
          </a:prstGeom>
        </p:spPr>
      </p:pic>
      <p:pic>
        <p:nvPicPr>
          <p:cNvPr id="16" name="Picture 15">
            <a:extLst>
              <a:ext uri="{FF2B5EF4-FFF2-40B4-BE49-F238E27FC236}">
                <a16:creationId xmlns:a16="http://schemas.microsoft.com/office/drawing/2014/main" id="{D0128CFE-1F5B-43E8-AEB5-EBA8ACA13C0D}"/>
              </a:ext>
            </a:extLst>
          </p:cNvPr>
          <p:cNvPicPr>
            <a:picLocks noChangeAspect="1"/>
          </p:cNvPicPr>
          <p:nvPr/>
        </p:nvPicPr>
        <p:blipFill>
          <a:blip r:embed="rId4"/>
          <a:stretch>
            <a:fillRect/>
          </a:stretch>
        </p:blipFill>
        <p:spPr>
          <a:xfrm>
            <a:off x="4420241" y="1705241"/>
            <a:ext cx="3634125" cy="2662822"/>
          </a:xfrm>
          <a:prstGeom prst="rect">
            <a:avLst/>
          </a:prstGeom>
        </p:spPr>
      </p:pic>
      <p:pic>
        <p:nvPicPr>
          <p:cNvPr id="17" name="Picture 16">
            <a:extLst>
              <a:ext uri="{FF2B5EF4-FFF2-40B4-BE49-F238E27FC236}">
                <a16:creationId xmlns:a16="http://schemas.microsoft.com/office/drawing/2014/main" id="{8F4C3ABA-97C3-4732-AE90-AB8C944362D3}"/>
              </a:ext>
            </a:extLst>
          </p:cNvPr>
          <p:cNvPicPr>
            <a:picLocks noChangeAspect="1"/>
          </p:cNvPicPr>
          <p:nvPr/>
        </p:nvPicPr>
        <p:blipFill>
          <a:blip r:embed="rId5"/>
          <a:stretch>
            <a:fillRect/>
          </a:stretch>
        </p:blipFill>
        <p:spPr>
          <a:xfrm>
            <a:off x="8464105" y="1689369"/>
            <a:ext cx="3631721" cy="2662823"/>
          </a:xfrm>
          <a:prstGeom prst="rect">
            <a:avLst/>
          </a:prstGeom>
        </p:spPr>
      </p:pic>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2" presetClass="entr" presetSubtype="4" accel="5000" decel="5000" fill="hold" grpId="1"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 presetClass="entr" presetSubtype="4" accel="5000" decel="5000" fill="hold" grpId="1"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7746346" cy="5687711"/>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contains Visual Studio Code integration files</a:t>
            </a:r>
          </a:p>
          <a:p>
            <a:r>
              <a:rPr lang="en-US" dirty="0">
                <a:solidFill>
                  <a:schemeClr val="accent1"/>
                </a:solidFill>
              </a:rPr>
              <a:t>config:</a:t>
            </a:r>
            <a:r>
              <a:rPr lang="en-US" dirty="0"/>
              <a:t> contains all config files</a:t>
            </a:r>
          </a:p>
          <a:p>
            <a:r>
              <a:rPr lang="en-US" dirty="0" err="1">
                <a:solidFill>
                  <a:schemeClr val="accent1"/>
                </a:solidFill>
              </a:rPr>
              <a:t>dist</a:t>
            </a:r>
            <a:r>
              <a:rPr lang="en-US" dirty="0">
                <a:solidFill>
                  <a:schemeClr val="accent1"/>
                </a:solidFill>
              </a:rPr>
              <a:t>:</a:t>
            </a:r>
            <a:r>
              <a:rPr lang="en-US" dirty="0"/>
              <a:t> contains output from all bundle processes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a:solidFill>
                  <a:srgbClr val="FF0000"/>
                </a:solidFill>
              </a:rPr>
              <a:t>release:</a:t>
            </a:r>
            <a:r>
              <a:rPr lang="en-US" dirty="0"/>
              <a:t> contains output from production bundle processes</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5" name="Picture 4" descr="Graphical user interface, application&#10;&#10;Description automatically generated">
            <a:extLst>
              <a:ext uri="{FF2B5EF4-FFF2-40B4-BE49-F238E27FC236}">
                <a16:creationId xmlns:a16="http://schemas.microsoft.com/office/drawing/2014/main" id="{93DED375-923F-405C-90B1-DEF136ABCA66}"/>
              </a:ext>
            </a:extLst>
          </p:cNvPr>
          <p:cNvPicPr>
            <a:picLocks noChangeAspect="1"/>
          </p:cNvPicPr>
          <p:nvPr/>
        </p:nvPicPr>
        <p:blipFill>
          <a:blip r:embed="rId3"/>
          <a:stretch>
            <a:fillRect/>
          </a:stretch>
        </p:blipFill>
        <p:spPr>
          <a:xfrm>
            <a:off x="8769355" y="1212849"/>
            <a:ext cx="2648287" cy="5319274"/>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7114751" cy="4284250"/>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a:p>
            <a:r>
              <a:rPr lang="en-US" dirty="0"/>
              <a:t>Interface that defines the non-standard public properties on the web part</a:t>
            </a:r>
          </a:p>
          <a:p>
            <a:r>
              <a:rPr lang="en-US" dirty="0"/>
              <a:t>Persisted when the web part is saved / published from edit mode</a:t>
            </a:r>
          </a:p>
          <a:p>
            <a:endParaRPr lang="en-US" dirty="0"/>
          </a:p>
          <a:p>
            <a:endParaRPr lang="en-US" dirty="0"/>
          </a:p>
        </p:txBody>
      </p:sp>
      <p:sp>
        <p:nvSpPr>
          <p:cNvPr id="3" name="Title 2"/>
          <p:cNvSpPr>
            <a:spLocks noGrp="1"/>
          </p:cNvSpPr>
          <p:nvPr>
            <p:ph type="title"/>
          </p:nvPr>
        </p:nvSpPr>
        <p:spPr/>
        <p:txBody>
          <a:bodyPr/>
          <a:lstStyle/>
          <a:p>
            <a:r>
              <a:rPr lang="en-US" dirty="0"/>
              <a:t>Key Files – web part class</a:t>
            </a:r>
          </a:p>
        </p:txBody>
      </p:sp>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3"/>
          <a:stretch>
            <a:fillRect/>
          </a:stretch>
        </p:blipFill>
        <p:spPr>
          <a:xfrm>
            <a:off x="465138" y="4918075"/>
            <a:ext cx="6832600" cy="1765300"/>
          </a:xfrm>
          <a:prstGeom prst="rect">
            <a:avLst/>
          </a:prstGeom>
          <a:ln>
            <a:solidFill>
              <a:schemeClr val="bg2">
                <a:lumMod val="65000"/>
              </a:schemeClr>
            </a:solidFill>
          </a:ln>
        </p:spPr>
      </p:pic>
      <p:pic>
        <p:nvPicPr>
          <p:cNvPr id="11" name="Picture 10">
            <a:extLst>
              <a:ext uri="{FF2B5EF4-FFF2-40B4-BE49-F238E27FC236}">
                <a16:creationId xmlns:a16="http://schemas.microsoft.com/office/drawing/2014/main" id="{5273529E-D684-45BA-9DC3-E09C687FB759}"/>
              </a:ext>
            </a:extLst>
          </p:cNvPr>
          <p:cNvPicPr>
            <a:picLocks noChangeAspect="1"/>
          </p:cNvPicPr>
          <p:nvPr/>
        </p:nvPicPr>
        <p:blipFill>
          <a:blip r:embed="rId4"/>
          <a:stretch>
            <a:fillRect/>
          </a:stretch>
        </p:blipFill>
        <p:spPr>
          <a:xfrm>
            <a:off x="8481020" y="498414"/>
            <a:ext cx="2986050" cy="5997696"/>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C3DE86-15A9-44F7-B37A-145892C02F2E}"/>
              </a:ext>
            </a:extLst>
          </p:cNvPr>
          <p:cNvPicPr>
            <a:picLocks noChangeAspect="1"/>
          </p:cNvPicPr>
          <p:nvPr/>
        </p:nvPicPr>
        <p:blipFill>
          <a:blip r:embed="rId3"/>
          <a:stretch>
            <a:fillRect/>
          </a:stretch>
        </p:blipFill>
        <p:spPr>
          <a:xfrm>
            <a:off x="693125" y="1709848"/>
            <a:ext cx="6164875" cy="4999664"/>
          </a:xfrm>
          <a:prstGeom prst="rect">
            <a:avLst/>
          </a:prstGeom>
        </p:spPr>
      </p:pic>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5" name="Picture 4">
            <a:extLst>
              <a:ext uri="{FF2B5EF4-FFF2-40B4-BE49-F238E27FC236}">
                <a16:creationId xmlns:a16="http://schemas.microsoft.com/office/drawing/2014/main" id="{FC5D0C46-FA7B-4E37-9E1C-A315D5625A77}"/>
              </a:ext>
            </a:extLst>
          </p:cNvPr>
          <p:cNvPicPr>
            <a:picLocks noChangeAspect="1"/>
          </p:cNvPicPr>
          <p:nvPr/>
        </p:nvPicPr>
        <p:blipFill>
          <a:blip r:embed="rId4"/>
          <a:stretch>
            <a:fillRect/>
          </a:stretch>
        </p:blipFill>
        <p:spPr>
          <a:xfrm>
            <a:off x="8159744" y="711815"/>
            <a:ext cx="2986051" cy="5997697"/>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3"/>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7" name="Picture 6">
            <a:extLst>
              <a:ext uri="{FF2B5EF4-FFF2-40B4-BE49-F238E27FC236}">
                <a16:creationId xmlns:a16="http://schemas.microsoft.com/office/drawing/2014/main" id="{5542F509-B63A-4790-A094-A752E957F1E1}"/>
              </a:ext>
            </a:extLst>
          </p:cNvPr>
          <p:cNvPicPr>
            <a:picLocks noChangeAspect="1"/>
          </p:cNvPicPr>
          <p:nvPr/>
        </p:nvPicPr>
        <p:blipFill>
          <a:blip r:embed="rId3"/>
          <a:stretch>
            <a:fillRect/>
          </a:stretch>
        </p:blipFill>
        <p:spPr>
          <a:xfrm>
            <a:off x="8558124" y="606424"/>
            <a:ext cx="2878501" cy="5781675"/>
          </a:xfrm>
          <a:prstGeom prst="rect">
            <a:avLst/>
          </a:prstGeom>
        </p:spPr>
      </p:pic>
      <p:pic>
        <p:nvPicPr>
          <p:cNvPr id="9" name="Picture 8">
            <a:extLst>
              <a:ext uri="{FF2B5EF4-FFF2-40B4-BE49-F238E27FC236}">
                <a16:creationId xmlns:a16="http://schemas.microsoft.com/office/drawing/2014/main" id="{52C2D004-3FA0-4FC9-B1DC-FEF8DEA3BFDB}"/>
              </a:ext>
            </a:extLst>
          </p:cNvPr>
          <p:cNvPicPr>
            <a:picLocks noChangeAspect="1"/>
          </p:cNvPicPr>
          <p:nvPr/>
        </p:nvPicPr>
        <p:blipFill>
          <a:blip r:embed="rId4"/>
          <a:stretch>
            <a:fillRect/>
          </a:stretch>
        </p:blipFill>
        <p:spPr>
          <a:xfrm>
            <a:off x="464400" y="1988771"/>
            <a:ext cx="7850193" cy="3792904"/>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3"/>
          <a:stretch>
            <a:fillRect/>
          </a:stretch>
        </p:blipFill>
        <p:spPr>
          <a:xfrm>
            <a:off x="5402413" y="2779433"/>
            <a:ext cx="6907996" cy="3931910"/>
          </a:xfrm>
          <a:prstGeom prst="rect">
            <a:avLst/>
          </a:prstGeom>
        </p:spPr>
      </p:pic>
      <p:pic>
        <p:nvPicPr>
          <p:cNvPr id="11" name="Picture 10">
            <a:extLst>
              <a:ext uri="{FF2B5EF4-FFF2-40B4-BE49-F238E27FC236}">
                <a16:creationId xmlns:a16="http://schemas.microsoft.com/office/drawing/2014/main" id="{511F48A5-09B5-4B93-80BF-17B3B2EDCC6A}"/>
              </a:ext>
            </a:extLst>
          </p:cNvPr>
          <p:cNvPicPr>
            <a:picLocks noChangeAspect="1"/>
          </p:cNvPicPr>
          <p:nvPr/>
        </p:nvPicPr>
        <p:blipFill>
          <a:blip r:embed="rId4"/>
          <a:stretch>
            <a:fillRect/>
          </a:stretch>
        </p:blipFill>
        <p:spPr>
          <a:xfrm>
            <a:off x="1033424" y="2723153"/>
            <a:ext cx="3799966" cy="3895995"/>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6753400" y="5042785"/>
            <a:ext cx="597915" cy="570720"/>
          </a:xfrm>
          <a:prstGeom prst="rect">
            <a:avLst/>
          </a:prstGeom>
        </p:spPr>
      </p:pic>
      <p:pic>
        <p:nvPicPr>
          <p:cNvPr id="90" name="Picture 89"/>
          <p:cNvPicPr>
            <a:picLocks noChangeAspect="1"/>
          </p:cNvPicPr>
          <p:nvPr/>
        </p:nvPicPr>
        <p:blipFill>
          <a:blip r:embed="rId4"/>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3562</Words>
  <Application>Microsoft Office PowerPoint</Application>
  <PresentationFormat>Custom</PresentationFormat>
  <Paragraphs>243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2022-03-23T12:13:02Z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