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3" r:id="rId4"/>
    <p:sldId id="1554" r:id="rId5"/>
    <p:sldId id="1550" r:id="rId6"/>
    <p:sldId id="1563" r:id="rId7"/>
    <p:sldId id="1581" r:id="rId8"/>
    <p:sldId id="1557" r:id="rId9"/>
    <p:sldId id="1558" r:id="rId10"/>
    <p:sldId id="1582" r:id="rId11"/>
    <p:sldId id="283" r:id="rId12"/>
    <p:sldId id="279" r:id="rId13"/>
    <p:sldId id="261" r:id="rId14"/>
    <p:sldId id="26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testing and debugging" id="{34885BD1-DB17-4CBA-82C8-BF5CADF0FC2C}">
          <p14:sldIdLst>
            <p14:sldId id="1554"/>
            <p14:sldId id="1550"/>
            <p14:sldId id="1563"/>
            <p14:sldId id="1581"/>
            <p14:sldId id="1557"/>
            <p14:sldId id="1558"/>
            <p14:sldId id="1582"/>
          </p14:sldIdLst>
        </p14:section>
        <p14:section name="outro" id="{17E7FD53-C607-45CA-A3B7-F12BDDB03C7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330" autoAdjust="0"/>
  </p:normalViewPr>
  <p:slideViewPr>
    <p:cSldViewPr snapToGrid="0">
      <p:cViewPr varScale="1">
        <p:scale>
          <a:sx n="76" d="100"/>
          <a:sy n="76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8/25/2019 8:21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debug-in-vs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use-developer-dashboard" TargetMode="External"/><Relationship Id="rId4" Type="http://schemas.openxmlformats.org/officeDocument/2006/relationships/hyperlink" Target="https://docs.microsoft.com/sharepoint/dev/spfx/debug-modern-pag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-sharepoint-site/_layouts/workbench.aspx" TargetMode="External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with the SharePoint Framework: Web Parts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Testing the Web Part in the Local &amp; Hosted Workbench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2382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Debugging SharePoint Framework solutions in Visual Studio Code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https://docs.microsoft.com/sharepoint/dev/spfx/debug-in-vscode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 SharePoint Framework solutions on modern SharePoint pages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https://docs.microsoft.com/sharepoint/dev/spfx/debug-modern-pages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</a:rPr>
              <a:t>Use the developer dashboard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  <a:hlinkClick r:id="rId5"/>
              </a:rPr>
              <a:t>https://docs.microsoft.com/sharepoint/dev/spfx/use-developer-dashboard</a:t>
            </a:r>
            <a:r>
              <a:rPr lang="en-US" sz="1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1878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Exploring a SharePoint Framework Project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842911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Runs on </a:t>
            </a:r>
            <a:r>
              <a:rPr lang="en-US" dirty="0">
                <a:hlinkClick r:id="rId2"/>
              </a:rPr>
              <a:t>https://localhost</a:t>
            </a:r>
            <a:endParaRPr lang="en-US" dirty="0"/>
          </a:p>
          <a:p>
            <a:pPr lvl="1"/>
            <a:r>
              <a:rPr lang="en-US" dirty="0"/>
              <a:t>Has no SharePoint Context</a:t>
            </a:r>
          </a:p>
          <a:p>
            <a:pPr lvl="1"/>
            <a:r>
              <a:rPr lang="en-US" dirty="0"/>
              <a:t>Developers can leverage uses mock data</a:t>
            </a:r>
          </a:p>
          <a:p>
            <a:endParaRPr lang="en-US" dirty="0"/>
          </a:p>
          <a:p>
            <a:r>
              <a:rPr lang="en-US" dirty="0"/>
              <a:t>SharePoint (Hosted)</a:t>
            </a:r>
          </a:p>
          <a:p>
            <a:pPr lvl="1"/>
            <a:r>
              <a:rPr lang="en-US" dirty="0"/>
              <a:t>Runs on a real SharePoint Site</a:t>
            </a:r>
          </a:p>
          <a:p>
            <a:pPr lvl="2"/>
            <a:r>
              <a:rPr lang="en-US" dirty="0">
                <a:hlinkClick r:id="rId3"/>
              </a:rPr>
              <a:t>https://&lt;your-sharepoint-site&gt;/_layouts/workbench.aspx</a:t>
            </a:r>
            <a:endParaRPr lang="en-US" dirty="0"/>
          </a:p>
          <a:p>
            <a:pPr lvl="1"/>
            <a:r>
              <a:rPr lang="en-US" dirty="0"/>
              <a:t>Has SharePoint Context</a:t>
            </a:r>
          </a:p>
          <a:p>
            <a:pPr lvl="1"/>
            <a:r>
              <a:rPr lang="en-US" dirty="0"/>
              <a:t>Uses SharePoint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SharePoint Workbench</a:t>
            </a:r>
          </a:p>
        </p:txBody>
      </p:sp>
    </p:spTree>
    <p:extLst>
      <p:ext uri="{BB962C8B-B14F-4D97-AF65-F5344CB8AC3E}">
        <p14:creationId xmlns:p14="http://schemas.microsoft.com/office/powerpoint/2010/main" val="3226948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development time experience</a:t>
            </a:r>
          </a:p>
          <a:p>
            <a:r>
              <a:rPr lang="en-US" dirty="0"/>
              <a:t>Test your changes immediately even in offline mode</a:t>
            </a:r>
          </a:p>
          <a:p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Workbench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C3F65-A49A-4BB8-9498-046E4AC6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31" y="2459067"/>
            <a:ext cx="797121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/>
              <a:t>Build and run on local server </a:t>
            </a:r>
            <a:r>
              <a:rPr lang="en-US" b="1"/>
              <a:t>and </a:t>
            </a:r>
            <a:r>
              <a:rPr lang="en-US"/>
              <a:t>automatically launch local SharePoint Workbench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and run solution on local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8528" y="2054724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8528" y="3257206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 --</a:t>
            </a: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nobrowser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65" y="3929310"/>
            <a:ext cx="990600" cy="22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8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01558" y="1212850"/>
            <a:ext cx="6636841" cy="1566583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web parts are authored in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The build process </a:t>
            </a:r>
            <a:r>
              <a:rPr lang="en-US" dirty="0" err="1"/>
              <a:t>transpiles</a:t>
            </a:r>
            <a:r>
              <a:rPr lang="en-US" dirty="0"/>
              <a:t> the TypeScript into JavaScript, then bundles it all into a single file</a:t>
            </a:r>
          </a:p>
          <a:p>
            <a:r>
              <a:rPr lang="en-US" dirty="0"/>
              <a:t>As a result, it can be hard to debug the resulting JavaScript bundle</a:t>
            </a:r>
          </a:p>
          <a:p>
            <a:r>
              <a:rPr lang="en-US" dirty="0"/>
              <a:t>Source code mapping files make it possible to debug the original unbundled </a:t>
            </a:r>
            <a:r>
              <a:rPr lang="en-US" dirty="0" err="1"/>
              <a:t>TypeScript</a:t>
            </a:r>
            <a:r>
              <a:rPr lang="en-US" dirty="0"/>
              <a:t>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Files Making Debugging Easier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A59F2-2DE8-482F-A1B9-AA31CE878744}"/>
              </a:ext>
            </a:extLst>
          </p:cNvPr>
          <p:cNvGrpSpPr/>
          <p:nvPr/>
        </p:nvGrpSpPr>
        <p:grpSpPr>
          <a:xfrm>
            <a:off x="464400" y="1299315"/>
            <a:ext cx="4710915" cy="4705559"/>
            <a:chOff x="464400" y="1299315"/>
            <a:chExt cx="4876800" cy="4876800"/>
          </a:xfrm>
        </p:grpSpPr>
        <p:pic>
          <p:nvPicPr>
            <p:cNvPr id="10" name="Picture 9" descr="Treasure map icon | Game-icons.ne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400" y="1299315"/>
              <a:ext cx="4876800" cy="4876800"/>
            </a:xfrm>
            <a:prstGeom prst="rect">
              <a:avLst/>
            </a:prstGeom>
          </p:spPr>
        </p:pic>
        <p:pic>
          <p:nvPicPr>
            <p:cNvPr id="7" name="Picture 6" descr="... presented the “Building End-to-End Apps Using TypeScript” sess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414" y="2163411"/>
              <a:ext cx="1422223" cy="711112"/>
            </a:xfrm>
            <a:prstGeom prst="rect">
              <a:avLst/>
            </a:prstGeom>
          </p:spPr>
        </p:pic>
        <p:pic>
          <p:nvPicPr>
            <p:cNvPr id="9" name="Picture 8" descr="Cómo borrar elementos de un array en JavaScript? – Geeky Theor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662" y="4359601"/>
              <a:ext cx="1581809" cy="1815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686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1550-2142-4B0F-9E36-3AD6DAAC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362324"/>
            <a:ext cx="3094477" cy="1685676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9B1FB-A1D9-4F5D-9824-009188C5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497262"/>
            <a:ext cx="3010161" cy="2804403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32E5A-E5B9-407C-B394-F08EBCEF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31" y="1362324"/>
            <a:ext cx="7801070" cy="4238376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E4161DC-A132-47DC-B2CF-E320C8D97F88}"/>
              </a:ext>
            </a:extLst>
          </p:cNvPr>
          <p:cNvSpPr/>
          <p:nvPr/>
        </p:nvSpPr>
        <p:spPr bwMode="auto">
          <a:xfrm>
            <a:off x="3000815" y="2606227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5936EC-C24A-4FD0-9B93-CDE2C3435861}"/>
              </a:ext>
            </a:extLst>
          </p:cNvPr>
          <p:cNvSpPr/>
          <p:nvPr/>
        </p:nvSpPr>
        <p:spPr bwMode="auto">
          <a:xfrm>
            <a:off x="2916499" y="5817154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6AB1EC5-B2F1-4484-B13D-33F94927B3C1}"/>
              </a:ext>
            </a:extLst>
          </p:cNvPr>
          <p:cNvSpPr/>
          <p:nvPr/>
        </p:nvSpPr>
        <p:spPr bwMode="auto">
          <a:xfrm>
            <a:off x="11213401" y="5113462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78387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D12F8-0BD3-4079-922E-1F1CC2A8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" y="1409299"/>
            <a:ext cx="2035570" cy="2166615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C02BBF-366B-4FB6-A8E7-9EA98452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32" y="1409298"/>
            <a:ext cx="4831368" cy="315625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93669-C000-4B24-B591-0547BFB2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739" y="1420119"/>
            <a:ext cx="4514754" cy="2155795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FAD56AE-5F0A-4C59-8423-FE4BF716AFAC}"/>
              </a:ext>
            </a:extLst>
          </p:cNvPr>
          <p:cNvSpPr/>
          <p:nvPr/>
        </p:nvSpPr>
        <p:spPr bwMode="auto">
          <a:xfrm>
            <a:off x="1612900" y="3101376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54E29AF-3D46-4D5D-A17B-EB47BF31695C}"/>
              </a:ext>
            </a:extLst>
          </p:cNvPr>
          <p:cNvSpPr/>
          <p:nvPr/>
        </p:nvSpPr>
        <p:spPr bwMode="auto">
          <a:xfrm>
            <a:off x="6445693" y="3101376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63B18E-EF02-401F-B1DE-BD2F94A6D581}"/>
              </a:ext>
            </a:extLst>
          </p:cNvPr>
          <p:cNvSpPr/>
          <p:nvPr/>
        </p:nvSpPr>
        <p:spPr bwMode="auto">
          <a:xfrm>
            <a:off x="11595100" y="4091019"/>
            <a:ext cx="558800" cy="474538"/>
          </a:xfrm>
          <a:prstGeom prst="flowChartConnecto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4485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Testing the Web Part in the Local &amp; Hosted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28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447</Words>
  <Application>Microsoft Office PowerPoint</Application>
  <PresentationFormat>Custom</PresentationFormat>
  <Paragraphs>74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Developing with the SharePoint Framework: Web Parts</vt:lpstr>
      <vt:lpstr>Exploring a SharePoint Framework Project </vt:lpstr>
      <vt:lpstr>Local Workbench vs. SharePoint Workbench</vt:lpstr>
      <vt:lpstr>SharePoint Workbench</vt:lpstr>
      <vt:lpstr>Debugging</vt:lpstr>
      <vt:lpstr>Mapping Files Making Debugging Easier</vt:lpstr>
      <vt:lpstr>Classic Page</vt:lpstr>
      <vt:lpstr>Modern Page</vt:lpstr>
      <vt:lpstr>Demo Testing the Web Part in the Local &amp; Hosted Workbench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2019-08-26T01:07:38Z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