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2"/>
  </p:sldMasterIdLst>
  <p:notesMasterIdLst>
    <p:notesMasterId r:id="rId21"/>
  </p:notesMasterIdLst>
  <p:handoutMasterIdLst>
    <p:handoutMasterId r:id="rId22"/>
  </p:handoutMasterIdLst>
  <p:sldIdLst>
    <p:sldId id="1562" r:id="rId3"/>
    <p:sldId id="1563" r:id="rId4"/>
    <p:sldId id="1547" r:id="rId5"/>
    <p:sldId id="1568" r:id="rId6"/>
    <p:sldId id="1570" r:id="rId7"/>
    <p:sldId id="269" r:id="rId8"/>
    <p:sldId id="1571" r:id="rId9"/>
    <p:sldId id="1572" r:id="rId10"/>
    <p:sldId id="1573" r:id="rId11"/>
    <p:sldId id="1566" r:id="rId12"/>
    <p:sldId id="1567" r:id="rId13"/>
    <p:sldId id="1564" r:id="rId14"/>
    <p:sldId id="1575" r:id="rId15"/>
    <p:sldId id="1576" r:id="rId16"/>
    <p:sldId id="1577" r:id="rId17"/>
    <p:sldId id="1578" r:id="rId18"/>
    <p:sldId id="1579" r:id="rId19"/>
    <p:sldId id="1580" r:id="rId20"/>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1FBED56-7E21-C94D-8049-451270E8C32A}">
          <p14:sldIdLst>
            <p14:sldId id="1562"/>
            <p14:sldId id="1563"/>
          </p14:sldIdLst>
        </p14:section>
        <p14:section name="project anatomy" id="{7AD6C352-0A45-444E-B8F9-8D2038BF74CA}">
          <p14:sldIdLst>
            <p14:sldId id="1547"/>
            <p14:sldId id="1568"/>
            <p14:sldId id="1570"/>
            <p14:sldId id="269"/>
            <p14:sldId id="1571"/>
            <p14:sldId id="1572"/>
            <p14:sldId id="1573"/>
            <p14:sldId id="1566"/>
            <p14:sldId id="1567"/>
          </p14:sldIdLst>
        </p14:section>
        <p14:section name="web parts" id="{8E3AA920-E048-4638-9677-E7ABDDCA76E7}">
          <p14:sldIdLst>
            <p14:sldId id="1564"/>
            <p14:sldId id="1575"/>
            <p14:sldId id="1576"/>
          </p14:sldIdLst>
        </p14:section>
        <p14:section name="outro" id="{BF29E249-6E71-4BBE-B175-E1751A1C0B1C}">
          <p14:sldIdLst>
            <p14:sldId id="1577"/>
            <p14:sldId id="1578"/>
            <p14:sldId id="1579"/>
            <p14:sldId id="158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30"/>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5018" autoAdjust="0"/>
    <p:restoredTop sz="84859" autoAdjust="0"/>
  </p:normalViewPr>
  <p:slideViewPr>
    <p:cSldViewPr snapToGrid="0">
      <p:cViewPr varScale="1">
        <p:scale>
          <a:sx n="67" d="100"/>
          <a:sy n="67" d="100"/>
        </p:scale>
        <p:origin x="822" y="60"/>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p:scale>
          <a:sx n="66" d="100"/>
          <a:sy n="66" d="100"/>
        </p:scale>
        <p:origin x="4290" y="6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SharePoint Framework</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10/17/2021 5:17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SharePoint Framework</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10/17/2021 5:17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10/17/2021 5:17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kern="1200" dirty="0">
                <a:solidFill>
                  <a:schemeClr val="tx1"/>
                </a:solidFill>
                <a:effectLst/>
                <a:latin typeface="Segoe UI Light" pitchFamily="34" charset="0"/>
                <a:ea typeface="+mn-ea"/>
                <a:cs typeface="+mn-cs"/>
              </a:rPr>
              <a:t>The SharePoint Framework development and build toolchain includes numerous tasks developers will need to run in order to build, package, deploy, and configure their projects and environments. These tasks are executed using the popular open-source tool </a:t>
            </a:r>
            <a:r>
              <a:rPr lang="en-US" sz="900" b="1" kern="1200" dirty="0">
                <a:solidFill>
                  <a:schemeClr val="tx1"/>
                </a:solidFill>
                <a:effectLst/>
                <a:latin typeface="Segoe UI Light" pitchFamily="34" charset="0"/>
                <a:ea typeface="+mn-ea"/>
                <a:cs typeface="+mn-cs"/>
              </a:rPr>
              <a:t>**Gulp**</a:t>
            </a:r>
            <a:r>
              <a:rPr lang="en-US" sz="900" b="0" kern="1200" dirty="0">
                <a:solidFill>
                  <a:schemeClr val="tx1"/>
                </a:solidFill>
                <a:effectLst/>
                <a:latin typeface="Segoe UI Light" pitchFamily="34" charset="0"/>
                <a:ea typeface="+mn-ea"/>
                <a:cs typeface="+mn-cs"/>
              </a:rPr>
              <a:t>. Microsoft has created and included multiple tasks in every project to perform the following tasks:</a:t>
            </a:r>
          </a:p>
          <a:p>
            <a:br>
              <a:rPr lang="en-US" sz="900" b="0" kern="1200" dirty="0">
                <a:solidFill>
                  <a:schemeClr val="tx1"/>
                </a:solidFill>
                <a:effectLst/>
                <a:latin typeface="Segoe UI Light" pitchFamily="34" charset="0"/>
                <a:ea typeface="+mn-ea"/>
                <a:cs typeface="+mn-cs"/>
              </a:rPr>
            </a:br>
            <a:r>
              <a:rPr lang="en-US" sz="900" b="0" kern="1200" dirty="0">
                <a:solidFill>
                  <a:schemeClr val="tx1"/>
                </a:solidFill>
                <a:effectLst/>
                <a:latin typeface="Segoe UI Light" pitchFamily="34" charset="0"/>
                <a:ea typeface="+mn-ea"/>
                <a:cs typeface="+mn-cs"/>
              </a:rPr>
              <a:t>- </a:t>
            </a:r>
            <a:r>
              <a:rPr lang="en-US" sz="900" b="1" kern="1200" dirty="0">
                <a:solidFill>
                  <a:schemeClr val="tx1"/>
                </a:solidFill>
                <a:effectLst/>
                <a:latin typeface="Segoe UI Light" pitchFamily="34" charset="0"/>
                <a:ea typeface="+mn-ea"/>
                <a:cs typeface="+mn-cs"/>
              </a:rPr>
              <a:t>**clean**</a:t>
            </a:r>
            <a:r>
              <a:rPr lang="en-US" sz="900" b="0" kern="1200" dirty="0">
                <a:solidFill>
                  <a:schemeClr val="tx1"/>
                </a:solidFill>
                <a:effectLst/>
                <a:latin typeface="Segoe UI Light" pitchFamily="34" charset="0"/>
                <a:ea typeface="+mn-ea"/>
                <a:cs typeface="+mn-cs"/>
              </a:rPr>
              <a:t>: This task deletes deletes the </a:t>
            </a:r>
            <a:r>
              <a:rPr lang="en-US" sz="900" b="1" kern="1200" dirty="0">
                <a:solidFill>
                  <a:schemeClr val="tx1"/>
                </a:solidFill>
                <a:effectLst/>
                <a:latin typeface="Segoe UI Light" pitchFamily="34" charset="0"/>
                <a:ea typeface="+mn-ea"/>
                <a:cs typeface="+mn-cs"/>
              </a:rPr>
              <a:t>**</a:t>
            </a:r>
            <a:r>
              <a:rPr lang="en-US" sz="900" b="1" kern="1200" dirty="0" err="1">
                <a:solidFill>
                  <a:schemeClr val="tx1"/>
                </a:solidFill>
                <a:effectLst/>
                <a:latin typeface="Segoe UI Light" pitchFamily="34" charset="0"/>
                <a:ea typeface="+mn-ea"/>
                <a:cs typeface="+mn-cs"/>
              </a:rPr>
              <a:t>dist</a:t>
            </a:r>
            <a:r>
              <a:rPr lang="en-US" sz="900" b="1" kern="1200" dirty="0">
                <a:solidFill>
                  <a:schemeClr val="tx1"/>
                </a:solidFill>
                <a:effectLst/>
                <a:latin typeface="Segoe UI Light" pitchFamily="34" charset="0"/>
                <a:ea typeface="+mn-ea"/>
                <a:cs typeface="+mn-cs"/>
              </a:rPr>
              <a:t>**</a:t>
            </a:r>
            <a:r>
              <a:rPr lang="en-US" sz="900" b="0" kern="1200" dirty="0">
                <a:solidFill>
                  <a:schemeClr val="tx1"/>
                </a:solidFill>
                <a:effectLst/>
                <a:latin typeface="Segoe UI Light" pitchFamily="34" charset="0"/>
                <a:ea typeface="+mn-ea"/>
                <a:cs typeface="+mn-cs"/>
              </a:rPr>
              <a:t>, </a:t>
            </a:r>
            <a:r>
              <a:rPr lang="en-US" sz="900" b="1" kern="1200" dirty="0">
                <a:solidFill>
                  <a:schemeClr val="tx1"/>
                </a:solidFill>
                <a:effectLst/>
                <a:latin typeface="Segoe UI Light" pitchFamily="34" charset="0"/>
                <a:ea typeface="+mn-ea"/>
                <a:cs typeface="+mn-cs"/>
              </a:rPr>
              <a:t>**lib**</a:t>
            </a:r>
            <a:r>
              <a:rPr lang="en-US" sz="900" b="0" kern="1200" dirty="0">
                <a:solidFill>
                  <a:schemeClr val="tx1"/>
                </a:solidFill>
                <a:effectLst/>
                <a:latin typeface="Segoe UI Light" pitchFamily="34" charset="0"/>
                <a:ea typeface="+mn-ea"/>
                <a:cs typeface="+mn-cs"/>
              </a:rPr>
              <a:t>, and </a:t>
            </a:r>
            <a:r>
              <a:rPr lang="en-US" sz="900" b="1" kern="1200" dirty="0">
                <a:solidFill>
                  <a:schemeClr val="tx1"/>
                </a:solidFill>
                <a:effectLst/>
                <a:latin typeface="Segoe UI Light" pitchFamily="34" charset="0"/>
                <a:ea typeface="+mn-ea"/>
                <a:cs typeface="+mn-cs"/>
              </a:rPr>
              <a:t>**temp**</a:t>
            </a:r>
            <a:r>
              <a:rPr lang="en-US" sz="900" b="0" kern="1200" dirty="0">
                <a:solidFill>
                  <a:schemeClr val="tx1"/>
                </a:solidFill>
                <a:effectLst/>
                <a:latin typeface="Segoe UI Light" pitchFamily="34" charset="0"/>
                <a:ea typeface="+mn-ea"/>
                <a:cs typeface="+mn-cs"/>
              </a:rPr>
              <a:t> folders created from building and bundling the project.</a:t>
            </a:r>
          </a:p>
          <a:p>
            <a:r>
              <a:rPr lang="en-US" sz="900" b="0" kern="1200" dirty="0">
                <a:solidFill>
                  <a:schemeClr val="tx1"/>
                </a:solidFill>
                <a:effectLst/>
                <a:latin typeface="Segoe UI Light" pitchFamily="34" charset="0"/>
                <a:ea typeface="+mn-ea"/>
                <a:cs typeface="+mn-cs"/>
              </a:rPr>
              <a:t>- </a:t>
            </a:r>
            <a:r>
              <a:rPr lang="en-US" sz="900" b="1" kern="1200" dirty="0">
                <a:solidFill>
                  <a:schemeClr val="tx1"/>
                </a:solidFill>
                <a:effectLst/>
                <a:latin typeface="Segoe UI Light" pitchFamily="34" charset="0"/>
                <a:ea typeface="+mn-ea"/>
                <a:cs typeface="+mn-cs"/>
              </a:rPr>
              <a:t>**build**</a:t>
            </a:r>
            <a:r>
              <a:rPr lang="en-US" sz="900" b="0" kern="1200" dirty="0">
                <a:solidFill>
                  <a:schemeClr val="tx1"/>
                </a:solidFill>
                <a:effectLst/>
                <a:latin typeface="Segoe UI Light" pitchFamily="34" charset="0"/>
                <a:ea typeface="+mn-ea"/>
                <a:cs typeface="+mn-cs"/>
              </a:rPr>
              <a:t>: This task will </a:t>
            </a:r>
            <a:r>
              <a:rPr lang="en-US" sz="900" b="0" kern="1200" dirty="0" err="1">
                <a:solidFill>
                  <a:schemeClr val="tx1"/>
                </a:solidFill>
                <a:effectLst/>
                <a:latin typeface="Segoe UI Light" pitchFamily="34" charset="0"/>
                <a:ea typeface="+mn-ea"/>
                <a:cs typeface="+mn-cs"/>
              </a:rPr>
              <a:t>transpile</a:t>
            </a:r>
            <a:r>
              <a:rPr lang="en-US" sz="900" b="0" kern="1200" dirty="0">
                <a:solidFill>
                  <a:schemeClr val="tx1"/>
                </a:solidFill>
                <a:effectLst/>
                <a:latin typeface="Segoe UI Light" pitchFamily="34" charset="0"/>
                <a:ea typeface="+mn-ea"/>
                <a:cs typeface="+mn-cs"/>
              </a:rPr>
              <a:t> all TypeScript to JavaScript and all SASS to CSS files. These temporary files are built to the </a:t>
            </a:r>
            <a:r>
              <a:rPr lang="en-US" sz="900" b="1" kern="1200" dirty="0">
                <a:solidFill>
                  <a:schemeClr val="tx1"/>
                </a:solidFill>
                <a:effectLst/>
                <a:latin typeface="Segoe UI Light" pitchFamily="34" charset="0"/>
                <a:ea typeface="+mn-ea"/>
                <a:cs typeface="+mn-cs"/>
              </a:rPr>
              <a:t>**lib**</a:t>
            </a:r>
            <a:r>
              <a:rPr lang="en-US" sz="900" b="0" kern="1200" dirty="0">
                <a:solidFill>
                  <a:schemeClr val="tx1"/>
                </a:solidFill>
                <a:effectLst/>
                <a:latin typeface="Segoe UI Light" pitchFamily="34" charset="0"/>
                <a:ea typeface="+mn-ea"/>
                <a:cs typeface="+mn-cs"/>
              </a:rPr>
              <a:t> folder.</a:t>
            </a:r>
          </a:p>
          <a:p>
            <a:r>
              <a:rPr lang="en-US" sz="900" b="0" kern="1200" dirty="0">
                <a:solidFill>
                  <a:schemeClr val="tx1"/>
                </a:solidFill>
                <a:effectLst/>
                <a:latin typeface="Segoe UI Light" pitchFamily="34" charset="0"/>
                <a:ea typeface="+mn-ea"/>
                <a:cs typeface="+mn-cs"/>
              </a:rPr>
              <a:t>- </a:t>
            </a:r>
            <a:r>
              <a:rPr lang="en-US" sz="900" b="1" kern="1200" dirty="0">
                <a:solidFill>
                  <a:schemeClr val="tx1"/>
                </a:solidFill>
                <a:effectLst/>
                <a:latin typeface="Segoe UI Light" pitchFamily="34" charset="0"/>
                <a:ea typeface="+mn-ea"/>
                <a:cs typeface="+mn-cs"/>
              </a:rPr>
              <a:t>**bundle**</a:t>
            </a:r>
            <a:r>
              <a:rPr lang="en-US" sz="900" b="0" kern="1200" dirty="0">
                <a:solidFill>
                  <a:schemeClr val="tx1"/>
                </a:solidFill>
                <a:effectLst/>
                <a:latin typeface="Segoe UI Light" pitchFamily="34" charset="0"/>
                <a:ea typeface="+mn-ea"/>
                <a:cs typeface="+mn-cs"/>
              </a:rPr>
              <a:t>: This ask will run the </a:t>
            </a:r>
            <a:r>
              <a:rPr lang="en-US" sz="900" b="1" kern="1200" dirty="0">
                <a:solidFill>
                  <a:schemeClr val="tx1"/>
                </a:solidFill>
                <a:effectLst/>
                <a:latin typeface="Segoe UI Light" pitchFamily="34" charset="0"/>
                <a:ea typeface="+mn-ea"/>
                <a:cs typeface="+mn-cs"/>
              </a:rPr>
              <a:t>**build**</a:t>
            </a:r>
            <a:r>
              <a:rPr lang="en-US" sz="900" b="0" kern="1200" dirty="0">
                <a:solidFill>
                  <a:schemeClr val="tx1"/>
                </a:solidFill>
                <a:effectLst/>
                <a:latin typeface="Segoe UI Light" pitchFamily="34" charset="0"/>
                <a:ea typeface="+mn-ea"/>
                <a:cs typeface="+mn-cs"/>
              </a:rPr>
              <a:t> task and then create JavaScript bundle(s) with Webpack using the files from the build task.</a:t>
            </a:r>
          </a:p>
          <a:p>
            <a:r>
              <a:rPr lang="en-US" sz="900" b="0" kern="1200" dirty="0">
                <a:solidFill>
                  <a:schemeClr val="tx1"/>
                </a:solidFill>
                <a:effectLst/>
                <a:latin typeface="Segoe UI Light" pitchFamily="34" charset="0"/>
                <a:ea typeface="+mn-ea"/>
                <a:cs typeface="+mn-cs"/>
              </a:rPr>
              <a:t>- </a:t>
            </a:r>
            <a:r>
              <a:rPr lang="en-US" sz="900" b="1" kern="1200" dirty="0">
                <a:solidFill>
                  <a:schemeClr val="tx1"/>
                </a:solidFill>
                <a:effectLst/>
                <a:latin typeface="Segoe UI Light" pitchFamily="34" charset="0"/>
                <a:ea typeface="+mn-ea"/>
                <a:cs typeface="+mn-cs"/>
              </a:rPr>
              <a:t>**dev-deploy**</a:t>
            </a:r>
            <a:r>
              <a:rPr lang="en-US" sz="900" b="0" kern="1200" dirty="0">
                <a:solidFill>
                  <a:schemeClr val="tx1"/>
                </a:solidFill>
                <a:effectLst/>
                <a:latin typeface="Segoe UI Light" pitchFamily="34" charset="0"/>
                <a:ea typeface="+mn-ea"/>
                <a:cs typeface="+mn-cs"/>
              </a:rPr>
              <a:t> &amp; </a:t>
            </a:r>
            <a:r>
              <a:rPr lang="en-US" sz="900" b="1" kern="1200" dirty="0">
                <a:solidFill>
                  <a:schemeClr val="tx1"/>
                </a:solidFill>
                <a:effectLst/>
                <a:latin typeface="Segoe UI Light" pitchFamily="34" charset="0"/>
                <a:ea typeface="+mn-ea"/>
                <a:cs typeface="+mn-cs"/>
              </a:rPr>
              <a:t>**deploy-azure-storage**</a:t>
            </a:r>
            <a:r>
              <a:rPr lang="en-US" sz="900" b="0" kern="1200" dirty="0">
                <a:solidFill>
                  <a:schemeClr val="tx1"/>
                </a:solidFill>
                <a:effectLst/>
                <a:latin typeface="Segoe UI Light" pitchFamily="34" charset="0"/>
                <a:ea typeface="+mn-ea"/>
                <a:cs typeface="+mn-cs"/>
              </a:rPr>
              <a:t>: These tasks upload the production manifest and JavaScript bundles to the Azure storage blob specified in the </a:t>
            </a:r>
            <a:r>
              <a:rPr lang="en-US" sz="900" b="1" kern="1200" dirty="0">
                <a:solidFill>
                  <a:schemeClr val="tx1"/>
                </a:solidFill>
                <a:effectLst/>
                <a:latin typeface="Segoe UI Light" pitchFamily="34" charset="0"/>
                <a:ea typeface="+mn-ea"/>
                <a:cs typeface="+mn-cs"/>
              </a:rPr>
              <a:t>**./config/deploy-azure-</a:t>
            </a:r>
            <a:r>
              <a:rPr lang="en-US" sz="900" b="1" kern="1200" dirty="0" err="1">
                <a:solidFill>
                  <a:schemeClr val="tx1"/>
                </a:solidFill>
                <a:effectLst/>
                <a:latin typeface="Segoe UI Light" pitchFamily="34" charset="0"/>
                <a:ea typeface="+mn-ea"/>
                <a:cs typeface="+mn-cs"/>
              </a:rPr>
              <a:t>storage.json</a:t>
            </a:r>
            <a:r>
              <a:rPr lang="en-US" sz="900" b="1" kern="1200" dirty="0">
                <a:solidFill>
                  <a:schemeClr val="tx1"/>
                </a:solidFill>
                <a:effectLst/>
                <a:latin typeface="Segoe UI Light" pitchFamily="34" charset="0"/>
                <a:ea typeface="+mn-ea"/>
                <a:cs typeface="+mn-cs"/>
              </a:rPr>
              <a:t>**</a:t>
            </a:r>
            <a:r>
              <a:rPr lang="en-US" sz="900" b="0" kern="1200" dirty="0">
                <a:solidFill>
                  <a:schemeClr val="tx1"/>
                </a:solidFill>
                <a:effectLst/>
                <a:latin typeface="Segoe UI Light" pitchFamily="34" charset="0"/>
                <a:ea typeface="+mn-ea"/>
                <a:cs typeface="+mn-cs"/>
              </a:rPr>
              <a:t> configuration file when you've elected to use the Azure CDN to host and serve your files.</a:t>
            </a:r>
          </a:p>
          <a:p>
            <a:r>
              <a:rPr lang="en-US" sz="900" b="0" kern="1200" dirty="0">
                <a:solidFill>
                  <a:schemeClr val="tx1"/>
                </a:solidFill>
                <a:effectLst/>
                <a:latin typeface="Segoe UI Light" pitchFamily="34" charset="0"/>
                <a:ea typeface="+mn-ea"/>
                <a:cs typeface="+mn-cs"/>
              </a:rPr>
              <a:t>- </a:t>
            </a:r>
            <a:r>
              <a:rPr lang="en-US" sz="900" b="1" kern="1200" dirty="0">
                <a:solidFill>
                  <a:schemeClr val="tx1"/>
                </a:solidFill>
                <a:effectLst/>
                <a:latin typeface="Segoe UI Light" pitchFamily="34" charset="0"/>
                <a:ea typeface="+mn-ea"/>
                <a:cs typeface="+mn-cs"/>
              </a:rPr>
              <a:t>**package-solution**</a:t>
            </a:r>
            <a:r>
              <a:rPr lang="en-US" sz="900" b="0" kern="1200" dirty="0">
                <a:solidFill>
                  <a:schemeClr val="tx1"/>
                </a:solidFill>
                <a:effectLst/>
                <a:latin typeface="Segoe UI Light" pitchFamily="34" charset="0"/>
                <a:ea typeface="+mn-ea"/>
                <a:cs typeface="+mn-cs"/>
              </a:rPr>
              <a:t>: This task will create a </a:t>
            </a:r>
            <a:r>
              <a:rPr lang="en-US" sz="900" b="1" kern="1200" dirty="0">
                <a:solidFill>
                  <a:schemeClr val="tx1"/>
                </a:solidFill>
                <a:effectLst/>
                <a:latin typeface="Segoe UI Light" pitchFamily="34" charset="0"/>
                <a:ea typeface="+mn-ea"/>
                <a:cs typeface="+mn-cs"/>
              </a:rPr>
              <a:t>**\*.</a:t>
            </a:r>
            <a:r>
              <a:rPr lang="en-US" sz="900" b="1" kern="1200" dirty="0" err="1">
                <a:solidFill>
                  <a:schemeClr val="tx1"/>
                </a:solidFill>
                <a:effectLst/>
                <a:latin typeface="Segoe UI Light" pitchFamily="34" charset="0"/>
                <a:ea typeface="+mn-ea"/>
                <a:cs typeface="+mn-cs"/>
              </a:rPr>
              <a:t>sppkg</a:t>
            </a:r>
            <a:r>
              <a:rPr lang="en-US" sz="900" b="1" kern="1200" dirty="0">
                <a:solidFill>
                  <a:schemeClr val="tx1"/>
                </a:solidFill>
                <a:effectLst/>
                <a:latin typeface="Segoe UI Light" pitchFamily="34" charset="0"/>
                <a:ea typeface="+mn-ea"/>
                <a:cs typeface="+mn-cs"/>
              </a:rPr>
              <a:t>**</a:t>
            </a:r>
            <a:r>
              <a:rPr lang="en-US" sz="900" b="0" kern="1200" dirty="0">
                <a:solidFill>
                  <a:schemeClr val="tx1"/>
                </a:solidFill>
                <a:effectLst/>
                <a:latin typeface="Segoe UI Light" pitchFamily="34" charset="0"/>
                <a:ea typeface="+mn-ea"/>
                <a:cs typeface="+mn-cs"/>
              </a:rPr>
              <a:t> SharePoint package file using the output from the </a:t>
            </a:r>
            <a:r>
              <a:rPr lang="en-US" sz="900" b="1" kern="1200" dirty="0">
                <a:solidFill>
                  <a:schemeClr val="tx1"/>
                </a:solidFill>
                <a:effectLst/>
                <a:latin typeface="Segoe UI Light" pitchFamily="34" charset="0"/>
                <a:ea typeface="+mn-ea"/>
                <a:cs typeface="+mn-cs"/>
              </a:rPr>
              <a:t>**bundle**</a:t>
            </a:r>
            <a:r>
              <a:rPr lang="en-US" sz="900" b="0" kern="1200" dirty="0">
                <a:solidFill>
                  <a:schemeClr val="tx1"/>
                </a:solidFill>
                <a:effectLst/>
                <a:latin typeface="Segoe UI Light" pitchFamily="34" charset="0"/>
                <a:ea typeface="+mn-ea"/>
                <a:cs typeface="+mn-cs"/>
              </a:rPr>
              <a:t> task.</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kern="1200" dirty="0">
                <a:solidFill>
                  <a:schemeClr val="tx1"/>
                </a:solidFill>
                <a:effectLst/>
                <a:latin typeface="Segoe UI Light" pitchFamily="34" charset="0"/>
                <a:ea typeface="+mn-ea"/>
                <a:cs typeface="+mn-cs"/>
              </a:rPr>
              <a:t>- </a:t>
            </a:r>
            <a:r>
              <a:rPr lang="en-US" sz="900" b="1" kern="1200" dirty="0">
                <a:solidFill>
                  <a:schemeClr val="tx1"/>
                </a:solidFill>
                <a:effectLst/>
                <a:latin typeface="Segoe UI Light" pitchFamily="34" charset="0"/>
                <a:ea typeface="+mn-ea"/>
                <a:cs typeface="+mn-cs"/>
              </a:rPr>
              <a:t>**serve**</a:t>
            </a:r>
            <a:r>
              <a:rPr lang="en-US" sz="900" b="0" kern="1200" dirty="0">
                <a:solidFill>
                  <a:schemeClr val="tx1"/>
                </a:solidFill>
                <a:effectLst/>
                <a:latin typeface="Segoe UI Light" pitchFamily="34" charset="0"/>
                <a:ea typeface="+mn-ea"/>
                <a:cs typeface="+mn-cs"/>
              </a:rPr>
              <a:t>: </a:t>
            </a:r>
            <a:r>
              <a:rPr lang="en-US" b="0" dirty="0">
                <a:solidFill>
                  <a:srgbClr val="000000"/>
                </a:solidFill>
                <a:effectLst/>
                <a:latin typeface="Consolas" panose="020B0609020204030204" pitchFamily="49" charset="0"/>
              </a:rPr>
              <a:t>The serve task will </a:t>
            </a:r>
            <a:r>
              <a:rPr lang="en-US" b="0" dirty="0" err="1">
                <a:solidFill>
                  <a:srgbClr val="000000"/>
                </a:solidFill>
                <a:effectLst/>
                <a:latin typeface="Consolas" panose="020B0609020204030204" pitchFamily="49" charset="0"/>
              </a:rPr>
              <a:t>will</a:t>
            </a:r>
            <a:r>
              <a:rPr lang="en-US" b="0" dirty="0">
                <a:solidFill>
                  <a:srgbClr val="000000"/>
                </a:solidFill>
                <a:effectLst/>
                <a:latin typeface="Consolas" panose="020B0609020204030204" pitchFamily="49" charset="0"/>
              </a:rPr>
              <a:t> build the project and start the local web server.</a:t>
            </a:r>
            <a:endParaRPr lang="en-US" sz="900" b="0" kern="1200" dirty="0">
              <a:solidFill>
                <a:schemeClr val="tx1"/>
              </a:solidFill>
              <a:effectLst/>
              <a:latin typeface="Segoe UI Light" pitchFamily="34" charset="0"/>
              <a:ea typeface="+mn-ea"/>
              <a:cs typeface="+mn-cs"/>
            </a:endParaRPr>
          </a:p>
          <a:p>
            <a:r>
              <a:rPr lang="en-US" sz="900" b="0" kern="1200" dirty="0">
                <a:solidFill>
                  <a:schemeClr val="tx1"/>
                </a:solidFill>
                <a:effectLst/>
                <a:latin typeface="Segoe UI Light" pitchFamily="34" charset="0"/>
                <a:ea typeface="+mn-ea"/>
                <a:cs typeface="+mn-cs"/>
              </a:rPr>
              <a:t>- </a:t>
            </a:r>
            <a:r>
              <a:rPr lang="en-US" sz="900" b="1" kern="1200" dirty="0">
                <a:solidFill>
                  <a:schemeClr val="tx1"/>
                </a:solidFill>
                <a:effectLst/>
                <a:latin typeface="Segoe UI Light" pitchFamily="34" charset="0"/>
                <a:ea typeface="+mn-ea"/>
                <a:cs typeface="+mn-cs"/>
              </a:rPr>
              <a:t>**test**</a:t>
            </a:r>
            <a:r>
              <a:rPr lang="en-US" sz="900" b="0" kern="1200" dirty="0">
                <a:solidFill>
                  <a:schemeClr val="tx1"/>
                </a:solidFill>
                <a:effectLst/>
                <a:latin typeface="Segoe UI Light" pitchFamily="34" charset="0"/>
                <a:ea typeface="+mn-ea"/>
                <a:cs typeface="+mn-cs"/>
              </a:rPr>
              <a:t>: This task will run the </a:t>
            </a:r>
            <a:r>
              <a:rPr lang="en-US" sz="900" b="1" kern="1200" dirty="0">
                <a:solidFill>
                  <a:schemeClr val="tx1"/>
                </a:solidFill>
                <a:effectLst/>
                <a:latin typeface="Segoe UI Light" pitchFamily="34" charset="0"/>
                <a:ea typeface="+mn-ea"/>
                <a:cs typeface="+mn-cs"/>
              </a:rPr>
              <a:t>**build**</a:t>
            </a:r>
            <a:r>
              <a:rPr lang="en-US" sz="900" b="0" kern="1200" dirty="0">
                <a:solidFill>
                  <a:schemeClr val="tx1"/>
                </a:solidFill>
                <a:effectLst/>
                <a:latin typeface="Segoe UI Light" pitchFamily="34" charset="0"/>
                <a:ea typeface="+mn-ea"/>
                <a:cs typeface="+mn-cs"/>
              </a:rPr>
              <a:t> task and then run all unit tests defined in the project.</a:t>
            </a:r>
          </a:p>
          <a:p>
            <a:r>
              <a:rPr lang="en-US" sz="900" b="0" kern="1200" dirty="0">
                <a:solidFill>
                  <a:schemeClr val="tx1"/>
                </a:solidFill>
                <a:effectLst/>
                <a:latin typeface="Segoe UI Light" pitchFamily="34" charset="0"/>
                <a:ea typeface="+mn-ea"/>
                <a:cs typeface="+mn-cs"/>
              </a:rPr>
              <a:t>- </a:t>
            </a:r>
            <a:r>
              <a:rPr lang="en-US" sz="900" b="1" kern="1200" dirty="0">
                <a:solidFill>
                  <a:schemeClr val="tx1"/>
                </a:solidFill>
                <a:effectLst/>
                <a:latin typeface="Segoe UI Light" pitchFamily="34" charset="0"/>
                <a:ea typeface="+mn-ea"/>
                <a:cs typeface="+mn-cs"/>
              </a:rPr>
              <a:t>**trust-dev-cert**</a:t>
            </a:r>
            <a:r>
              <a:rPr lang="en-US" sz="900" b="0" kern="1200" dirty="0">
                <a:solidFill>
                  <a:schemeClr val="tx1"/>
                </a:solidFill>
                <a:effectLst/>
                <a:latin typeface="Segoe UI Light" pitchFamily="34" charset="0"/>
                <a:ea typeface="+mn-ea"/>
                <a:cs typeface="+mn-cs"/>
              </a:rPr>
              <a:t> &amp; </a:t>
            </a:r>
            <a:r>
              <a:rPr lang="en-US" sz="900" b="1" kern="1200" dirty="0">
                <a:solidFill>
                  <a:schemeClr val="tx1"/>
                </a:solidFill>
                <a:effectLst/>
                <a:latin typeface="Segoe UI Light" pitchFamily="34" charset="0"/>
                <a:ea typeface="+mn-ea"/>
                <a:cs typeface="+mn-cs"/>
              </a:rPr>
              <a:t>**</a:t>
            </a:r>
            <a:r>
              <a:rPr lang="en-US" sz="900" b="1" kern="1200" dirty="0" err="1">
                <a:solidFill>
                  <a:schemeClr val="tx1"/>
                </a:solidFill>
                <a:effectLst/>
                <a:latin typeface="Segoe UI Light" pitchFamily="34" charset="0"/>
                <a:ea typeface="+mn-ea"/>
                <a:cs typeface="+mn-cs"/>
              </a:rPr>
              <a:t>untrust</a:t>
            </a:r>
            <a:r>
              <a:rPr lang="en-US" sz="900" b="1" kern="1200" dirty="0">
                <a:solidFill>
                  <a:schemeClr val="tx1"/>
                </a:solidFill>
                <a:effectLst/>
                <a:latin typeface="Segoe UI Light" pitchFamily="34" charset="0"/>
                <a:ea typeface="+mn-ea"/>
                <a:cs typeface="+mn-cs"/>
              </a:rPr>
              <a:t>-dev-cert**</a:t>
            </a:r>
            <a:r>
              <a:rPr lang="en-US" sz="900" b="0" kern="1200" dirty="0">
                <a:solidFill>
                  <a:schemeClr val="tx1"/>
                </a:solidFill>
                <a:effectLst/>
                <a:latin typeface="Segoe UI Light" pitchFamily="34" charset="0"/>
                <a:ea typeface="+mn-ea"/>
                <a:cs typeface="+mn-cs"/>
              </a:rPr>
              <a:t>: These two tasks are used to trust and </a:t>
            </a:r>
            <a:r>
              <a:rPr lang="en-US" sz="900" b="0" kern="1200" dirty="0" err="1">
                <a:solidFill>
                  <a:schemeClr val="tx1"/>
                </a:solidFill>
                <a:effectLst/>
                <a:latin typeface="Segoe UI Light" pitchFamily="34" charset="0"/>
                <a:ea typeface="+mn-ea"/>
                <a:cs typeface="+mn-cs"/>
              </a:rPr>
              <a:t>untrust</a:t>
            </a:r>
            <a:r>
              <a:rPr lang="en-US" sz="900" b="0" kern="1200" dirty="0">
                <a:solidFill>
                  <a:schemeClr val="tx1"/>
                </a:solidFill>
                <a:effectLst/>
                <a:latin typeface="Segoe UI Light" pitchFamily="34" charset="0"/>
                <a:ea typeface="+mn-ea"/>
                <a:cs typeface="+mn-cs"/>
              </a:rPr>
              <a:t> the self-signed development SSL certificate on your local development environment. The local web server started up by the </a:t>
            </a:r>
            <a:r>
              <a:rPr lang="en-US" sz="900" b="1" kern="1200" dirty="0">
                <a:solidFill>
                  <a:schemeClr val="tx1"/>
                </a:solidFill>
                <a:effectLst/>
                <a:latin typeface="Segoe UI Light" pitchFamily="34" charset="0"/>
                <a:ea typeface="+mn-ea"/>
                <a:cs typeface="+mn-cs"/>
              </a:rPr>
              <a:t>**serve**</a:t>
            </a:r>
            <a:r>
              <a:rPr lang="en-US" sz="900" b="0" kern="1200" dirty="0">
                <a:solidFill>
                  <a:schemeClr val="tx1"/>
                </a:solidFill>
                <a:effectLst/>
                <a:latin typeface="Segoe UI Light" pitchFamily="34" charset="0"/>
                <a:ea typeface="+mn-ea"/>
                <a:cs typeface="+mn-cs"/>
              </a:rPr>
              <a:t> task uses this self-signed certificate. The SSL certificate must be added to your development environment's trust root authority for the browser to accept the request.</a:t>
            </a:r>
          </a:p>
          <a:p>
            <a:br>
              <a:rPr lang="en-US" sz="900" b="0" kern="1200" dirty="0">
                <a:solidFill>
                  <a:schemeClr val="tx1"/>
                </a:solidFill>
                <a:effectLst/>
                <a:latin typeface="Segoe UI Light" pitchFamily="34" charset="0"/>
                <a:ea typeface="+mn-ea"/>
                <a:cs typeface="+mn-cs"/>
              </a:rPr>
            </a:br>
            <a:endParaRPr lang="en-US" sz="900" b="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10/17/2021 5:17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8683073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Once you've created your project and it’s ready for deployment, use the `gulp package-solution` task to create the **\*.</a:t>
            </a:r>
            <a:r>
              <a:rPr lang="en-US" sz="900" b="0" i="0" kern="1200" dirty="0" err="1">
                <a:solidFill>
                  <a:schemeClr val="tx1"/>
                </a:solidFill>
                <a:effectLst/>
                <a:latin typeface="Segoe UI Light" pitchFamily="34" charset="0"/>
                <a:ea typeface="+mn-ea"/>
                <a:cs typeface="+mn-cs"/>
              </a:rPr>
              <a:t>sppkg</a:t>
            </a:r>
            <a:r>
              <a:rPr lang="en-US" sz="900" b="0" i="0" kern="1200" dirty="0">
                <a:solidFill>
                  <a:schemeClr val="tx1"/>
                </a:solidFill>
                <a:effectLst/>
                <a:latin typeface="Segoe UI Light" pitchFamily="34" charset="0"/>
                <a:ea typeface="+mn-ea"/>
                <a:cs typeface="+mn-cs"/>
              </a:rPr>
              <a:t>** SharePoint Package file.</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For projects created and built using the SharePoint Framework v1.4.1 or higher, if the property `</a:t>
            </a:r>
            <a:r>
              <a:rPr lang="en-US" sz="900" b="0" i="0" kern="1200" dirty="0" err="1">
                <a:solidFill>
                  <a:schemeClr val="tx1"/>
                </a:solidFill>
                <a:effectLst/>
                <a:latin typeface="Segoe UI Light" pitchFamily="34" charset="0"/>
                <a:ea typeface="+mn-ea"/>
                <a:cs typeface="+mn-cs"/>
              </a:rPr>
              <a:t>includeClientSideAssets</a:t>
            </a:r>
            <a:r>
              <a:rPr lang="en-US" sz="900" b="0" i="0" kern="1200" dirty="0">
                <a:solidFill>
                  <a:schemeClr val="tx1"/>
                </a:solidFill>
                <a:effectLst/>
                <a:latin typeface="Segoe UI Light" pitchFamily="34" charset="0"/>
                <a:ea typeface="+mn-ea"/>
                <a:cs typeface="+mn-cs"/>
              </a:rPr>
              <a:t>` is set to `true` in the **./config/package-</a:t>
            </a:r>
            <a:r>
              <a:rPr lang="en-US" sz="900" b="0" i="0" kern="1200" dirty="0" err="1">
                <a:solidFill>
                  <a:schemeClr val="tx1"/>
                </a:solidFill>
                <a:effectLst/>
                <a:latin typeface="Segoe UI Light" pitchFamily="34" charset="0"/>
                <a:ea typeface="+mn-ea"/>
                <a:cs typeface="+mn-cs"/>
              </a:rPr>
              <a:t>solution.json</a:t>
            </a:r>
            <a:r>
              <a:rPr lang="en-US" sz="900" b="0" i="0" kern="1200" dirty="0">
                <a:solidFill>
                  <a:schemeClr val="tx1"/>
                </a:solidFill>
                <a:effectLst/>
                <a:latin typeface="Segoe UI Light" pitchFamily="34" charset="0"/>
                <a:ea typeface="+mn-ea"/>
                <a:cs typeface="+mn-cs"/>
              </a:rPr>
              <a:t>** file, the JavaScript bundle and manifest for the components will be included in the SharePoint package file. This option will enable the deployment of the files to a special **</a:t>
            </a:r>
            <a:r>
              <a:rPr lang="en-US" sz="900" b="0" i="0" kern="1200" dirty="0" err="1">
                <a:solidFill>
                  <a:schemeClr val="tx1"/>
                </a:solidFill>
                <a:effectLst/>
                <a:latin typeface="Segoe UI Light" pitchFamily="34" charset="0"/>
                <a:ea typeface="+mn-ea"/>
                <a:cs typeface="+mn-cs"/>
              </a:rPr>
              <a:t>ClientSideAssets</a:t>
            </a:r>
            <a:r>
              <a:rPr lang="en-US" sz="900" b="0" i="0" kern="1200" dirty="0">
                <a:solidFill>
                  <a:schemeClr val="tx1"/>
                </a:solidFill>
                <a:effectLst/>
                <a:latin typeface="Segoe UI Light" pitchFamily="34" charset="0"/>
                <a:ea typeface="+mn-ea"/>
                <a:cs typeface="+mn-cs"/>
              </a:rPr>
              <a:t>** library in the root of the site collection where the app is installed.</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&gt; [!TIP]</a:t>
            </a:r>
          </a:p>
          <a:p>
            <a:r>
              <a:rPr lang="en-US" sz="900" b="0" i="0" kern="1200" dirty="0">
                <a:solidFill>
                  <a:schemeClr val="tx1"/>
                </a:solidFill>
                <a:effectLst/>
                <a:latin typeface="Segoe UI Light" pitchFamily="34" charset="0"/>
                <a:ea typeface="+mn-ea"/>
                <a:cs typeface="+mn-cs"/>
              </a:rPr>
              <a:t>&gt; In SharePoint Online,  the **</a:t>
            </a:r>
            <a:r>
              <a:rPr lang="en-US" sz="900" b="0" i="0" kern="1200" dirty="0" err="1">
                <a:solidFill>
                  <a:schemeClr val="tx1"/>
                </a:solidFill>
                <a:effectLst/>
                <a:latin typeface="Segoe UI Light" pitchFamily="34" charset="0"/>
                <a:ea typeface="+mn-ea"/>
                <a:cs typeface="+mn-cs"/>
              </a:rPr>
              <a:t>ClientSideAssets</a:t>
            </a:r>
            <a:r>
              <a:rPr lang="en-US" sz="900" b="0" i="0" kern="1200" dirty="0">
                <a:solidFill>
                  <a:schemeClr val="tx1"/>
                </a:solidFill>
                <a:effectLst/>
                <a:latin typeface="Segoe UI Light" pitchFamily="34" charset="0"/>
                <a:ea typeface="+mn-ea"/>
                <a:cs typeface="+mn-cs"/>
              </a:rPr>
              <a:t>** folder is automatically configured to be included as enabled by the Office 365 CDN if your tenant has been enabled of the Office 365 CDN.</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However, if the property is set to `false`, or you're using the SharePoint Framework before v1.4.1, or you don't want to use the **</a:t>
            </a:r>
            <a:r>
              <a:rPr lang="en-US" sz="900" b="0" i="0" kern="1200" dirty="0" err="1">
                <a:solidFill>
                  <a:schemeClr val="tx1"/>
                </a:solidFill>
                <a:effectLst/>
                <a:latin typeface="Segoe UI Light" pitchFamily="34" charset="0"/>
                <a:ea typeface="+mn-ea"/>
                <a:cs typeface="+mn-cs"/>
              </a:rPr>
              <a:t>ClientSideAssets</a:t>
            </a:r>
            <a:r>
              <a:rPr lang="en-US" sz="900" b="0" i="0" kern="1200" dirty="0">
                <a:solidFill>
                  <a:schemeClr val="tx1"/>
                </a:solidFill>
                <a:effectLst/>
                <a:latin typeface="Segoe UI Light" pitchFamily="34" charset="0"/>
                <a:ea typeface="+mn-ea"/>
                <a:cs typeface="+mn-cs"/>
              </a:rPr>
              <a:t>** folder, you must deploy the JavaScript bundle and manifest files to a publicly accessible location. Microsoft recommends using Azure blob storage and an Azure CDN and provides the **dev-deploy** &amp; **deploy-azure-storage** gulp tasks to help with the deployment.</a:t>
            </a:r>
          </a:p>
        </p:txBody>
      </p:sp>
      <p:sp>
        <p:nvSpPr>
          <p:cNvPr id="4" name="Header Placeholder 3"/>
          <p:cNvSpPr>
            <a:spLocks noGrp="1"/>
          </p:cNvSpPr>
          <p:nvPr>
            <p:ph type="hdr" sz="quarter" idx="10"/>
          </p:nvPr>
        </p:nvSpPr>
        <p:spPr/>
        <p:txBody>
          <a:bodyPr/>
          <a:lstStyle/>
          <a:p>
            <a:r>
              <a:rPr lang="en-US"/>
              <a:t>SharePoint</a:t>
            </a:r>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Slide Number Placeholder 5"/>
          <p:cNvSpPr>
            <a:spLocks noGrp="1"/>
          </p:cNvSpPr>
          <p:nvPr>
            <p:ph type="sldNum" sz="quarter" idx="12"/>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8699137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Client-side web parts, built using the SharePoint Framework, are the cornerstone of the vision for innovating, extending, and customizing the SharePoint modern experience.</a:t>
            </a:r>
          </a:p>
          <a:p>
            <a:endParaRPr lang="en-US" b="0" dirty="0"/>
          </a:p>
          <a:p>
            <a:r>
              <a:rPr lang="en-US" b="0" dirty="0"/>
              <a:t>They're configurable, reusable, and purpose-built components that page designers and site owners can use to create unique experiences for their users.</a:t>
            </a:r>
          </a:p>
          <a:p>
            <a:endParaRPr lang="en-US" b="0" dirty="0"/>
          </a:p>
          <a:p>
            <a:r>
              <a:rPr lang="en-US" b="0" dirty="0"/>
              <a:t>Client-side web parts are build using the SharePoint Framework that provides additional capabilities, including access to Microsoft Graph for incorporating personal and organizational information into page experiences.</a:t>
            </a:r>
          </a:p>
          <a:p>
            <a:endParaRPr lang="en-US" b="0" dirty="0"/>
          </a:p>
          <a:p>
            <a:r>
              <a:rPr lang="en-US" b="0" dirty="0"/>
              <a:t>Web parts are also context aware, in the sense that they have access to contextual information about the current page. For instance, at runtime, the web part can get information about the current user and the current page and site the web part is currently running in.</a:t>
            </a:r>
          </a:p>
          <a:p>
            <a:endParaRPr lang="en-US" b="0" dirty="0"/>
          </a:p>
          <a:p>
            <a:r>
              <a:rPr lang="en-US" b="0" dirty="0"/>
              <a:t>Client-side web parts are flexible as well! Developers can use them to create single page applications (SPAs) as single page app pages, the basis for Microsoft Teams tabs and personal apps, and even as the host for Office Add-ins.</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F29B58DE-4BA1-4364-B922-4D0E9172083D}"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3848597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Experienced SharePoint developers who are familiar with server-side web parts developed and deployed using SharePoint features and solutions will find client-side web parts to be familiar. They're just web parts!</a:t>
            </a:r>
          </a:p>
          <a:p>
            <a:endParaRPr lang="en-US" dirty="0"/>
          </a:p>
          <a:p>
            <a:r>
              <a:rPr lang="en-US" dirty="0"/>
              <a:t>The only difference from a server-side web part is client-side web parts are rendered in the browser, not on the server.</a:t>
            </a:r>
          </a:p>
          <a:p>
            <a:endParaRPr lang="en-US" dirty="0"/>
          </a:p>
          <a:p>
            <a:r>
              <a:rPr lang="en-US" dirty="0"/>
              <a:t>Client-side web parts are build for the modern, JavaScript-driven web just as the modern SharePoint experience.</a:t>
            </a:r>
          </a:p>
          <a:p>
            <a:endParaRPr lang="en-US" dirty="0"/>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10/17/2021 5:17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8308515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10/17/2021 5:17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5871413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10/17/2021 5:17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2828062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10/17/2021 5:17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5108234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10/17/2021 5:17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685519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unit, you'll learn about the different components in a SharePoint Framework project, and get an overview of the build and deployment process.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10/17/2021 5:17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Yeoman generator for the SharePoint Framework creates the scaffolding (*folders &amp; files*) for a new SharePoint Framework project. After building the project the first time, you'll see even more folders and files present. Just like a .NET Framework project, some of the generated files are temporary and should not be kept in source control. </a:t>
            </a:r>
          </a:p>
          <a:p>
            <a:endParaRPr lang="en-US" dirty="0"/>
          </a:p>
          <a:p>
            <a:r>
              <a:rPr lang="en-US" dirty="0"/>
              <a:t>Let's look at the folders in a newly created and built SharePoint Framework project:</a:t>
            </a:r>
          </a:p>
          <a:p>
            <a:endParaRPr lang="en-US" dirty="0"/>
          </a:p>
          <a:p>
            <a:pPr marL="171450" indent="-171450">
              <a:buFont typeface="Arial" panose="020B0604020202020204" pitchFamily="34" charset="0"/>
              <a:buChar char="•"/>
            </a:pPr>
            <a:r>
              <a:rPr lang="en-US" dirty="0"/>
              <a:t>**.</a:t>
            </a:r>
            <a:r>
              <a:rPr lang="en-US" dirty="0" err="1"/>
              <a:t>vscode</a:t>
            </a:r>
            <a:r>
              <a:rPr lang="en-US" dirty="0"/>
              <a:t>**: This folder contains contains Visual Studio Code specific files.</a:t>
            </a:r>
          </a:p>
          <a:p>
            <a:pPr marL="171450" indent="-171450">
              <a:buFont typeface="Arial" panose="020B0604020202020204" pitchFamily="34" charset="0"/>
              <a:buChar char="•"/>
            </a:pPr>
            <a:r>
              <a:rPr lang="en-US" dirty="0"/>
              <a:t>**config**: This folder contains configuration files used by the project's various build tasks. You'll edit these files as necessary depending on the types of components you're creating and for specific situations, such as the site to test extensions or adding references to external libraries.</a:t>
            </a:r>
          </a:p>
          <a:p>
            <a:pPr marL="171450" indent="-171450">
              <a:buFont typeface="Arial" panose="020B0604020202020204" pitchFamily="34" charset="0"/>
              <a:buChar char="•"/>
            </a:pPr>
            <a:r>
              <a:rPr lang="en-US" dirty="0"/>
              <a:t>**</a:t>
            </a:r>
            <a:r>
              <a:rPr lang="en-US" dirty="0" err="1"/>
              <a:t>dist</a:t>
            </a:r>
            <a:r>
              <a:rPr lang="en-US" dirty="0"/>
              <a:t>**: This folder contains the files generated when you bundle your project, regardless of which switch you use. The </a:t>
            </a:r>
            <a:r>
              <a:rPr lang="en-US" dirty="0" err="1"/>
              <a:t>unminified</a:t>
            </a:r>
            <a:r>
              <a:rPr lang="en-US" dirty="0"/>
              <a:t> JavaScript files and source maps contained in this folder are used when you run in debug mode.</a:t>
            </a:r>
          </a:p>
          <a:p>
            <a:pPr marL="171450" indent="-171450">
              <a:buFont typeface="Arial" panose="020B0604020202020204" pitchFamily="34" charset="0"/>
              <a:buChar char="•"/>
            </a:pPr>
            <a:r>
              <a:rPr lang="en-US" dirty="0"/>
              <a:t>**lib**: This folder, created automatically when you build the project, contains the temporary files generated from the compilation and transpilation of TypeScript to JavaScript and SCSS to CSS files.</a:t>
            </a:r>
          </a:p>
          <a:p>
            <a:pPr marL="171450" indent="-171450">
              <a:buFont typeface="Arial" panose="020B0604020202020204" pitchFamily="34" charset="0"/>
              <a:buChar char="•"/>
            </a:pPr>
            <a:r>
              <a:rPr lang="en-US" dirty="0"/>
              <a:t>**</a:t>
            </a:r>
            <a:r>
              <a:rPr lang="en-US" dirty="0" err="1"/>
              <a:t>node_modules</a:t>
            </a:r>
            <a:r>
              <a:rPr lang="en-US" dirty="0"/>
              <a:t>**: This folder is created automatically when installing package dependencies using the `</a:t>
            </a:r>
            <a:r>
              <a:rPr lang="en-US" dirty="0" err="1"/>
              <a:t>npm</a:t>
            </a:r>
            <a:r>
              <a:rPr lang="en-US" dirty="0"/>
              <a:t> install` command.</a:t>
            </a:r>
          </a:p>
          <a:p>
            <a:pPr marL="171450" indent="-171450">
              <a:buFont typeface="Arial" panose="020B0604020202020204" pitchFamily="34" charset="0"/>
              <a:buChar char="•"/>
            </a:pPr>
            <a:r>
              <a:rPr lang="en-US" dirty="0"/>
              <a:t>**release**: This folder contains a subfolder named **assets** that contains the files generated when you bundle your project using the `ship` or `production` switch. These files are deployed to the CDN. This folder also contains two additional subfolders that contain manifest files.</a:t>
            </a:r>
          </a:p>
          <a:p>
            <a:pPr marL="171450" indent="-171450">
              <a:buFont typeface="Arial" panose="020B0604020202020204" pitchFamily="34" charset="0"/>
              <a:buChar char="•"/>
            </a:pPr>
            <a:r>
              <a:rPr lang="en-US" dirty="0"/>
              <a:t>**</a:t>
            </a:r>
            <a:r>
              <a:rPr lang="en-US" dirty="0" err="1"/>
              <a:t>src</a:t>
            </a:r>
            <a:r>
              <a:rPr lang="en-US" dirty="0"/>
              <a:t>**: This folder contains all the source code for your project.</a:t>
            </a:r>
          </a:p>
          <a:p>
            <a:pPr marL="171450" indent="-171450">
              <a:buFont typeface="Arial" panose="020B0604020202020204" pitchFamily="34" charset="0"/>
              <a:buChar char="•"/>
            </a:pPr>
            <a:r>
              <a:rPr lang="en-US" dirty="0"/>
              <a:t>**temp**: This folder, created automatically when you test the project, contains files used by the local development web server.</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&gt; [!NOTE]</a:t>
            </a:r>
          </a:p>
          <a:p>
            <a:pPr marL="0" indent="0">
              <a:buFont typeface="Arial" panose="020B0604020202020204" pitchFamily="34" charset="0"/>
              <a:buNone/>
            </a:pPr>
            <a:r>
              <a:rPr lang="en-US" dirty="0"/>
              <a:t>&gt; The **</a:t>
            </a:r>
            <a:r>
              <a:rPr lang="en-US" dirty="0" err="1"/>
              <a:t>dist</a:t>
            </a:r>
            <a:r>
              <a:rPr lang="en-US" dirty="0"/>
              <a:t>**, **lib**, **</a:t>
            </a:r>
            <a:r>
              <a:rPr lang="en-US" dirty="0" err="1"/>
              <a:t>node_modules</a:t>
            </a:r>
            <a:r>
              <a:rPr lang="en-US" dirty="0"/>
              <a:t>**, and **temp** folders should not be committed to your source control solution because they are automatically generated by the build process and when installing or restoring dependencies.</a:t>
            </a:r>
          </a:p>
          <a:p>
            <a:pPr marL="0" indent="0">
              <a:buFont typeface="Arial" panose="020B0604020202020204" pitchFamily="34" charset="0"/>
              <a:buNone/>
            </a:pPr>
            <a:r>
              <a:rPr lang="en-US" dirty="0"/>
              <a:t>&gt;</a:t>
            </a:r>
          </a:p>
          <a:p>
            <a:pPr marL="0" indent="0">
              <a:buFont typeface="Arial" panose="020B0604020202020204" pitchFamily="34" charset="0"/>
              <a:buNone/>
            </a:pPr>
            <a:r>
              <a:rPr lang="en-US" dirty="0"/>
              <a:t>&gt; These folders are similar to the **bin**, **obj**, and **packages** folder generated in a .NET project.</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045298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When you are creating web parts, the Yeoman generator for the SharePoint Framework will create a web part class file and add it to your project. This file is located within in the **./</a:t>
            </a:r>
            <a:r>
              <a:rPr lang="en-US" sz="900" b="0" i="0" kern="1200" dirty="0" err="1">
                <a:solidFill>
                  <a:schemeClr val="tx1"/>
                </a:solidFill>
                <a:effectLst/>
                <a:latin typeface="Segoe UI Light" pitchFamily="34" charset="0"/>
                <a:ea typeface="+mn-ea"/>
                <a:cs typeface="+mn-cs"/>
              </a:rPr>
              <a:t>src</a:t>
            </a:r>
            <a:r>
              <a:rPr lang="en-US" sz="900" b="0" i="0" kern="1200" dirty="0">
                <a:solidFill>
                  <a:schemeClr val="tx1"/>
                </a:solidFill>
                <a:effectLst/>
                <a:latin typeface="Segoe UI Light" pitchFamily="34" charset="0"/>
                <a:ea typeface="+mn-ea"/>
                <a:cs typeface="+mn-cs"/>
              </a:rPr>
              <a:t>/webparts/\[</a:t>
            </a:r>
            <a:r>
              <a:rPr lang="en-US" sz="900" b="0" i="0" kern="1200" dirty="0" err="1">
                <a:solidFill>
                  <a:schemeClr val="tx1"/>
                </a:solidFill>
                <a:effectLst/>
                <a:latin typeface="Segoe UI Light" pitchFamily="34" charset="0"/>
                <a:ea typeface="+mn-ea"/>
                <a:cs typeface="+mn-cs"/>
              </a:rPr>
              <a:t>webpartName</a:t>
            </a:r>
            <a:r>
              <a:rPr lang="en-US" sz="900" b="0" i="0" kern="1200" dirty="0">
                <a:solidFill>
                  <a:schemeClr val="tx1"/>
                </a:solidFill>
                <a:effectLst/>
                <a:latin typeface="Segoe UI Light" pitchFamily="34" charset="0"/>
                <a:ea typeface="+mn-ea"/>
                <a:cs typeface="+mn-cs"/>
              </a:rPr>
              <a:t>\]** folder. The name of the web part is added to the folder and the class' file name.</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This file defines the main entry point for the web part and extend the `</a:t>
            </a:r>
            <a:r>
              <a:rPr lang="en-US" sz="900" b="0" i="0" kern="1200" dirty="0" err="1">
                <a:solidFill>
                  <a:schemeClr val="tx1"/>
                </a:solidFill>
                <a:effectLst/>
                <a:latin typeface="Segoe UI Light" pitchFamily="34" charset="0"/>
                <a:ea typeface="+mn-ea"/>
                <a:cs typeface="+mn-cs"/>
              </a:rPr>
              <a:t>BaseClientSideWebPart</a:t>
            </a:r>
            <a:r>
              <a:rPr lang="en-US" sz="900" b="0" i="0" kern="1200" dirty="0">
                <a:solidFill>
                  <a:schemeClr val="tx1"/>
                </a:solidFill>
                <a:effectLst/>
                <a:latin typeface="Segoe UI Light" pitchFamily="34" charset="0"/>
                <a:ea typeface="+mn-ea"/>
                <a:cs typeface="+mn-cs"/>
              </a:rPr>
              <a:t>` class. All client-side web parts must extend from this base class.</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The web part file will contain both the web part class and in interface. The interface defines the nonstandard public properties on the web part and are persisted when the web part is saved or published from edit mode.</a:t>
            </a:r>
          </a:p>
          <a:p>
            <a:endParaRPr lang="en-US" sz="900" b="0" i="0" kern="1200" dirty="0" err="1">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017153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The web part manifest file, **\*.</a:t>
            </a:r>
            <a:r>
              <a:rPr lang="en-US" sz="900" b="0" i="0" kern="1200" dirty="0" err="1">
                <a:solidFill>
                  <a:schemeClr val="tx1"/>
                </a:solidFill>
                <a:effectLst/>
                <a:latin typeface="Segoe UI Light" pitchFamily="34" charset="0"/>
                <a:ea typeface="+mn-ea"/>
                <a:cs typeface="+mn-cs"/>
              </a:rPr>
              <a:t>manifest.json</a:t>
            </a:r>
            <a:r>
              <a:rPr lang="en-US" sz="900" b="0" i="0" kern="1200" dirty="0">
                <a:solidFill>
                  <a:schemeClr val="tx1"/>
                </a:solidFill>
                <a:effectLst/>
                <a:latin typeface="Segoe UI Light" pitchFamily="34" charset="0"/>
                <a:ea typeface="+mn-ea"/>
                <a:cs typeface="+mn-cs"/>
              </a:rPr>
              <a:t>**, is located in the same folder as the web part class. It contains metadata for the web part that include things such as the web part's ID, alias, the type of component, and its version. </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Web parts will also contain a section for `</a:t>
            </a:r>
            <a:r>
              <a:rPr lang="en-US" sz="900" b="0" i="0" kern="1200" dirty="0" err="1">
                <a:solidFill>
                  <a:schemeClr val="tx1"/>
                </a:solidFill>
                <a:effectLst/>
                <a:latin typeface="Segoe UI Light" pitchFamily="34" charset="0"/>
                <a:ea typeface="+mn-ea"/>
                <a:cs typeface="+mn-cs"/>
              </a:rPr>
              <a:t>preconfiguredEntries</a:t>
            </a:r>
            <a:r>
              <a:rPr lang="en-US" sz="900" b="0" i="0" kern="1200" dirty="0">
                <a:solidFill>
                  <a:schemeClr val="tx1"/>
                </a:solidFill>
                <a:effectLst/>
                <a:latin typeface="Segoe UI Light" pitchFamily="34" charset="0"/>
                <a:ea typeface="+mn-ea"/>
                <a:cs typeface="+mn-cs"/>
              </a:rPr>
              <a:t>` that are the default values for the public properties set on the web part when it is added to a new page.</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2995273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b="0" dirty="0">
                <a:solidFill>
                  <a:srgbClr val="000000"/>
                </a:solidFill>
                <a:effectLst/>
                <a:latin typeface="Consolas" panose="020B0609020204030204" pitchFamily="49" charset="0"/>
              </a:rPr>
              <a:t>CSS modules address a challenge you may have when working with client-side solutions</a:t>
            </a:r>
            <a:r>
              <a:rPr lang="en-US" dirty="0"/>
              <a:t>. CSS classes can be used to not only set the styles of an element on the page, but can also override other CSS classes. If a CSS class name is present on the page more than once, the last one will override any settings on previously defined classes. </a:t>
            </a:r>
            <a:r>
              <a:rPr lang="en-US" b="0" dirty="0">
                <a:solidFill>
                  <a:srgbClr val="000000"/>
                </a:solidFill>
                <a:effectLst/>
                <a:latin typeface="Consolas" panose="020B0609020204030204" pitchFamily="49" charset="0"/>
              </a:rPr>
              <a:t>For example, having different web parts that use the same CSS class name on the same page can impact the rendering of each web part.</a:t>
            </a:r>
          </a:p>
          <a:p>
            <a:endParaRPr lang="en-US" dirty="0"/>
          </a:p>
          <a:p>
            <a:r>
              <a:rPr lang="en-US" dirty="0"/>
              <a:t>CSS modules address this challenge by creating a globally unique name for each CSS class. A class named `.</a:t>
            </a:r>
            <a:r>
              <a:rPr lang="en-US" dirty="0" err="1"/>
              <a:t>helloWorld</a:t>
            </a:r>
            <a:r>
              <a:rPr lang="en-US" dirty="0"/>
              <a:t>` is translated to `.helloWorld_da83fer` for example. The hash at the end of the class name is unique to that web part project.</a:t>
            </a:r>
          </a:p>
          <a:p>
            <a:endParaRPr lang="en-US" dirty="0"/>
          </a:p>
          <a:p>
            <a:r>
              <a:rPr lang="en-US" dirty="0"/>
              <a:t>The SharePoint Framework build toolchain handles the complexities of generating these class names and referencing them in the your web part.</a:t>
            </a:r>
          </a:p>
          <a:p>
            <a:endParaRPr lang="en-US" dirty="0"/>
          </a:p>
          <a:p>
            <a:r>
              <a:rPr lang="en-US" dirty="0"/>
              <a:t>You define your classes in a SASS file. The class names can use **</a:t>
            </a:r>
            <a:r>
              <a:rPr lang="en-US" dirty="0" err="1"/>
              <a:t>camelCasing</a:t>
            </a:r>
            <a:r>
              <a:rPr lang="en-US" dirty="0"/>
              <a:t>** but not **kebab-casing** for the CSS module process to work. The SharePoint Framework build pipeline generates JavaScript and TypeScript type definitions for all the classes that map to the generated class names. In your web part, you will import the style object, `import styles from './</a:t>
            </a:r>
            <a:r>
              <a:rPr lang="en-US" dirty="0" err="1"/>
              <a:t>HelloWorldWebPart.module.scss</a:t>
            </a:r>
            <a:r>
              <a:rPr lang="en-US" dirty="0"/>
              <a:t>';`, and then reference the styles as a real TypeScript object: </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10/17/2021 5:17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4148561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 project is built &amp; compiled, the SharePoint Framework build process will do two things with this file. </a:t>
            </a:r>
          </a:p>
          <a:p>
            <a:endParaRPr lang="en-US" dirty="0"/>
          </a:p>
          <a:p>
            <a:r>
              <a:rPr lang="en-US" dirty="0"/>
              <a:t>First, it will compile the SCSS =&gt; CSS for use in the browser. </a:t>
            </a:r>
          </a:p>
          <a:p>
            <a:endParaRPr lang="en-US" dirty="0"/>
          </a:p>
          <a:p>
            <a:r>
              <a:rPr lang="en-US" dirty="0"/>
              <a:t>Then, it will generate two additional files. </a:t>
            </a:r>
          </a:p>
          <a:p>
            <a:endParaRPr lang="en-US" dirty="0"/>
          </a:p>
          <a:p>
            <a:r>
              <a:rPr lang="en-US" dirty="0"/>
              <a:t>One is a JavaScript file that exports a single object with the name/value properties will have the CSS module local unique names as the values for the class names that are the properties. The other file is a TypeScript declaration file that contains an interface of this file. Using these two files you can import them into your web part and reference the friendly class names rather than the generated CSS local module names.</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5611920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The **./config/</a:t>
            </a:r>
            <a:r>
              <a:rPr lang="en-US" sz="900" b="0" i="0" kern="1200" dirty="0" err="1">
                <a:solidFill>
                  <a:schemeClr val="tx1"/>
                </a:solidFill>
                <a:effectLst/>
                <a:latin typeface="Segoe UI Light" pitchFamily="34" charset="0"/>
                <a:ea typeface="+mn-ea"/>
                <a:cs typeface="+mn-cs"/>
              </a:rPr>
              <a:t>config.json</a:t>
            </a:r>
            <a:r>
              <a:rPr lang="en-US" sz="900" b="0" i="0" kern="1200" dirty="0">
                <a:solidFill>
                  <a:schemeClr val="tx1"/>
                </a:solidFill>
                <a:effectLst/>
                <a:latin typeface="Segoe UI Light" pitchFamily="34" charset="0"/>
                <a:ea typeface="+mn-ea"/>
                <a:cs typeface="+mn-cs"/>
              </a:rPr>
              <a:t>** file contains information about your JavaScript bundles, external dependencies, and localized resources. </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The `bundles` node enables developers to control the name of the bundle file created by the bundling process and what components are included in the bundle. Each component is listed by the primary JavaScript file that contains the component and the component's manifest. These values are used by the SharePoint Framework's bundling process when it configures webpack on each build. </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&gt; [!NOTE]</a:t>
            </a:r>
          </a:p>
          <a:p>
            <a:r>
              <a:rPr lang="en-US" sz="900" b="0" i="0" kern="1200" dirty="0">
                <a:solidFill>
                  <a:schemeClr val="tx1"/>
                </a:solidFill>
                <a:effectLst/>
                <a:latin typeface="Segoe UI Light" pitchFamily="34" charset="0"/>
                <a:ea typeface="+mn-ea"/>
                <a:cs typeface="+mn-cs"/>
              </a:rPr>
              <a:t>&gt; Webpack, another open-source tool, is included in each project's dependencies and is entirely managed by the build process. There is nothing for the developer to install or configure.</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The `externals` node is where you can define external libraries that you don't want to be included in the resulting bundle created by Webpack. For example, if our component used the popular library jQuery, you shouldn't include it as part of the bundle. Instead, the external library should be loaded from an external CDN prior to loading the component bundle on the page. In this case, you'd add the jQuery CDN reference to the `externals` node. During the bundling process, when Webpack sees a reference to jQuery, it will ignore it and not include it in the bundle. In addition, the component's manifest will be modified to instruct the module loader in at runtime to load jQuery prior to loading the component's bundle. </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2178860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you understand the important folders and files in a project, let's look at the build toolchain and flow for a SharePoint Framework project. This scenario will focus on a project that contains a web part component. Other types of components, such as extensions and libraries, may involve a slightly different process or step.</a:t>
            </a:r>
          </a:p>
          <a:p>
            <a:endParaRPr lang="en-US" dirty="0"/>
          </a:p>
          <a:p>
            <a:r>
              <a:rPr lang="en-US" dirty="0"/>
              <a:t>In the figure above, the first column covers configuring your development environment for SharePoint Framework development by installing all the necessary dependencies. You then create the project using the Yeoman generator for the SharePoint Framework and develop your component.</a:t>
            </a:r>
          </a:p>
          <a:p>
            <a:endParaRPr lang="en-US" dirty="0"/>
          </a:p>
          <a:p>
            <a:r>
              <a:rPr lang="en-US" dirty="0"/>
              <a:t>Moving onto the second column, test your component in the hosted workbench by executing the command `gulp serve` from the command line from the root folder of the project. This task will build, bundle, start the local web server, launch the default browser, and navigate to the workbench. Here you can add your web part to the workbench's page to test it. The hosted workbench will load the component from your local web server in the browser.</a:t>
            </a:r>
          </a:p>
          <a:p>
            <a:endParaRPr lang="en-US" dirty="0"/>
          </a:p>
          <a:p>
            <a:r>
              <a:rPr lang="en-US" dirty="0"/>
              <a:t>Follow standard development practices by iterating the component until you settle with the final version of your component that is ready to deploy.</a:t>
            </a:r>
          </a:p>
          <a:p>
            <a:endParaRPr lang="en-US" dirty="0"/>
          </a:p>
          <a:p>
            <a:r>
              <a:rPr lang="en-US" dirty="0"/>
              <a:t>The third column represents the deployment process. You'll first re-bundle the component using the `gulp bundle --ship` command that recreates the bundle for production. Next, create the deployable SharePoint package using the `gulp package-solution --ship` command. This command generates the **\*.</a:t>
            </a:r>
            <a:r>
              <a:rPr lang="en-US" dirty="0" err="1"/>
              <a:t>sppkg</a:t>
            </a:r>
            <a:r>
              <a:rPr lang="en-US" dirty="0"/>
              <a:t>** file.</a:t>
            </a:r>
          </a:p>
          <a:p>
            <a:endParaRPr lang="en-US" dirty="0"/>
          </a:p>
          <a:p>
            <a:r>
              <a:rPr lang="en-US" dirty="0"/>
              <a:t>Finally, Upload the SharePoint package to your tenant's or site collection's App Catalog site. At this point, the app can be installed in a site collection that will add the web part to the web part toolbox where it can be added to a page in edit mode.</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10/17/2021 5:17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5324200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3" name="Picture 2" descr="A person standing in front of a computer&#10;&#10;Description generated with very high confidence">
            <a:extLst>
              <a:ext uri="{FF2B5EF4-FFF2-40B4-BE49-F238E27FC236}">
                <a16:creationId xmlns:a16="http://schemas.microsoft.com/office/drawing/2014/main" id="{070E6202-7CD5-4BB1-8AE7-46D9B3803A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2064" y="-1"/>
            <a:ext cx="10494411" cy="6994525"/>
          </a:xfrm>
          <a:prstGeom prst="rect">
            <a:avLst/>
          </a:prstGeom>
        </p:spPr>
      </p:pic>
      <p:sp>
        <p:nvSpPr>
          <p:cNvPr id="6" name="Rectangle 5">
            <a:extLst>
              <a:ext uri="{FF2B5EF4-FFF2-40B4-BE49-F238E27FC236}">
                <a16:creationId xmlns:a16="http://schemas.microsoft.com/office/drawing/2014/main" id="{31AE396F-8D3A-450C-ACA2-DBB858270594}"/>
              </a:ext>
            </a:extLst>
          </p:cNvPr>
          <p:cNvSpPr/>
          <p:nvPr userDrawn="1"/>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8" name="Picture 7" descr="A picture containing indoor, wall, person, table&#10;&#10;Description generated with very high confidence">
            <a:extLst>
              <a:ext uri="{FF2B5EF4-FFF2-40B4-BE49-F238E27FC236}">
                <a16:creationId xmlns:a16="http://schemas.microsoft.com/office/drawing/2014/main" id="{B8A2D951-EDA6-4EFB-9752-5BDDC09A6E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942064" y="0"/>
            <a:ext cx="10494411" cy="6994525"/>
          </a:xfrm>
          <a:prstGeom prst="rect">
            <a:avLst/>
          </a:prstGeom>
        </p:spPr>
      </p:pic>
      <p:sp>
        <p:nvSpPr>
          <p:cNvPr id="4" name="Rectangle 3">
            <a:extLst>
              <a:ext uri="{FF2B5EF4-FFF2-40B4-BE49-F238E27FC236}">
                <a16:creationId xmlns:a16="http://schemas.microsoft.com/office/drawing/2014/main" id="{3C67E965-287F-42B7-813C-42EF173BF65D}"/>
              </a:ext>
            </a:extLst>
          </p:cNvPr>
          <p:cNvSpPr/>
          <p:nvPr userDrawn="1"/>
        </p:nvSpPr>
        <p:spPr bwMode="auto">
          <a:xfrm>
            <a:off x="0" y="-1"/>
            <a:ext cx="7940040" cy="6994525"/>
          </a:xfrm>
          <a:prstGeom prst="rect">
            <a:avLst/>
          </a:prstGeom>
          <a:gradFill>
            <a:gsLst>
              <a:gs pos="35000">
                <a:schemeClr val="tx2"/>
              </a:gs>
              <a:gs pos="100000">
                <a:schemeClr val="tx2">
                  <a:alpha val="0"/>
                </a:scheme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899478"/>
            <a:ext cx="7604125" cy="2701925"/>
          </a:xfrm>
          <a:noFill/>
        </p:spPr>
        <p:txBody>
          <a:bodyPr wrap="square" lIns="0" tIns="0" rIns="0" bIns="0" anchor="t" anchorCtr="0">
            <a:noAutofit/>
          </a:bodyPr>
          <a:lstStyle>
            <a:lvl1pPr>
              <a:lnSpc>
                <a:spcPts val="5600"/>
              </a:lnSpc>
              <a:defRPr sz="5400" spc="-150" baseline="0">
                <a:solidFill>
                  <a:schemeClr val="bg2"/>
                </a:soli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1</a:t>
            </a:r>
          </a:p>
        </p:txBody>
      </p:sp>
      <p:sp>
        <p:nvSpPr>
          <p:cNvPr id="4" name="Picture Placeholder 3"/>
          <p:cNvSpPr>
            <a:spLocks noGrp="1"/>
          </p:cNvSpPr>
          <p:nvPr>
            <p:ph type="pic" sz="quarter" idx="10"/>
          </p:nvPr>
        </p:nvSpPr>
        <p:spPr>
          <a:xfrm>
            <a:off x="6354763" y="0"/>
            <a:ext cx="6081712" cy="6994525"/>
          </a:xfrm>
          <a:blipFill dpi="0" rotWithShape="1">
            <a:blip r:embed="rId2" cstate="screen">
              <a:extLst>
                <a:ext uri="{28A0092B-C50C-407E-A947-70E740481C1C}">
                  <a14:useLocalDpi xmlns:a14="http://schemas.microsoft.com/office/drawing/2010/main"/>
                </a:ext>
              </a:extLst>
            </a:blip>
            <a:srcRect/>
            <a:tile tx="-1530350" ty="0" sx="66000" sy="66000" flip="none" algn="tl"/>
          </a:blipFill>
        </p:spPr>
        <p:txBody>
          <a:bodyPr anchor="ctr">
            <a:noAutofit/>
          </a:bodyPr>
          <a:lstStyle>
            <a:lvl1pPr marL="0" indent="0" algn="ctr">
              <a:buNone/>
              <a:defRPr>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2449010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4" name="Picture Placeholder 3" title="Drag photo"/>
          <p:cNvSpPr>
            <a:spLocks noGrp="1"/>
          </p:cNvSpPr>
          <p:nvPr>
            <p:ph type="pic" sz="quarter" idx="10" hasCustomPrompt="1"/>
          </p:nvPr>
        </p:nvSpPr>
        <p:spPr>
          <a:xfrm>
            <a:off x="465138" y="2168525"/>
            <a:ext cx="2734056" cy="4371975"/>
          </a:xfrm>
          <a:blipFill dpi="0" rotWithShape="1">
            <a:blip r:embed="rId2"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5" name="Picture Placeholder 3"/>
          <p:cNvSpPr>
            <a:spLocks noGrp="1"/>
          </p:cNvSpPr>
          <p:nvPr>
            <p:ph type="pic" sz="quarter" idx="11" hasCustomPrompt="1"/>
          </p:nvPr>
        </p:nvSpPr>
        <p:spPr>
          <a:xfrm>
            <a:off x="3397922" y="2168524"/>
            <a:ext cx="2734056" cy="4371975"/>
          </a:xfrm>
          <a:blipFill dpi="0" rotWithShape="1">
            <a:blip r:embed="rId3"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6" name="Picture Placeholder 3"/>
          <p:cNvSpPr>
            <a:spLocks noGrp="1"/>
          </p:cNvSpPr>
          <p:nvPr>
            <p:ph type="pic" sz="quarter" idx="12" hasCustomPrompt="1"/>
          </p:nvPr>
        </p:nvSpPr>
        <p:spPr>
          <a:xfrm>
            <a:off x="9263490" y="2168524"/>
            <a:ext cx="2734056" cy="4371975"/>
          </a:xfrm>
          <a:blipFill dpi="0" rotWithShape="1">
            <a:blip r:embed="rId4"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7" name="Picture Placeholder 3"/>
          <p:cNvSpPr>
            <a:spLocks noGrp="1"/>
          </p:cNvSpPr>
          <p:nvPr>
            <p:ph type="pic" sz="quarter" idx="13" hasCustomPrompt="1"/>
          </p:nvPr>
        </p:nvSpPr>
        <p:spPr>
          <a:xfrm>
            <a:off x="6330706" y="2168524"/>
            <a:ext cx="2734056" cy="4371975"/>
          </a:xfrm>
          <a:blipFill dpi="0" rotWithShape="1">
            <a:blip r:embed="rId5"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2</a:t>
            </a:r>
          </a:p>
        </p:txBody>
      </p:sp>
      <p:sp>
        <p:nvSpPr>
          <p:cNvPr id="17" name="Text Placeholder 16"/>
          <p:cNvSpPr>
            <a:spLocks noGrp="1"/>
          </p:cNvSpPr>
          <p:nvPr>
            <p:ph type="body" sz="quarter" idx="14" hasCustomPrompt="1"/>
          </p:nvPr>
        </p:nvSpPr>
        <p:spPr>
          <a:xfrm>
            <a:off x="465138"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8" name="Text Placeholder 16"/>
          <p:cNvSpPr>
            <a:spLocks noGrp="1"/>
          </p:cNvSpPr>
          <p:nvPr>
            <p:ph type="body" sz="quarter" idx="15" hasCustomPrompt="1"/>
          </p:nvPr>
        </p:nvSpPr>
        <p:spPr>
          <a:xfrm>
            <a:off x="3397922"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9" name="Text Placeholder 16"/>
          <p:cNvSpPr>
            <a:spLocks noGrp="1"/>
          </p:cNvSpPr>
          <p:nvPr>
            <p:ph type="body" sz="quarter" idx="16" hasCustomPrompt="1"/>
          </p:nvPr>
        </p:nvSpPr>
        <p:spPr>
          <a:xfrm>
            <a:off x="6330706"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20" name="Text Placeholder 16"/>
          <p:cNvSpPr>
            <a:spLocks noGrp="1"/>
          </p:cNvSpPr>
          <p:nvPr>
            <p:ph type="body" sz="quarter" idx="17" hasCustomPrompt="1"/>
          </p:nvPr>
        </p:nvSpPr>
        <p:spPr>
          <a:xfrm>
            <a:off x="9263490"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Tree>
    <p:extLst>
      <p:ext uri="{BB962C8B-B14F-4D97-AF65-F5344CB8AC3E}">
        <p14:creationId xmlns:p14="http://schemas.microsoft.com/office/powerpoint/2010/main" val="4039926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3">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5138" y="2168525"/>
            <a:ext cx="3690937" cy="2654300"/>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89437" y="2168525"/>
            <a:ext cx="3679825" cy="2654300"/>
          </a:xfrm>
          <a:blipFill>
            <a:blip r:embed="rId3"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302625" y="2168525"/>
            <a:ext cx="3695700" cy="2654300"/>
          </a:xfrm>
          <a:blipFill>
            <a:blip r:embed="rId4"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5227535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dirty="0"/>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4400" y="633600"/>
            <a:ext cx="115752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Slide for Developer Code</a:t>
            </a:r>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464400" y="1178952"/>
            <a:ext cx="11575200" cy="2658444"/>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733220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
        <p:nvSpPr>
          <p:cNvPr id="6" name="Text Placeholder 5"/>
          <p:cNvSpPr>
            <a:spLocks noGrp="1"/>
          </p:cNvSpPr>
          <p:nvPr>
            <p:ph type="body" sz="quarter" idx="10"/>
          </p:nvPr>
        </p:nvSpPr>
        <p:spPr>
          <a:xfrm>
            <a:off x="464400" y="1212850"/>
            <a:ext cx="11574000" cy="1346522"/>
          </a:xfrm>
        </p:spPr>
        <p:txBody>
          <a:bodyPr/>
          <a:lstStyle>
            <a:lvl1pPr marL="0" indent="0">
              <a:buNone/>
              <a:defRPr sz="2400">
                <a:solidFill>
                  <a:schemeClr val="tx2"/>
                </a:solidFill>
              </a:defRPr>
            </a:lvl1pPr>
            <a:lvl2pPr marL="0" indent="0">
              <a:buFontTx/>
              <a:buNone/>
              <a:defRPr sz="1400"/>
            </a:lvl2pPr>
            <a:lvl3pPr marL="228600" indent="0">
              <a:buNone/>
              <a:defRPr sz="1200"/>
            </a:lvl3pPr>
            <a:lvl4pPr marL="457200" indent="0">
              <a:buNone/>
              <a:defRPr sz="1100"/>
            </a:lvl4pPr>
            <a:lvl5pPr marL="685800" indent="0">
              <a:buNone/>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85901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51502445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566583"/>
          </a:xfrm>
        </p:spPr>
        <p:txBody>
          <a:bodyPr>
            <a:spAutoFit/>
          </a:bodyPr>
          <a:lstStyle>
            <a:lvl1pPr>
              <a:defRPr sz="24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464400" y="633600"/>
            <a:ext cx="11574000" cy="410369"/>
          </a:xfrm>
        </p:spPr>
        <p:txBody>
          <a:bodyPr vert="horz" wrap="square" lIns="0" tIns="0" rIns="0" bIns="0" rtlCol="0" anchor="t">
            <a:spAutoFit/>
          </a:bodyPr>
          <a:lstStyle>
            <a:lvl1pPr>
              <a:defRPr lang="en-US" sz="280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243925009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60F36A-EBDF-4D9D-8F13-E094035DB7F8}"/>
              </a:ext>
            </a:extLst>
          </p:cNvPr>
          <p:cNvSpPr/>
          <p:nvPr userDrawn="1"/>
        </p:nvSpPr>
        <p:spPr bwMode="auto">
          <a:xfrm>
            <a:off x="-1" y="-1"/>
            <a:ext cx="7801338" cy="6994525"/>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089010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1" cstate="screen">
            <a:extLst>
              <a:ext uri="{28A0092B-C50C-407E-A947-70E740481C1C}">
                <a14:useLocalDpi xmlns:a14="http://schemas.microsoft.com/office/drawing/2010/main"/>
              </a:ext>
            </a:extLst>
          </a:blip>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264"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299" r:id="rId25"/>
    <p:sldLayoutId id="2147484552" r:id="rId26"/>
    <p:sldLayoutId id="2147484556" r:id="rId27"/>
    <p:sldLayoutId id="2147484557" r:id="rId28"/>
    <p:sldLayoutId id="2147484559" r:id="rId29"/>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tiff"/><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9.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hyperlink" Target="https://docs.microsoft.com/en-us/sharepoint/dev/spfx/sharepoint-framework-overview" TargetMode="External"/><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hyperlink" Target="https://docs.microsoft.com/sharepoint/dev/spfx/web-parts/overview-client-side-web-parts"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9.xml"/><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9.xml"/><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css-modules/css-modules" TargetMode="External"/><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9.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9.xml"/><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9.xml"/><Relationship Id="rId1" Type="http://schemas.openxmlformats.org/officeDocument/2006/relationships/slideLayout" Target="../slideLayouts/slideLayout28.xml"/><Relationship Id="rId4" Type="http://schemas.openxmlformats.org/officeDocument/2006/relationships/image" Target="../media/image2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Developing with the SharePoint Framework: Web Parts</a:t>
            </a:r>
            <a:endParaRPr lang="en-US" dirty="0"/>
          </a:p>
        </p:txBody>
      </p:sp>
      <p:sp>
        <p:nvSpPr>
          <p:cNvPr id="5" name="Text Placeholder 4"/>
          <p:cNvSpPr>
            <a:spLocks noGrp="1"/>
          </p:cNvSpPr>
          <p:nvPr>
            <p:ph type="body" sz="quarter" idx="12"/>
          </p:nvPr>
        </p:nvSpPr>
        <p:spPr/>
        <p:txBody>
          <a:bodyPr/>
          <a:lstStyle/>
          <a:p>
            <a:r>
              <a:rPr lang="en-US" dirty="0"/>
              <a:t>Exploring a SharePoint Framework Project </a:t>
            </a:r>
          </a:p>
          <a:p>
            <a:endParaRPr lang="en-US" dirty="0"/>
          </a:p>
        </p:txBody>
      </p:sp>
    </p:spTree>
    <p:extLst>
      <p:ext uri="{BB962C8B-B14F-4D97-AF65-F5344CB8AC3E}">
        <p14:creationId xmlns:p14="http://schemas.microsoft.com/office/powerpoint/2010/main" val="2629455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838248"/>
          </a:xfrm>
        </p:spPr>
        <p:txBody>
          <a:bodyPr/>
          <a:lstStyle/>
          <a:p>
            <a:r>
              <a:rPr lang="en-US" altLang="zh-CN" sz="2400" b="1" dirty="0"/>
              <a:t>clean</a:t>
            </a:r>
            <a:r>
              <a:rPr lang="en-US" altLang="zh-CN" sz="2400" dirty="0"/>
              <a:t>:</a:t>
            </a:r>
            <a:r>
              <a:rPr lang="en-US" sz="2400" dirty="0"/>
              <a:t> deletes temp folders created by build process (</a:t>
            </a:r>
            <a:r>
              <a:rPr lang="en-US" sz="2400" dirty="0" err="1"/>
              <a:t>ie</a:t>
            </a:r>
            <a:r>
              <a:rPr lang="en-US" sz="2400" dirty="0"/>
              <a:t>: </a:t>
            </a:r>
            <a:r>
              <a:rPr lang="en-US" sz="2400" dirty="0" err="1"/>
              <a:t>dist</a:t>
            </a:r>
            <a:r>
              <a:rPr lang="en-US" sz="2400" dirty="0"/>
              <a:t>, lib, temp)</a:t>
            </a:r>
          </a:p>
          <a:p>
            <a:r>
              <a:rPr lang="en-US" sz="2400" dirty="0"/>
              <a:t>build: build the project</a:t>
            </a:r>
          </a:p>
          <a:p>
            <a:r>
              <a:rPr lang="en-US" sz="2400" b="1" dirty="0"/>
              <a:t>default</a:t>
            </a:r>
            <a:r>
              <a:rPr lang="en-US" sz="2400" dirty="0"/>
              <a:t>: equivalent to bundle</a:t>
            </a:r>
          </a:p>
          <a:p>
            <a:r>
              <a:rPr lang="en-US" sz="2400" b="1" dirty="0"/>
              <a:t>bundle</a:t>
            </a:r>
            <a:r>
              <a:rPr lang="en-US" sz="2400" dirty="0"/>
              <a:t>: build, localize, and bundle the project</a:t>
            </a:r>
          </a:p>
          <a:p>
            <a:r>
              <a:rPr lang="en-US" sz="2400" b="1" dirty="0"/>
              <a:t>dev-deploy</a:t>
            </a:r>
            <a:r>
              <a:rPr lang="en-US" sz="2400" dirty="0"/>
              <a:t>: deploy the current project to a development Azure CDN for sharing builds with colleagues</a:t>
            </a:r>
          </a:p>
          <a:p>
            <a:r>
              <a:rPr lang="en-US" sz="2400" b="1" dirty="0"/>
              <a:t>deploy-azure-storage</a:t>
            </a:r>
            <a:r>
              <a:rPr lang="en-US" sz="2400" dirty="0"/>
              <a:t>: upload the assets to a </a:t>
            </a:r>
            <a:r>
              <a:rPr lang="en-US" altLang="zh-CN" sz="2400" dirty="0"/>
              <a:t>Azure</a:t>
            </a:r>
            <a:r>
              <a:rPr lang="en-US" sz="2400" dirty="0"/>
              <a:t> s</a:t>
            </a:r>
            <a:r>
              <a:rPr lang="en-US" altLang="zh-CN" sz="2400" dirty="0"/>
              <a:t>torage container</a:t>
            </a:r>
            <a:endParaRPr lang="en-US" sz="2400" dirty="0"/>
          </a:p>
          <a:p>
            <a:r>
              <a:rPr lang="en-US" sz="2400" b="1" dirty="0"/>
              <a:t>package-solution</a:t>
            </a:r>
            <a:r>
              <a:rPr lang="en-US" sz="2400" dirty="0"/>
              <a:t>: package the project into a SPPKG</a:t>
            </a:r>
          </a:p>
          <a:p>
            <a:r>
              <a:rPr lang="en-US" sz="2400" b="1" dirty="0"/>
              <a:t>test</a:t>
            </a:r>
            <a:r>
              <a:rPr lang="en-US" sz="2400" dirty="0"/>
              <a:t>: build, localize, and bundle the project and run tests, and verify the coverage</a:t>
            </a:r>
          </a:p>
          <a:p>
            <a:r>
              <a:rPr lang="en-US" sz="2400" b="1" dirty="0"/>
              <a:t>serve</a:t>
            </a:r>
            <a:r>
              <a:rPr lang="en-US" sz="2400" dirty="0"/>
              <a:t>: build and bundle the project and run the development server</a:t>
            </a:r>
          </a:p>
          <a:p>
            <a:r>
              <a:rPr lang="en-US" sz="2400" b="1" dirty="0"/>
              <a:t>trust-dev-cert</a:t>
            </a:r>
            <a:r>
              <a:rPr lang="en-US" sz="2400" dirty="0"/>
              <a:t> &amp; </a:t>
            </a:r>
            <a:r>
              <a:rPr lang="en-US" sz="2400" b="1" dirty="0" err="1"/>
              <a:t>untrust</a:t>
            </a:r>
            <a:r>
              <a:rPr lang="en-US" sz="2400" b="1" dirty="0"/>
              <a:t>-dev-cert</a:t>
            </a:r>
            <a:r>
              <a:rPr lang="en-US" sz="2400" dirty="0"/>
              <a:t>: trusts / </a:t>
            </a:r>
            <a:r>
              <a:rPr lang="en-US" sz="2400" dirty="0" err="1"/>
              <a:t>untrusts</a:t>
            </a:r>
            <a:r>
              <a:rPr lang="en-US" sz="2400" dirty="0"/>
              <a:t> the development SSL certificate in the local machine’s trusted root authority (self-hosted HTTPS site)</a:t>
            </a:r>
          </a:p>
        </p:txBody>
      </p:sp>
      <p:sp>
        <p:nvSpPr>
          <p:cNvPr id="3" name="Title 2"/>
          <p:cNvSpPr>
            <a:spLocks noGrp="1"/>
          </p:cNvSpPr>
          <p:nvPr>
            <p:ph type="title"/>
          </p:nvPr>
        </p:nvSpPr>
        <p:spPr/>
        <p:txBody>
          <a:bodyPr/>
          <a:lstStyle/>
          <a:p>
            <a:r>
              <a:rPr lang="en-US"/>
              <a:t>What the Gulp tasks do</a:t>
            </a:r>
          </a:p>
        </p:txBody>
      </p:sp>
      <p:pic>
        <p:nvPicPr>
          <p:cNvPr id="5" name="Picture 4"/>
          <p:cNvPicPr>
            <a:picLocks noChangeAspect="1"/>
          </p:cNvPicPr>
          <p:nvPr/>
        </p:nvPicPr>
        <p:blipFill>
          <a:blip r:embed="rId3"/>
          <a:stretch>
            <a:fillRect/>
          </a:stretch>
        </p:blipFill>
        <p:spPr>
          <a:xfrm>
            <a:off x="11171239" y="99756"/>
            <a:ext cx="990600" cy="2226188"/>
          </a:xfrm>
          <a:prstGeom prst="rect">
            <a:avLst/>
          </a:prstGeom>
        </p:spPr>
      </p:pic>
    </p:spTree>
    <p:extLst>
      <p:ext uri="{BB962C8B-B14F-4D97-AF65-F5344CB8AC3E}">
        <p14:creationId xmlns:p14="http://schemas.microsoft.com/office/powerpoint/2010/main" val="8593573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25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619452"/>
          </a:xfrm>
        </p:spPr>
        <p:txBody>
          <a:bodyPr/>
          <a:lstStyle/>
          <a:p>
            <a:r>
              <a:rPr lang="en-US" dirty="0"/>
              <a:t>Gulp tasks package solutions</a:t>
            </a:r>
          </a:p>
          <a:p>
            <a:endParaRPr lang="en-US" dirty="0"/>
          </a:p>
          <a:p>
            <a:endParaRPr lang="en-US" dirty="0"/>
          </a:p>
          <a:p>
            <a:r>
              <a:rPr lang="en-US" dirty="0"/>
              <a:t>Package contents are put into an .</a:t>
            </a:r>
            <a:r>
              <a:rPr lang="en-US" dirty="0" err="1"/>
              <a:t>sppkg</a:t>
            </a:r>
            <a:r>
              <a:rPr lang="en-US" dirty="0"/>
              <a:t> file</a:t>
            </a:r>
          </a:p>
          <a:p>
            <a:endParaRPr lang="en-US" dirty="0"/>
          </a:p>
          <a:p>
            <a:r>
              <a:rPr lang="en-US" dirty="0"/>
              <a:t>JavaScript files and other assets are not packaged, they must be deployed to an external location such as a CDN*</a:t>
            </a:r>
          </a:p>
          <a:p>
            <a:r>
              <a:rPr lang="en-US" dirty="0"/>
              <a:t>“</a:t>
            </a:r>
            <a:r>
              <a:rPr lang="en-US" dirty="0" err="1"/>
              <a:t>includeClientAssets</a:t>
            </a:r>
            <a:r>
              <a:rPr lang="en-US" dirty="0"/>
              <a:t>: true” changed this default behavior to include components in the *.</a:t>
            </a:r>
            <a:r>
              <a:rPr lang="en-US" dirty="0" err="1"/>
              <a:t>sppkg</a:t>
            </a:r>
            <a:r>
              <a:rPr lang="en-US" dirty="0"/>
              <a:t> file</a:t>
            </a:r>
          </a:p>
        </p:txBody>
      </p:sp>
      <p:sp>
        <p:nvSpPr>
          <p:cNvPr id="3" name="Title 2"/>
          <p:cNvSpPr>
            <a:spLocks noGrp="1"/>
          </p:cNvSpPr>
          <p:nvPr>
            <p:ph type="title"/>
          </p:nvPr>
        </p:nvSpPr>
        <p:spPr/>
        <p:txBody>
          <a:bodyPr/>
          <a:lstStyle/>
          <a:p>
            <a:r>
              <a:rPr lang="en-US"/>
              <a:t>Solution Packaging</a:t>
            </a:r>
          </a:p>
        </p:txBody>
      </p:sp>
      <p:sp>
        <p:nvSpPr>
          <p:cNvPr id="4" name="Rectangle 3"/>
          <p:cNvSpPr/>
          <p:nvPr/>
        </p:nvSpPr>
        <p:spPr bwMode="auto">
          <a:xfrm>
            <a:off x="677849" y="1684982"/>
            <a:ext cx="4752528" cy="721217"/>
          </a:xfrm>
          <a:prstGeom prst="rect">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0000" tIns="46637" rIns="108000" bIns="46637" numCol="1" rtlCol="0" anchor="ctr" anchorCtr="0" compatLnSpc="1">
            <a:prstTxWarp prst="textNoShape">
              <a:avLst/>
            </a:prstTxWarp>
          </a:bodyPr>
          <a:lstStyle/>
          <a:p>
            <a:pPr defTabSz="932472" fontAlgn="base">
              <a:spcBef>
                <a:spcPct val="0"/>
              </a:spcBef>
              <a:spcAft>
                <a:spcPct val="0"/>
              </a:spcAft>
            </a:pPr>
            <a:r>
              <a:rPr lang="en-US" sz="2000">
                <a:gradFill>
                  <a:gsLst>
                    <a:gs pos="0">
                      <a:srgbClr val="FFFFFF"/>
                    </a:gs>
                    <a:gs pos="100000">
                      <a:srgbClr val="FFFFFF"/>
                    </a:gs>
                  </a:gsLst>
                  <a:lin ang="5400000" scaled="0"/>
                </a:gradFill>
                <a:latin typeface="Consolas" panose="020B0609020204030204" pitchFamily="49" charset="0"/>
              </a:rPr>
              <a:t>&gt; gulp package-solution</a:t>
            </a:r>
            <a:endParaRPr lang="fi-FI" sz="2000">
              <a:gradFill>
                <a:gsLst>
                  <a:gs pos="0">
                    <a:srgbClr val="FFFFFF"/>
                  </a:gs>
                  <a:gs pos="100000">
                    <a:srgbClr val="FFFFFF"/>
                  </a:gs>
                </a:gsLst>
                <a:lin ang="5400000" scaled="0"/>
              </a:gradFill>
              <a:latin typeface="Consolas" panose="020B0609020204030204" pitchFamily="49" charset="0"/>
            </a:endParaRPr>
          </a:p>
        </p:txBody>
      </p:sp>
    </p:spTree>
    <p:extLst>
      <p:ext uri="{BB962C8B-B14F-4D97-AF65-F5344CB8AC3E}">
        <p14:creationId xmlns:p14="http://schemas.microsoft.com/office/powerpoint/2010/main" val="137832257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3934946" y="2310579"/>
            <a:ext cx="1029857" cy="624063"/>
            <a:chOff x="4182500" y="2481111"/>
            <a:chExt cx="1010186" cy="612141"/>
          </a:xfrm>
          <a:solidFill>
            <a:srgbClr val="0078D7"/>
          </a:solidFill>
        </p:grpSpPr>
        <p:cxnSp>
          <p:nvCxnSpPr>
            <p:cNvPr id="3" name="Straight Connector 2"/>
            <p:cNvCxnSpPr/>
            <p:nvPr/>
          </p:nvCxnSpPr>
          <p:spPr>
            <a:xfrm>
              <a:off x="4212077" y="2558374"/>
              <a:ext cx="980609" cy="534878"/>
            </a:xfrm>
            <a:prstGeom prst="line">
              <a:avLst/>
            </a:prstGeom>
            <a:grpFill/>
            <a:ln w="381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 name="Oval 3"/>
            <p:cNvSpPr/>
            <p:nvPr/>
          </p:nvSpPr>
          <p:spPr bwMode="auto">
            <a:xfrm>
              <a:off x="4182500" y="2481111"/>
              <a:ext cx="236417" cy="236417"/>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41" tIns="149154" rIns="186441" bIns="149154" numCol="1" spcCol="0" rtlCol="0" fromWordArt="0" anchor="t" anchorCtr="0" forceAA="0" compatLnSpc="1">
              <a:prstTxWarp prst="textNoShape">
                <a:avLst/>
              </a:prstTxWarp>
              <a:noAutofit/>
            </a:bodyPr>
            <a:lstStyle/>
            <a:p>
              <a:pPr marL="0" marR="0" lvl="0" indent="0" algn="ctr" defTabSz="950481"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grpSp>
        <p:nvGrpSpPr>
          <p:cNvPr id="17" name="Group 16"/>
          <p:cNvGrpSpPr/>
          <p:nvPr/>
        </p:nvGrpSpPr>
        <p:grpSpPr>
          <a:xfrm flipV="1">
            <a:off x="3934944" y="4072950"/>
            <a:ext cx="1029856" cy="624063"/>
            <a:chOff x="4182500" y="2481111"/>
            <a:chExt cx="1010185" cy="612141"/>
          </a:xfrm>
          <a:solidFill>
            <a:srgbClr val="0078D7"/>
          </a:solidFill>
        </p:grpSpPr>
        <p:cxnSp>
          <p:nvCxnSpPr>
            <p:cNvPr id="18" name="Straight Connector 17"/>
            <p:cNvCxnSpPr/>
            <p:nvPr/>
          </p:nvCxnSpPr>
          <p:spPr>
            <a:xfrm>
              <a:off x="4212077" y="2558374"/>
              <a:ext cx="980608" cy="534878"/>
            </a:xfrm>
            <a:prstGeom prst="line">
              <a:avLst/>
            </a:prstGeom>
            <a:grpFill/>
            <a:ln w="381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9" name="Oval 18"/>
            <p:cNvSpPr/>
            <p:nvPr/>
          </p:nvSpPr>
          <p:spPr bwMode="auto">
            <a:xfrm>
              <a:off x="4182500" y="2481111"/>
              <a:ext cx="236417" cy="236417"/>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41" tIns="149154" rIns="186441" bIns="149154" numCol="1" spcCol="0" rtlCol="0" fromWordArt="0" anchor="t" anchorCtr="0" forceAA="0" compatLnSpc="1">
              <a:prstTxWarp prst="textNoShape">
                <a:avLst/>
              </a:prstTxWarp>
              <a:noAutofit/>
            </a:bodyPr>
            <a:lstStyle/>
            <a:p>
              <a:pPr marL="0" marR="0" lvl="0" indent="0" algn="ctr" defTabSz="950481"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grpSp>
        <p:nvGrpSpPr>
          <p:cNvPr id="20" name="Group 19"/>
          <p:cNvGrpSpPr/>
          <p:nvPr/>
        </p:nvGrpSpPr>
        <p:grpSpPr>
          <a:xfrm flipH="1">
            <a:off x="7380500" y="2310579"/>
            <a:ext cx="1080475" cy="651672"/>
            <a:chOff x="4182500" y="2481111"/>
            <a:chExt cx="1059835" cy="639223"/>
          </a:xfrm>
          <a:solidFill>
            <a:srgbClr val="0078D7"/>
          </a:solidFill>
        </p:grpSpPr>
        <p:cxnSp>
          <p:nvCxnSpPr>
            <p:cNvPr id="21" name="Straight Connector 20"/>
            <p:cNvCxnSpPr/>
            <p:nvPr/>
          </p:nvCxnSpPr>
          <p:spPr>
            <a:xfrm>
              <a:off x="4212077" y="2558374"/>
              <a:ext cx="1030258" cy="561960"/>
            </a:xfrm>
            <a:prstGeom prst="line">
              <a:avLst/>
            </a:prstGeom>
            <a:grpFill/>
            <a:ln w="381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2" name="Oval 21"/>
            <p:cNvSpPr/>
            <p:nvPr/>
          </p:nvSpPr>
          <p:spPr bwMode="auto">
            <a:xfrm>
              <a:off x="4182500" y="2481111"/>
              <a:ext cx="236417" cy="236417"/>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41" tIns="149154" rIns="186441" bIns="149154" numCol="1" spcCol="0" rtlCol="0" fromWordArt="0" anchor="t" anchorCtr="0" forceAA="0" compatLnSpc="1">
              <a:prstTxWarp prst="textNoShape">
                <a:avLst/>
              </a:prstTxWarp>
              <a:noAutofit/>
            </a:bodyPr>
            <a:lstStyle/>
            <a:p>
              <a:pPr marL="0" marR="0" lvl="0" indent="0" algn="ctr" defTabSz="950481"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grpSp>
        <p:nvGrpSpPr>
          <p:cNvPr id="23" name="Group 22"/>
          <p:cNvGrpSpPr/>
          <p:nvPr/>
        </p:nvGrpSpPr>
        <p:grpSpPr>
          <a:xfrm flipH="1" flipV="1">
            <a:off x="7524726" y="4122706"/>
            <a:ext cx="938640" cy="574308"/>
            <a:chOff x="4182500" y="2481111"/>
            <a:chExt cx="920711" cy="563337"/>
          </a:xfrm>
          <a:solidFill>
            <a:srgbClr val="0078D7"/>
          </a:solidFill>
        </p:grpSpPr>
        <p:cxnSp>
          <p:nvCxnSpPr>
            <p:cNvPr id="24" name="Straight Connector 23"/>
            <p:cNvCxnSpPr/>
            <p:nvPr/>
          </p:nvCxnSpPr>
          <p:spPr>
            <a:xfrm>
              <a:off x="4212077" y="2558374"/>
              <a:ext cx="891134" cy="486074"/>
            </a:xfrm>
            <a:prstGeom prst="line">
              <a:avLst/>
            </a:prstGeom>
            <a:grpFill/>
            <a:ln w="381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5" name="Oval 24"/>
            <p:cNvSpPr/>
            <p:nvPr/>
          </p:nvSpPr>
          <p:spPr bwMode="auto">
            <a:xfrm>
              <a:off x="4182500" y="2481111"/>
              <a:ext cx="236417" cy="236417"/>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41" tIns="149154" rIns="186441" bIns="149154" numCol="1" spcCol="0" rtlCol="0" fromWordArt="0" anchor="t" anchorCtr="0" forceAA="0" compatLnSpc="1">
              <a:prstTxWarp prst="textNoShape">
                <a:avLst/>
              </a:prstTxWarp>
              <a:noAutofit/>
            </a:bodyPr>
            <a:lstStyle/>
            <a:p>
              <a:pPr marL="0" marR="0" lvl="0" indent="0" algn="ctr" defTabSz="950481"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sp>
        <p:nvSpPr>
          <p:cNvPr id="41" name="TextBox 40"/>
          <p:cNvSpPr txBox="1"/>
          <p:nvPr/>
        </p:nvSpPr>
        <p:spPr>
          <a:xfrm>
            <a:off x="485743" y="1687474"/>
            <a:ext cx="3349963" cy="1464574"/>
          </a:xfrm>
          <a:prstGeom prst="rect">
            <a:avLst/>
          </a:prstGeom>
          <a:noFill/>
        </p:spPr>
        <p:txBody>
          <a:bodyPr wrap="square" lIns="0" tIns="149133" rIns="186415" bIns="149133" rtlCol="0">
            <a:spAutoFit/>
          </a:bodyPr>
          <a:lstStyle/>
          <a:p>
            <a:pPr marL="0" marR="0" lvl="0" indent="0" algn="r" defTabSz="931881" eaLnBrk="1" fontAlgn="auto" latinLnBrk="0" hangingPunct="1">
              <a:lnSpc>
                <a:spcPct val="90000"/>
              </a:lnSpc>
              <a:spcBef>
                <a:spcPts val="0"/>
              </a:spcBef>
              <a:spcAft>
                <a:spcPts val="612"/>
              </a:spcAft>
              <a:buClrTx/>
              <a:buSzTx/>
              <a:buFontTx/>
              <a:buNone/>
              <a:tabLst/>
              <a:defRPr/>
            </a:pPr>
            <a:r>
              <a:rPr kumimoji="0" lang="en-US" sz="2800" b="0" i="0" u="none" strike="noStrike" kern="0" cap="none" spc="0" normalizeH="0" baseline="0" noProof="0" dirty="0">
                <a:ln>
                  <a:noFill/>
                </a:ln>
                <a:gradFill>
                  <a:gsLst>
                    <a:gs pos="96226">
                      <a:schemeClr val="tx2"/>
                    </a:gs>
                    <a:gs pos="60000">
                      <a:schemeClr val="tx2"/>
                    </a:gs>
                  </a:gsLst>
                  <a:lin ang="5400000" scaled="0"/>
                </a:gradFill>
                <a:effectLst/>
                <a:uLnTx/>
                <a:uFillTx/>
                <a:latin typeface="+mj-lt"/>
              </a:rPr>
              <a:t>Configurable, reusable, purpose-built components</a:t>
            </a:r>
          </a:p>
        </p:txBody>
      </p:sp>
      <p:sp>
        <p:nvSpPr>
          <p:cNvPr id="42" name="TextBox 41"/>
          <p:cNvSpPr txBox="1"/>
          <p:nvPr/>
        </p:nvSpPr>
        <p:spPr>
          <a:xfrm>
            <a:off x="8760382" y="1676726"/>
            <a:ext cx="2882206" cy="1464574"/>
          </a:xfrm>
          <a:prstGeom prst="rect">
            <a:avLst/>
          </a:prstGeom>
          <a:noFill/>
        </p:spPr>
        <p:txBody>
          <a:bodyPr wrap="square" lIns="0" tIns="149133" rIns="186415" bIns="149133" rtlCol="0">
            <a:spAutoFit/>
          </a:bodyPr>
          <a:lstStyle/>
          <a:p>
            <a:pPr lvl="0" defTabSz="931881">
              <a:lnSpc>
                <a:spcPct val="90000"/>
              </a:lnSpc>
              <a:spcAft>
                <a:spcPts val="612"/>
              </a:spcAft>
              <a:defRPr/>
            </a:pPr>
            <a:r>
              <a:rPr lang="en-US" sz="2800" kern="0" dirty="0">
                <a:gradFill>
                  <a:gsLst>
                    <a:gs pos="96226">
                      <a:schemeClr val="tx2"/>
                    </a:gs>
                    <a:gs pos="60000">
                      <a:schemeClr val="tx2"/>
                    </a:gs>
                  </a:gsLst>
                  <a:lin ang="5400000" scaled="0"/>
                </a:gradFill>
                <a:latin typeface="+mj-lt"/>
              </a:rPr>
              <a:t>Add functionality to SharePoint experiences</a:t>
            </a:r>
          </a:p>
        </p:txBody>
      </p:sp>
      <p:sp>
        <p:nvSpPr>
          <p:cNvPr id="43" name="TextBox 42"/>
          <p:cNvSpPr txBox="1"/>
          <p:nvPr/>
        </p:nvSpPr>
        <p:spPr>
          <a:xfrm>
            <a:off x="8760381" y="4181350"/>
            <a:ext cx="2882207" cy="1076776"/>
          </a:xfrm>
          <a:prstGeom prst="rect">
            <a:avLst/>
          </a:prstGeom>
          <a:noFill/>
        </p:spPr>
        <p:txBody>
          <a:bodyPr wrap="square" lIns="0" tIns="149133" rIns="186415" bIns="149133" rtlCol="0">
            <a:spAutoFit/>
          </a:bodyPr>
          <a:lstStyle/>
          <a:p>
            <a:pPr marL="0" marR="0" lvl="0" indent="0" defTabSz="931881" eaLnBrk="1" fontAlgn="auto" latinLnBrk="0" hangingPunct="1">
              <a:lnSpc>
                <a:spcPct val="90000"/>
              </a:lnSpc>
              <a:spcBef>
                <a:spcPts val="0"/>
              </a:spcBef>
              <a:spcAft>
                <a:spcPts val="612"/>
              </a:spcAft>
              <a:buClrTx/>
              <a:buSzTx/>
              <a:buFontTx/>
              <a:buNone/>
              <a:tabLst/>
              <a:defRPr/>
            </a:pPr>
            <a:r>
              <a:rPr kumimoji="0" lang="en-US" sz="2800" b="0" i="0" u="none" strike="noStrike" kern="0" cap="none" spc="0" normalizeH="0" baseline="0" noProof="0" dirty="0">
                <a:ln>
                  <a:noFill/>
                </a:ln>
                <a:gradFill>
                  <a:gsLst>
                    <a:gs pos="96226">
                      <a:schemeClr val="tx2"/>
                    </a:gs>
                    <a:gs pos="60000">
                      <a:schemeClr val="tx2"/>
                    </a:gs>
                  </a:gsLst>
                  <a:lin ang="5400000" scaled="0"/>
                </a:gradFill>
                <a:effectLst/>
                <a:uLnTx/>
                <a:uFillTx/>
                <a:latin typeface="+mj-lt"/>
              </a:rPr>
              <a:t>Context aware parts</a:t>
            </a:r>
          </a:p>
        </p:txBody>
      </p:sp>
      <p:sp>
        <p:nvSpPr>
          <p:cNvPr id="44" name="TextBox 43"/>
          <p:cNvSpPr txBox="1"/>
          <p:nvPr/>
        </p:nvSpPr>
        <p:spPr>
          <a:xfrm>
            <a:off x="808037" y="3832888"/>
            <a:ext cx="3042808" cy="1464574"/>
          </a:xfrm>
          <a:prstGeom prst="rect">
            <a:avLst/>
          </a:prstGeom>
          <a:noFill/>
        </p:spPr>
        <p:txBody>
          <a:bodyPr wrap="square" lIns="0" tIns="149133" rIns="186415" bIns="149133" rtlCol="0">
            <a:spAutoFit/>
          </a:bodyPr>
          <a:lstStyle/>
          <a:p>
            <a:pPr marL="0" marR="0" lvl="0" indent="0" algn="r" defTabSz="931881" eaLnBrk="1" fontAlgn="auto" latinLnBrk="0" hangingPunct="1">
              <a:lnSpc>
                <a:spcPct val="90000"/>
              </a:lnSpc>
              <a:spcBef>
                <a:spcPts val="0"/>
              </a:spcBef>
              <a:spcAft>
                <a:spcPts val="612"/>
              </a:spcAft>
              <a:buClrTx/>
              <a:buSzTx/>
              <a:buFontTx/>
              <a:buNone/>
              <a:tabLst/>
              <a:defRPr/>
            </a:pPr>
            <a:r>
              <a:rPr kumimoji="0" lang="en-US" sz="2800" b="0" i="0" u="none" strike="noStrike" kern="0" cap="none" spc="0" normalizeH="0" baseline="0" noProof="0" dirty="0">
                <a:ln>
                  <a:noFill/>
                </a:ln>
                <a:gradFill>
                  <a:gsLst>
                    <a:gs pos="96226">
                      <a:schemeClr val="tx2"/>
                    </a:gs>
                    <a:gs pos="60000">
                      <a:schemeClr val="tx2"/>
                    </a:gs>
                  </a:gsLst>
                  <a:lin ang="5400000" scaled="0"/>
                </a:gradFill>
                <a:effectLst/>
                <a:uLnTx/>
                <a:uFillTx/>
                <a:latin typeface="+mj-lt"/>
              </a:rPr>
              <a:t>Framework for connecting related components</a:t>
            </a:r>
          </a:p>
        </p:txBody>
      </p:sp>
      <p:cxnSp>
        <p:nvCxnSpPr>
          <p:cNvPr id="31" name="Straight Connector 30"/>
          <p:cNvCxnSpPr/>
          <p:nvPr/>
        </p:nvCxnSpPr>
        <p:spPr>
          <a:xfrm>
            <a:off x="458834" y="3151550"/>
            <a:ext cx="3190336"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58836" y="5635252"/>
            <a:ext cx="3190351"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8760381" y="5277904"/>
            <a:ext cx="3190351"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8760381" y="3471767"/>
            <a:ext cx="3190351"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4634951" y="1874931"/>
            <a:ext cx="3166579" cy="3169503"/>
          </a:xfrm>
          <a:prstGeom prst="ellipse">
            <a:avLst/>
          </a:prstGeom>
          <a:solidFill>
            <a:schemeClr val="tx2"/>
          </a:solidFill>
          <a:ln w="0">
            <a:noFill/>
          </a:ln>
        </p:spPr>
        <p:style>
          <a:lnRef idx="2">
            <a:schemeClr val="accent1">
              <a:shade val="50000"/>
            </a:schemeClr>
          </a:lnRef>
          <a:fillRef idx="1">
            <a:schemeClr val="accent1"/>
          </a:fillRef>
          <a:effectRef idx="0">
            <a:schemeClr val="accent1"/>
          </a:effectRef>
          <a:fontRef idx="minor">
            <a:schemeClr val="lt1"/>
          </a:fontRef>
        </p:style>
        <p:txBody>
          <a:bodyPr tIns="274164" bIns="0" rtlCol="0" anchor="ctr"/>
          <a:lstStyle/>
          <a:p>
            <a:pPr marL="0" marR="0" lvl="0" indent="0" algn="ctr" defTabSz="913522" eaLnBrk="1" fontAlgn="auto" latinLnBrk="0" hangingPunct="1">
              <a:lnSpc>
                <a:spcPct val="90000"/>
              </a:lnSpc>
              <a:spcBef>
                <a:spcPts val="600"/>
              </a:spcBef>
              <a:spcAft>
                <a:spcPts val="0"/>
              </a:spcAft>
              <a:buClr>
                <a:srgbClr val="FFFFFF"/>
              </a:buClr>
              <a:buSzPct val="90000"/>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grpSp>
        <p:nvGrpSpPr>
          <p:cNvPr id="26" name="Group 25"/>
          <p:cNvGrpSpPr/>
          <p:nvPr/>
        </p:nvGrpSpPr>
        <p:grpSpPr>
          <a:xfrm>
            <a:off x="5045016" y="3091968"/>
            <a:ext cx="2346447" cy="731210"/>
            <a:chOff x="5123648" y="5206061"/>
            <a:chExt cx="2300647" cy="716938"/>
          </a:xfrm>
        </p:grpSpPr>
        <p:grpSp>
          <p:nvGrpSpPr>
            <p:cNvPr id="27" name="Group 26"/>
            <p:cNvGrpSpPr/>
            <p:nvPr/>
          </p:nvGrpSpPr>
          <p:grpSpPr>
            <a:xfrm>
              <a:off x="5123648" y="5206061"/>
              <a:ext cx="2300647" cy="716938"/>
              <a:chOff x="7764124" y="5885989"/>
              <a:chExt cx="2347112" cy="731416"/>
            </a:xfrm>
          </p:grpSpPr>
          <p:sp>
            <p:nvSpPr>
              <p:cNvPr id="32" name="Oval 31"/>
              <p:cNvSpPr/>
              <p:nvPr/>
            </p:nvSpPr>
            <p:spPr bwMode="auto">
              <a:xfrm>
                <a:off x="7764124" y="5885989"/>
                <a:ext cx="731416" cy="731416"/>
              </a:xfrm>
              <a:prstGeom prst="ellipse">
                <a:avLst/>
              </a:prstGeom>
              <a:solidFill>
                <a:srgbClr val="EAEAEA"/>
              </a:solidFill>
              <a:ln w="19050" cap="flat" cmpd="sng" algn="ctr">
                <a:noFill/>
                <a:prstDash val="solid"/>
                <a:miter lim="800000"/>
                <a:headEnd type="none" w="med" len="med"/>
                <a:tailEnd type="none" w="med" len="med"/>
              </a:ln>
              <a:effectLst/>
            </p:spPr>
            <p:txBody>
              <a:bodyPr rot="0" spcFirstLastPara="0" vertOverflow="overflow" horzOverflow="overflow" vert="horz" wrap="square" lIns="182802" tIns="146241" rIns="182802" bIns="146241"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3" name="Rectangle 32"/>
              <p:cNvSpPr/>
              <p:nvPr/>
            </p:nvSpPr>
            <p:spPr>
              <a:xfrm>
                <a:off x="8520200" y="6039271"/>
                <a:ext cx="1591036" cy="424852"/>
              </a:xfrm>
              <a:prstGeom prst="rect">
                <a:avLst/>
              </a:prstGeom>
            </p:spPr>
            <p:txBody>
              <a:bodyPr wrap="square">
                <a:spAutoFit/>
              </a:bodyPr>
              <a:lstStyle/>
              <a:p>
                <a:pPr defTabSz="913873">
                  <a:lnSpc>
                    <a:spcPct val="90000"/>
                  </a:lnSpc>
                  <a:spcBef>
                    <a:spcPts val="600"/>
                  </a:spcBef>
                  <a:buClr>
                    <a:srgbClr val="505050"/>
                  </a:buClr>
                  <a:buSzPct val="90000"/>
                  <a:defRPr/>
                </a:pPr>
                <a:r>
                  <a:rPr lang="en-US" sz="2400" kern="0" dirty="0">
                    <a:solidFill>
                      <a:schemeClr val="bg1"/>
                    </a:solidFill>
                  </a:rPr>
                  <a:t>Web Parts</a:t>
                </a:r>
              </a:p>
            </p:txBody>
          </p:sp>
        </p:grpSp>
        <p:grpSp>
          <p:nvGrpSpPr>
            <p:cNvPr id="28" name="Group 27"/>
            <p:cNvGrpSpPr/>
            <p:nvPr/>
          </p:nvGrpSpPr>
          <p:grpSpPr bwMode="black">
            <a:xfrm>
              <a:off x="5273755" y="5383831"/>
              <a:ext cx="438224" cy="338928"/>
              <a:chOff x="813584" y="4312262"/>
              <a:chExt cx="478309" cy="370027"/>
            </a:xfrm>
            <a:solidFill>
              <a:srgbClr val="0078D7"/>
            </a:solidFill>
          </p:grpSpPr>
          <p:sp>
            <p:nvSpPr>
              <p:cNvPr id="29" name="Freeform 79"/>
              <p:cNvSpPr>
                <a:spLocks/>
              </p:cNvSpPr>
              <p:nvPr/>
            </p:nvSpPr>
            <p:spPr bwMode="black">
              <a:xfrm>
                <a:off x="813584" y="4503897"/>
                <a:ext cx="478309" cy="178392"/>
              </a:xfrm>
              <a:custGeom>
                <a:avLst/>
                <a:gdLst>
                  <a:gd name="T0" fmla="*/ 159 w 260"/>
                  <a:gd name="T1" fmla="*/ 7 h 97"/>
                  <a:gd name="T2" fmla="*/ 143 w 260"/>
                  <a:gd name="T3" fmla="*/ 23 h 97"/>
                  <a:gd name="T4" fmla="*/ 121 w 260"/>
                  <a:gd name="T5" fmla="*/ 23 h 97"/>
                  <a:gd name="T6" fmla="*/ 105 w 260"/>
                  <a:gd name="T7" fmla="*/ 7 h 97"/>
                  <a:gd name="T8" fmla="*/ 105 w 260"/>
                  <a:gd name="T9" fmla="*/ 0 h 97"/>
                  <a:gd name="T10" fmla="*/ 0 w 260"/>
                  <a:gd name="T11" fmla="*/ 0 h 97"/>
                  <a:gd name="T12" fmla="*/ 0 w 260"/>
                  <a:gd name="T13" fmla="*/ 81 h 97"/>
                  <a:gd name="T14" fmla="*/ 16 w 260"/>
                  <a:gd name="T15" fmla="*/ 97 h 97"/>
                  <a:gd name="T16" fmla="*/ 244 w 260"/>
                  <a:gd name="T17" fmla="*/ 97 h 97"/>
                  <a:gd name="T18" fmla="*/ 260 w 260"/>
                  <a:gd name="T19" fmla="*/ 81 h 97"/>
                  <a:gd name="T20" fmla="*/ 260 w 260"/>
                  <a:gd name="T21" fmla="*/ 0 h 97"/>
                  <a:gd name="T22" fmla="*/ 159 w 260"/>
                  <a:gd name="T23" fmla="*/ 0 h 97"/>
                  <a:gd name="T24" fmla="*/ 159 w 260"/>
                  <a:gd name="T25" fmla="*/ 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0" h="97">
                    <a:moveTo>
                      <a:pt x="159" y="7"/>
                    </a:moveTo>
                    <a:cubicBezTo>
                      <a:pt x="159" y="16"/>
                      <a:pt x="152" y="23"/>
                      <a:pt x="143" y="23"/>
                    </a:cubicBezTo>
                    <a:cubicBezTo>
                      <a:pt x="121" y="23"/>
                      <a:pt x="121" y="23"/>
                      <a:pt x="121" y="23"/>
                    </a:cubicBezTo>
                    <a:cubicBezTo>
                      <a:pt x="112" y="23"/>
                      <a:pt x="105" y="16"/>
                      <a:pt x="105" y="7"/>
                    </a:cubicBezTo>
                    <a:cubicBezTo>
                      <a:pt x="105" y="0"/>
                      <a:pt x="105" y="0"/>
                      <a:pt x="105" y="0"/>
                    </a:cubicBezTo>
                    <a:cubicBezTo>
                      <a:pt x="0" y="0"/>
                      <a:pt x="0" y="0"/>
                      <a:pt x="0" y="0"/>
                    </a:cubicBezTo>
                    <a:cubicBezTo>
                      <a:pt x="0" y="81"/>
                      <a:pt x="0" y="81"/>
                      <a:pt x="0" y="81"/>
                    </a:cubicBezTo>
                    <a:cubicBezTo>
                      <a:pt x="0" y="90"/>
                      <a:pt x="8" y="97"/>
                      <a:pt x="16" y="97"/>
                    </a:cubicBezTo>
                    <a:cubicBezTo>
                      <a:pt x="244" y="97"/>
                      <a:pt x="244" y="97"/>
                      <a:pt x="244" y="97"/>
                    </a:cubicBezTo>
                    <a:cubicBezTo>
                      <a:pt x="253" y="97"/>
                      <a:pt x="260" y="90"/>
                      <a:pt x="260" y="81"/>
                    </a:cubicBezTo>
                    <a:cubicBezTo>
                      <a:pt x="260" y="0"/>
                      <a:pt x="260" y="0"/>
                      <a:pt x="260" y="0"/>
                    </a:cubicBezTo>
                    <a:cubicBezTo>
                      <a:pt x="159" y="0"/>
                      <a:pt x="159" y="0"/>
                      <a:pt x="159" y="0"/>
                    </a:cubicBezTo>
                    <a:lnTo>
                      <a:pt x="159" y="7"/>
                    </a:lnTo>
                    <a:close/>
                  </a:path>
                </a:pathLst>
              </a:custGeom>
              <a:grpFill/>
              <a:ln>
                <a:noFill/>
              </a:ln>
            </p:spPr>
            <p:txBody>
              <a:bodyPr vert="horz" wrap="square" lIns="91427" tIns="45713" rIns="91427" bIns="45713" numCol="1" anchor="t" anchorCtr="0" compatLnSpc="1">
                <a:prstTxWarp prst="textNoShape">
                  <a:avLst/>
                </a:prstTxWarp>
              </a:bodyPr>
              <a:lstStyle/>
              <a:p>
                <a:pPr defTabSz="914224">
                  <a:defRPr/>
                </a:pPr>
                <a:endParaRPr lang="en-US" sz="1599" kern="0">
                  <a:solidFill>
                    <a:srgbClr val="505050"/>
                  </a:solidFill>
                </a:endParaRPr>
              </a:p>
            </p:txBody>
          </p:sp>
          <p:sp>
            <p:nvSpPr>
              <p:cNvPr id="30" name="Freeform 80"/>
              <p:cNvSpPr>
                <a:spLocks noEditPoints="1"/>
              </p:cNvSpPr>
              <p:nvPr/>
            </p:nvSpPr>
            <p:spPr bwMode="black">
              <a:xfrm>
                <a:off x="813584" y="4312262"/>
                <a:ext cx="478309" cy="176834"/>
              </a:xfrm>
              <a:custGeom>
                <a:avLst/>
                <a:gdLst>
                  <a:gd name="T0" fmla="*/ 244 w 260"/>
                  <a:gd name="T1" fmla="*/ 39 h 96"/>
                  <a:gd name="T2" fmla="*/ 212 w 260"/>
                  <a:gd name="T3" fmla="*/ 39 h 96"/>
                  <a:gd name="T4" fmla="*/ 212 w 260"/>
                  <a:gd name="T5" fmla="*/ 19 h 96"/>
                  <a:gd name="T6" fmla="*/ 189 w 260"/>
                  <a:gd name="T7" fmla="*/ 0 h 96"/>
                  <a:gd name="T8" fmla="*/ 70 w 260"/>
                  <a:gd name="T9" fmla="*/ 0 h 96"/>
                  <a:gd name="T10" fmla="*/ 47 w 260"/>
                  <a:gd name="T11" fmla="*/ 19 h 96"/>
                  <a:gd name="T12" fmla="*/ 47 w 260"/>
                  <a:gd name="T13" fmla="*/ 39 h 96"/>
                  <a:gd name="T14" fmla="*/ 16 w 260"/>
                  <a:gd name="T15" fmla="*/ 39 h 96"/>
                  <a:gd name="T16" fmla="*/ 0 w 260"/>
                  <a:gd name="T17" fmla="*/ 54 h 96"/>
                  <a:gd name="T18" fmla="*/ 0 w 260"/>
                  <a:gd name="T19" fmla="*/ 96 h 96"/>
                  <a:gd name="T20" fmla="*/ 105 w 260"/>
                  <a:gd name="T21" fmla="*/ 96 h 96"/>
                  <a:gd name="T22" fmla="*/ 105 w 260"/>
                  <a:gd name="T23" fmla="*/ 89 h 96"/>
                  <a:gd name="T24" fmla="*/ 121 w 260"/>
                  <a:gd name="T25" fmla="*/ 74 h 96"/>
                  <a:gd name="T26" fmla="*/ 143 w 260"/>
                  <a:gd name="T27" fmla="*/ 74 h 96"/>
                  <a:gd name="T28" fmla="*/ 159 w 260"/>
                  <a:gd name="T29" fmla="*/ 89 h 96"/>
                  <a:gd name="T30" fmla="*/ 159 w 260"/>
                  <a:gd name="T31" fmla="*/ 96 h 96"/>
                  <a:gd name="T32" fmla="*/ 260 w 260"/>
                  <a:gd name="T33" fmla="*/ 96 h 96"/>
                  <a:gd name="T34" fmla="*/ 260 w 260"/>
                  <a:gd name="T35" fmla="*/ 54 h 96"/>
                  <a:gd name="T36" fmla="*/ 244 w 260"/>
                  <a:gd name="T37" fmla="*/ 39 h 96"/>
                  <a:gd name="T38" fmla="*/ 197 w 260"/>
                  <a:gd name="T39" fmla="*/ 39 h 96"/>
                  <a:gd name="T40" fmla="*/ 61 w 260"/>
                  <a:gd name="T41" fmla="*/ 39 h 96"/>
                  <a:gd name="T42" fmla="*/ 61 w 260"/>
                  <a:gd name="T43" fmla="*/ 19 h 96"/>
                  <a:gd name="T44" fmla="*/ 70 w 260"/>
                  <a:gd name="T45" fmla="*/ 14 h 96"/>
                  <a:gd name="T46" fmla="*/ 189 w 260"/>
                  <a:gd name="T47" fmla="*/ 14 h 96"/>
                  <a:gd name="T48" fmla="*/ 197 w 260"/>
                  <a:gd name="T49" fmla="*/ 19 h 96"/>
                  <a:gd name="T50" fmla="*/ 197 w 260"/>
                  <a:gd name="T51" fmla="*/ 3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0" h="96">
                    <a:moveTo>
                      <a:pt x="244" y="39"/>
                    </a:moveTo>
                    <a:cubicBezTo>
                      <a:pt x="212" y="39"/>
                      <a:pt x="212" y="39"/>
                      <a:pt x="212" y="39"/>
                    </a:cubicBezTo>
                    <a:cubicBezTo>
                      <a:pt x="212" y="19"/>
                      <a:pt x="212" y="19"/>
                      <a:pt x="212" y="19"/>
                    </a:cubicBezTo>
                    <a:cubicBezTo>
                      <a:pt x="212" y="8"/>
                      <a:pt x="202" y="0"/>
                      <a:pt x="189" y="0"/>
                    </a:cubicBezTo>
                    <a:cubicBezTo>
                      <a:pt x="70" y="0"/>
                      <a:pt x="70" y="0"/>
                      <a:pt x="70" y="0"/>
                    </a:cubicBezTo>
                    <a:cubicBezTo>
                      <a:pt x="57" y="0"/>
                      <a:pt x="47" y="8"/>
                      <a:pt x="47" y="19"/>
                    </a:cubicBezTo>
                    <a:cubicBezTo>
                      <a:pt x="47" y="39"/>
                      <a:pt x="47" y="39"/>
                      <a:pt x="47" y="39"/>
                    </a:cubicBezTo>
                    <a:cubicBezTo>
                      <a:pt x="16" y="39"/>
                      <a:pt x="16" y="39"/>
                      <a:pt x="16" y="39"/>
                    </a:cubicBezTo>
                    <a:cubicBezTo>
                      <a:pt x="8" y="39"/>
                      <a:pt x="0" y="46"/>
                      <a:pt x="0" y="54"/>
                    </a:cubicBezTo>
                    <a:cubicBezTo>
                      <a:pt x="0" y="96"/>
                      <a:pt x="0" y="96"/>
                      <a:pt x="0" y="96"/>
                    </a:cubicBezTo>
                    <a:cubicBezTo>
                      <a:pt x="105" y="96"/>
                      <a:pt x="105" y="96"/>
                      <a:pt x="105" y="96"/>
                    </a:cubicBezTo>
                    <a:cubicBezTo>
                      <a:pt x="105" y="89"/>
                      <a:pt x="105" y="89"/>
                      <a:pt x="105" y="89"/>
                    </a:cubicBezTo>
                    <a:cubicBezTo>
                      <a:pt x="105" y="81"/>
                      <a:pt x="112" y="74"/>
                      <a:pt x="121" y="74"/>
                    </a:cubicBezTo>
                    <a:cubicBezTo>
                      <a:pt x="143" y="74"/>
                      <a:pt x="143" y="74"/>
                      <a:pt x="143" y="74"/>
                    </a:cubicBezTo>
                    <a:cubicBezTo>
                      <a:pt x="152" y="74"/>
                      <a:pt x="159" y="81"/>
                      <a:pt x="159" y="89"/>
                    </a:cubicBezTo>
                    <a:cubicBezTo>
                      <a:pt x="159" y="96"/>
                      <a:pt x="159" y="96"/>
                      <a:pt x="159" y="96"/>
                    </a:cubicBezTo>
                    <a:cubicBezTo>
                      <a:pt x="260" y="96"/>
                      <a:pt x="260" y="96"/>
                      <a:pt x="260" y="96"/>
                    </a:cubicBezTo>
                    <a:cubicBezTo>
                      <a:pt x="260" y="54"/>
                      <a:pt x="260" y="54"/>
                      <a:pt x="260" y="54"/>
                    </a:cubicBezTo>
                    <a:cubicBezTo>
                      <a:pt x="260" y="46"/>
                      <a:pt x="253" y="39"/>
                      <a:pt x="244" y="39"/>
                    </a:cubicBezTo>
                    <a:close/>
                    <a:moveTo>
                      <a:pt x="197" y="39"/>
                    </a:moveTo>
                    <a:cubicBezTo>
                      <a:pt x="61" y="39"/>
                      <a:pt x="61" y="39"/>
                      <a:pt x="61" y="39"/>
                    </a:cubicBezTo>
                    <a:cubicBezTo>
                      <a:pt x="61" y="19"/>
                      <a:pt x="61" y="19"/>
                      <a:pt x="61" y="19"/>
                    </a:cubicBezTo>
                    <a:cubicBezTo>
                      <a:pt x="61" y="17"/>
                      <a:pt x="64" y="14"/>
                      <a:pt x="70" y="14"/>
                    </a:cubicBezTo>
                    <a:cubicBezTo>
                      <a:pt x="189" y="14"/>
                      <a:pt x="189" y="14"/>
                      <a:pt x="189" y="14"/>
                    </a:cubicBezTo>
                    <a:cubicBezTo>
                      <a:pt x="194" y="14"/>
                      <a:pt x="197" y="17"/>
                      <a:pt x="197" y="19"/>
                    </a:cubicBezTo>
                    <a:lnTo>
                      <a:pt x="197" y="39"/>
                    </a:lnTo>
                    <a:close/>
                  </a:path>
                </a:pathLst>
              </a:custGeom>
              <a:grpFill/>
              <a:ln>
                <a:noFill/>
              </a:ln>
            </p:spPr>
            <p:txBody>
              <a:bodyPr vert="horz" wrap="square" lIns="91427" tIns="45713" rIns="91427" bIns="45713" numCol="1" anchor="t" anchorCtr="0" compatLnSpc="1">
                <a:prstTxWarp prst="textNoShape">
                  <a:avLst/>
                </a:prstTxWarp>
              </a:bodyPr>
              <a:lstStyle/>
              <a:p>
                <a:pPr defTabSz="914224">
                  <a:defRPr/>
                </a:pPr>
                <a:endParaRPr lang="en-US" sz="1599" kern="0">
                  <a:solidFill>
                    <a:srgbClr val="505050"/>
                  </a:solidFill>
                </a:endParaRPr>
              </a:p>
            </p:txBody>
          </p:sp>
        </p:grpSp>
      </p:grpSp>
      <p:sp>
        <p:nvSpPr>
          <p:cNvPr id="2" name="Title 1"/>
          <p:cNvSpPr>
            <a:spLocks noGrp="1"/>
          </p:cNvSpPr>
          <p:nvPr>
            <p:ph type="title"/>
          </p:nvPr>
        </p:nvSpPr>
        <p:spPr>
          <a:xfrm>
            <a:off x="464400" y="633600"/>
            <a:ext cx="11574000" cy="387798"/>
          </a:xfrm>
        </p:spPr>
        <p:txBody>
          <a:bodyPr/>
          <a:lstStyle/>
          <a:p>
            <a:r>
              <a:rPr lang="en-US"/>
              <a:t>SharePoint client-side web </a:t>
            </a:r>
            <a:r>
              <a:rPr lang="en-US" dirty="0"/>
              <a:t>parts</a:t>
            </a:r>
          </a:p>
        </p:txBody>
      </p:sp>
    </p:spTree>
    <p:extLst>
      <p:ext uri="{BB962C8B-B14F-4D97-AF65-F5344CB8AC3E}">
        <p14:creationId xmlns:p14="http://schemas.microsoft.com/office/powerpoint/2010/main" val="1012057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path" presetSubtype="0" decel="100000" fill="hold" grpId="1" nodeType="withEffect">
                                  <p:stCondLst>
                                    <p:cond delay="0"/>
                                  </p:stCondLst>
                                  <p:childTnLst>
                                    <p:animMotion origin="layout" path="M -6.38244E-7 -0.07784 L -6.38244E-7 4.70268E-6 " pathEditMode="relative" rAng="0" ptsTypes="AA">
                                      <p:cBhvr>
                                        <p:cTn id="9" dur="500" fill="hold"/>
                                        <p:tgtEl>
                                          <p:spTgt spid="2"/>
                                        </p:tgtEl>
                                        <p:attrNameLst>
                                          <p:attrName>ppt_x</p:attrName>
                                          <p:attrName>ppt_y</p:attrName>
                                        </p:attrNameLst>
                                      </p:cBhvr>
                                      <p:rCtr x="0" y="3813"/>
                                    </p:animMotion>
                                  </p:childTnLst>
                                </p:cTn>
                              </p:par>
                              <p:par>
                                <p:cTn id="10" presetID="10" presetClass="entr" presetSubtype="0" fill="hold" nodeType="withEffect">
                                  <p:stCondLst>
                                    <p:cond delay="20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nodeType="withEffect">
                                  <p:stCondLst>
                                    <p:cond delay="20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par>
                                <p:cTn id="16" presetID="10" presetClass="entr" presetSubtype="0" fill="hold" nodeType="withEffect">
                                  <p:stCondLst>
                                    <p:cond delay="20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par>
                                <p:cTn id="19" presetID="10" presetClass="entr" presetSubtype="0" fill="hold" nodeType="withEffect">
                                  <p:stCondLst>
                                    <p:cond delay="20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par>
                                <p:cTn id="22" presetID="10" presetClass="entr" presetSubtype="0" fill="hold" grpId="0" nodeType="withEffect">
                                  <p:stCondLst>
                                    <p:cond delay="40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par>
                                <p:cTn id="25" presetID="64" presetClass="path" presetSubtype="0" decel="100000" fill="hold" grpId="1" nodeType="withEffect">
                                  <p:stCondLst>
                                    <p:cond delay="400"/>
                                  </p:stCondLst>
                                  <p:childTnLst>
                                    <p:animMotion origin="layout" path="M 2.07557E-6 0.02633 L 2.07557E-6 -2.04721E-6 " pathEditMode="relative" rAng="0" ptsTypes="AA">
                                      <p:cBhvr>
                                        <p:cTn id="26" dur="500" fill="hold"/>
                                        <p:tgtEl>
                                          <p:spTgt spid="41"/>
                                        </p:tgtEl>
                                        <p:attrNameLst>
                                          <p:attrName>ppt_x</p:attrName>
                                          <p:attrName>ppt_y</p:attrName>
                                        </p:attrNameLst>
                                      </p:cBhvr>
                                      <p:rCtr x="0" y="-1180"/>
                                    </p:animMotion>
                                  </p:childTnLst>
                                </p:cTn>
                              </p:par>
                              <p:par>
                                <p:cTn id="27" presetID="10" presetClass="entr" presetSubtype="0" fill="hold" grpId="0" nodeType="withEffect">
                                  <p:stCondLst>
                                    <p:cond delay="400"/>
                                  </p:stCondLst>
                                  <p:childTnLst>
                                    <p:set>
                                      <p:cBhvr>
                                        <p:cTn id="28" dur="1" fill="hold">
                                          <p:stCondLst>
                                            <p:cond delay="0"/>
                                          </p:stCondLst>
                                        </p:cTn>
                                        <p:tgtEl>
                                          <p:spTgt spid="42"/>
                                        </p:tgtEl>
                                        <p:attrNameLst>
                                          <p:attrName>style.visibility</p:attrName>
                                        </p:attrNameLst>
                                      </p:cBhvr>
                                      <p:to>
                                        <p:strVal val="visible"/>
                                      </p:to>
                                    </p:set>
                                    <p:animEffect transition="in" filter="fade">
                                      <p:cBhvr>
                                        <p:cTn id="29" dur="500"/>
                                        <p:tgtEl>
                                          <p:spTgt spid="42"/>
                                        </p:tgtEl>
                                      </p:cBhvr>
                                    </p:animEffect>
                                  </p:childTnLst>
                                </p:cTn>
                              </p:par>
                              <p:par>
                                <p:cTn id="30" presetID="64" presetClass="path" presetSubtype="0" decel="100000" fill="hold" grpId="1" nodeType="withEffect">
                                  <p:stCondLst>
                                    <p:cond delay="400"/>
                                  </p:stCondLst>
                                  <p:childTnLst>
                                    <p:animMotion origin="layout" path="M 2.07557E-6 0.02633 L 2.07557E-6 -2.04721E-6 " pathEditMode="relative" rAng="0" ptsTypes="AA">
                                      <p:cBhvr>
                                        <p:cTn id="31" dur="500" fill="hold"/>
                                        <p:tgtEl>
                                          <p:spTgt spid="42"/>
                                        </p:tgtEl>
                                        <p:attrNameLst>
                                          <p:attrName>ppt_x</p:attrName>
                                          <p:attrName>ppt_y</p:attrName>
                                        </p:attrNameLst>
                                      </p:cBhvr>
                                      <p:rCtr x="0" y="-1180"/>
                                    </p:animMotion>
                                  </p:childTnLst>
                                </p:cTn>
                              </p:par>
                              <p:par>
                                <p:cTn id="32" presetID="10" presetClass="entr" presetSubtype="0" fill="hold" grpId="0" nodeType="withEffect">
                                  <p:stCondLst>
                                    <p:cond delay="400"/>
                                  </p:stCondLst>
                                  <p:childTnLst>
                                    <p:set>
                                      <p:cBhvr>
                                        <p:cTn id="33" dur="1" fill="hold">
                                          <p:stCondLst>
                                            <p:cond delay="0"/>
                                          </p:stCondLst>
                                        </p:cTn>
                                        <p:tgtEl>
                                          <p:spTgt spid="43"/>
                                        </p:tgtEl>
                                        <p:attrNameLst>
                                          <p:attrName>style.visibility</p:attrName>
                                        </p:attrNameLst>
                                      </p:cBhvr>
                                      <p:to>
                                        <p:strVal val="visible"/>
                                      </p:to>
                                    </p:set>
                                    <p:animEffect transition="in" filter="fade">
                                      <p:cBhvr>
                                        <p:cTn id="34" dur="500"/>
                                        <p:tgtEl>
                                          <p:spTgt spid="43"/>
                                        </p:tgtEl>
                                      </p:cBhvr>
                                    </p:animEffect>
                                  </p:childTnLst>
                                </p:cTn>
                              </p:par>
                              <p:par>
                                <p:cTn id="35" presetID="64" presetClass="path" presetSubtype="0" decel="100000" fill="hold" grpId="1" nodeType="withEffect">
                                  <p:stCondLst>
                                    <p:cond delay="400"/>
                                  </p:stCondLst>
                                  <p:childTnLst>
                                    <p:animMotion origin="layout" path="M 2.07557E-6 0.02633 L 2.07557E-6 -2.04721E-6 " pathEditMode="relative" rAng="0" ptsTypes="AA">
                                      <p:cBhvr>
                                        <p:cTn id="36" dur="500" fill="hold"/>
                                        <p:tgtEl>
                                          <p:spTgt spid="43"/>
                                        </p:tgtEl>
                                        <p:attrNameLst>
                                          <p:attrName>ppt_x</p:attrName>
                                          <p:attrName>ppt_y</p:attrName>
                                        </p:attrNameLst>
                                      </p:cBhvr>
                                      <p:rCtr x="0" y="-1180"/>
                                    </p:animMotion>
                                  </p:childTnLst>
                                </p:cTn>
                              </p:par>
                              <p:par>
                                <p:cTn id="37" presetID="10" presetClass="entr" presetSubtype="0" fill="hold" grpId="0" nodeType="withEffect">
                                  <p:stCondLst>
                                    <p:cond delay="400"/>
                                  </p:stCondLst>
                                  <p:childTnLst>
                                    <p:set>
                                      <p:cBhvr>
                                        <p:cTn id="38" dur="1" fill="hold">
                                          <p:stCondLst>
                                            <p:cond delay="0"/>
                                          </p:stCondLst>
                                        </p:cTn>
                                        <p:tgtEl>
                                          <p:spTgt spid="44"/>
                                        </p:tgtEl>
                                        <p:attrNameLst>
                                          <p:attrName>style.visibility</p:attrName>
                                        </p:attrNameLst>
                                      </p:cBhvr>
                                      <p:to>
                                        <p:strVal val="visible"/>
                                      </p:to>
                                    </p:set>
                                    <p:animEffect transition="in" filter="fade">
                                      <p:cBhvr>
                                        <p:cTn id="39" dur="500"/>
                                        <p:tgtEl>
                                          <p:spTgt spid="44"/>
                                        </p:tgtEl>
                                      </p:cBhvr>
                                    </p:animEffect>
                                  </p:childTnLst>
                                </p:cTn>
                              </p:par>
                              <p:par>
                                <p:cTn id="40" presetID="64" presetClass="path" presetSubtype="0" decel="100000" fill="hold" grpId="1" nodeType="withEffect">
                                  <p:stCondLst>
                                    <p:cond delay="400"/>
                                  </p:stCondLst>
                                  <p:childTnLst>
                                    <p:animMotion origin="layout" path="M 2.07557E-6 0.02633 L 2.07557E-6 -2.04721E-6 " pathEditMode="relative" rAng="0" ptsTypes="AA">
                                      <p:cBhvr>
                                        <p:cTn id="41" dur="500" fill="hold"/>
                                        <p:tgtEl>
                                          <p:spTgt spid="44"/>
                                        </p:tgtEl>
                                        <p:attrNameLst>
                                          <p:attrName>ppt_x</p:attrName>
                                          <p:attrName>ppt_y</p:attrName>
                                        </p:attrNameLst>
                                      </p:cBhvr>
                                      <p:rCtr x="0" y="-1180"/>
                                    </p:animMotion>
                                  </p:childTnLst>
                                </p:cTn>
                              </p:par>
                              <p:par>
                                <p:cTn id="42" presetID="10" presetClass="entr" presetSubtype="0" fill="hold" nodeType="withEffect">
                                  <p:stCondLst>
                                    <p:cond delay="600"/>
                                  </p:stCondLst>
                                  <p:childTnLst>
                                    <p:set>
                                      <p:cBhvr>
                                        <p:cTn id="43" dur="1" fill="hold">
                                          <p:stCondLst>
                                            <p:cond delay="0"/>
                                          </p:stCondLst>
                                        </p:cTn>
                                        <p:tgtEl>
                                          <p:spTgt spid="31"/>
                                        </p:tgtEl>
                                        <p:attrNameLst>
                                          <p:attrName>style.visibility</p:attrName>
                                        </p:attrNameLst>
                                      </p:cBhvr>
                                      <p:to>
                                        <p:strVal val="visible"/>
                                      </p:to>
                                    </p:set>
                                    <p:animEffect transition="in" filter="fade">
                                      <p:cBhvr>
                                        <p:cTn id="44" dur="500"/>
                                        <p:tgtEl>
                                          <p:spTgt spid="31"/>
                                        </p:tgtEl>
                                      </p:cBhvr>
                                    </p:animEffect>
                                  </p:childTnLst>
                                </p:cTn>
                              </p:par>
                              <p:par>
                                <p:cTn id="45" presetID="10" presetClass="entr" presetSubtype="0" fill="hold" nodeType="withEffect">
                                  <p:stCondLst>
                                    <p:cond delay="600"/>
                                  </p:stCondLst>
                                  <p:childTnLst>
                                    <p:set>
                                      <p:cBhvr>
                                        <p:cTn id="46" dur="1" fill="hold">
                                          <p:stCondLst>
                                            <p:cond delay="0"/>
                                          </p:stCondLst>
                                        </p:cTn>
                                        <p:tgtEl>
                                          <p:spTgt spid="34"/>
                                        </p:tgtEl>
                                        <p:attrNameLst>
                                          <p:attrName>style.visibility</p:attrName>
                                        </p:attrNameLst>
                                      </p:cBhvr>
                                      <p:to>
                                        <p:strVal val="visible"/>
                                      </p:to>
                                    </p:set>
                                    <p:animEffect transition="in" filter="fade">
                                      <p:cBhvr>
                                        <p:cTn id="47" dur="500"/>
                                        <p:tgtEl>
                                          <p:spTgt spid="34"/>
                                        </p:tgtEl>
                                      </p:cBhvr>
                                    </p:animEffect>
                                  </p:childTnLst>
                                </p:cTn>
                              </p:par>
                              <p:par>
                                <p:cTn id="48" presetID="10" presetClass="entr" presetSubtype="0" fill="hold" nodeType="withEffect">
                                  <p:stCondLst>
                                    <p:cond delay="600"/>
                                  </p:stCondLst>
                                  <p:childTnLst>
                                    <p:set>
                                      <p:cBhvr>
                                        <p:cTn id="49" dur="1" fill="hold">
                                          <p:stCondLst>
                                            <p:cond delay="0"/>
                                          </p:stCondLst>
                                        </p:cTn>
                                        <p:tgtEl>
                                          <p:spTgt spid="39"/>
                                        </p:tgtEl>
                                        <p:attrNameLst>
                                          <p:attrName>style.visibility</p:attrName>
                                        </p:attrNameLst>
                                      </p:cBhvr>
                                      <p:to>
                                        <p:strVal val="visible"/>
                                      </p:to>
                                    </p:set>
                                    <p:animEffect transition="in" filter="fade">
                                      <p:cBhvr>
                                        <p:cTn id="50" dur="500"/>
                                        <p:tgtEl>
                                          <p:spTgt spid="39"/>
                                        </p:tgtEl>
                                      </p:cBhvr>
                                    </p:animEffect>
                                  </p:childTnLst>
                                </p:cTn>
                              </p:par>
                              <p:par>
                                <p:cTn id="51" presetID="10" presetClass="entr" presetSubtype="0" fill="hold" nodeType="withEffect">
                                  <p:stCondLst>
                                    <p:cond delay="600"/>
                                  </p:stCondLst>
                                  <p:childTnLst>
                                    <p:set>
                                      <p:cBhvr>
                                        <p:cTn id="52" dur="1" fill="hold">
                                          <p:stCondLst>
                                            <p:cond delay="0"/>
                                          </p:stCondLst>
                                        </p:cTn>
                                        <p:tgtEl>
                                          <p:spTgt spid="38"/>
                                        </p:tgtEl>
                                        <p:attrNameLst>
                                          <p:attrName>style.visibility</p:attrName>
                                        </p:attrNameLst>
                                      </p:cBhvr>
                                      <p:to>
                                        <p:strVal val="visible"/>
                                      </p:to>
                                    </p:set>
                                    <p:animEffect transition="in" filter="fade">
                                      <p:cBhvr>
                                        <p:cTn id="5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1" grpId="1"/>
      <p:bldP spid="42" grpId="0"/>
      <p:bldP spid="42" grpId="1"/>
      <p:bldP spid="43" grpId="0"/>
      <p:bldP spid="43" grpId="1"/>
      <p:bldP spid="44" grpId="0"/>
      <p:bldP spid="44" grpId="1"/>
      <p:bldP spid="2" grpId="0"/>
      <p:bldP spid="2"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4923275" y="1719250"/>
            <a:ext cx="3638070" cy="3014516"/>
            <a:chOff x="2547578" y="-1"/>
            <a:chExt cx="7341317" cy="6083037"/>
          </a:xfrm>
        </p:grpSpPr>
        <p:pic>
          <p:nvPicPr>
            <p:cNvPr id="22" name="Picture 21"/>
            <p:cNvPicPr>
              <a:picLocks noChangeAspect="1"/>
            </p:cNvPicPr>
            <p:nvPr/>
          </p:nvPicPr>
          <p:blipFill rotWithShape="1">
            <a:blip r:embed="rId3"/>
            <a:srcRect b="13031"/>
            <a:stretch/>
          </p:blipFill>
          <p:spPr>
            <a:xfrm>
              <a:off x="2547578" y="-1"/>
              <a:ext cx="7341317" cy="6083037"/>
            </a:xfrm>
            <a:prstGeom prst="rect">
              <a:avLst/>
            </a:prstGeom>
          </p:spPr>
        </p:pic>
        <p:pic>
          <p:nvPicPr>
            <p:cNvPr id="23" name="Picture 22"/>
            <p:cNvPicPr>
              <a:picLocks noChangeAspect="1"/>
            </p:cNvPicPr>
            <p:nvPr/>
          </p:nvPicPr>
          <p:blipFill>
            <a:blip r:embed="rId4"/>
            <a:stretch>
              <a:fillRect/>
            </a:stretch>
          </p:blipFill>
          <p:spPr>
            <a:xfrm>
              <a:off x="5456237" y="5326062"/>
              <a:ext cx="381000" cy="353786"/>
            </a:xfrm>
            <a:prstGeom prst="rect">
              <a:avLst/>
            </a:prstGeom>
          </p:spPr>
        </p:pic>
      </p:grpSp>
      <p:grpSp>
        <p:nvGrpSpPr>
          <p:cNvPr id="26" name="Group 25"/>
          <p:cNvGrpSpPr/>
          <p:nvPr/>
        </p:nvGrpSpPr>
        <p:grpSpPr>
          <a:xfrm>
            <a:off x="350837" y="1729809"/>
            <a:ext cx="4182699" cy="3004253"/>
            <a:chOff x="350837" y="1338109"/>
            <a:chExt cx="4182699" cy="3004253"/>
          </a:xfrm>
        </p:grpSpPr>
        <p:pic>
          <p:nvPicPr>
            <p:cNvPr id="20" name="Picture 19"/>
            <p:cNvPicPr>
              <a:picLocks noChangeAspect="1"/>
            </p:cNvPicPr>
            <p:nvPr/>
          </p:nvPicPr>
          <p:blipFill>
            <a:blip r:embed="rId5"/>
            <a:stretch>
              <a:fillRect/>
            </a:stretch>
          </p:blipFill>
          <p:spPr>
            <a:xfrm>
              <a:off x="350837" y="1338109"/>
              <a:ext cx="4182699" cy="3004253"/>
            </a:xfrm>
            <a:prstGeom prst="rect">
              <a:avLst/>
            </a:prstGeom>
          </p:spPr>
        </p:pic>
        <p:sp>
          <p:nvSpPr>
            <p:cNvPr id="24" name="Rectangle 23"/>
            <p:cNvSpPr/>
            <p:nvPr/>
          </p:nvSpPr>
          <p:spPr bwMode="auto">
            <a:xfrm>
              <a:off x="4160837" y="4154710"/>
              <a:ext cx="331384" cy="187356"/>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grpSp>
      <p:grpSp>
        <p:nvGrpSpPr>
          <p:cNvPr id="27" name="Group 26"/>
          <p:cNvGrpSpPr/>
          <p:nvPr/>
        </p:nvGrpSpPr>
        <p:grpSpPr>
          <a:xfrm>
            <a:off x="8951085" y="1697062"/>
            <a:ext cx="3176858" cy="3036704"/>
            <a:chOff x="8732837" y="1305362"/>
            <a:chExt cx="3395106" cy="3245324"/>
          </a:xfrm>
        </p:grpSpPr>
        <p:pic>
          <p:nvPicPr>
            <p:cNvPr id="19" name="Picture 18"/>
            <p:cNvPicPr>
              <a:picLocks noChangeAspect="1"/>
            </p:cNvPicPr>
            <p:nvPr/>
          </p:nvPicPr>
          <p:blipFill>
            <a:blip r:embed="rId6"/>
            <a:stretch>
              <a:fillRect/>
            </a:stretch>
          </p:blipFill>
          <p:spPr>
            <a:xfrm>
              <a:off x="8732837" y="1305362"/>
              <a:ext cx="3395106" cy="3242129"/>
            </a:xfrm>
            <a:prstGeom prst="rect">
              <a:avLst/>
            </a:prstGeom>
          </p:spPr>
        </p:pic>
        <p:sp>
          <p:nvSpPr>
            <p:cNvPr id="25" name="Rectangle 24"/>
            <p:cNvSpPr/>
            <p:nvPr/>
          </p:nvSpPr>
          <p:spPr bwMode="auto">
            <a:xfrm>
              <a:off x="11763109" y="4363330"/>
              <a:ext cx="331384" cy="187356"/>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grpSp>
      <p:sp>
        <p:nvSpPr>
          <p:cNvPr id="29" name="Rectangle 28"/>
          <p:cNvSpPr/>
          <p:nvPr/>
        </p:nvSpPr>
        <p:spPr>
          <a:xfrm>
            <a:off x="720391" y="5117846"/>
            <a:ext cx="3443590" cy="757130"/>
          </a:xfrm>
          <a:prstGeom prst="rect">
            <a:avLst/>
          </a:prstGeom>
        </p:spPr>
        <p:txBody>
          <a:bodyPr wrap="square">
            <a:spAutoFit/>
          </a:bodyPr>
          <a:lstStyle/>
          <a:p>
            <a:pPr algn="ctr" defTabSz="931881">
              <a:lnSpc>
                <a:spcPct val="90000"/>
              </a:lnSpc>
              <a:spcAft>
                <a:spcPts val="612"/>
              </a:spcAft>
              <a:defRPr/>
            </a:pPr>
            <a:r>
              <a:rPr lang="en-US" sz="2400" kern="0" dirty="0">
                <a:solidFill>
                  <a:srgbClr val="2D2D30"/>
                </a:solidFill>
                <a:latin typeface="+mj-lt"/>
              </a:rPr>
              <a:t>They are still web parts!</a:t>
            </a:r>
          </a:p>
        </p:txBody>
      </p:sp>
      <p:sp>
        <p:nvSpPr>
          <p:cNvPr id="30" name="Rectangle 29"/>
          <p:cNvSpPr/>
          <p:nvPr/>
        </p:nvSpPr>
        <p:spPr>
          <a:xfrm>
            <a:off x="5020515" y="5110758"/>
            <a:ext cx="3443590" cy="757130"/>
          </a:xfrm>
          <a:prstGeom prst="rect">
            <a:avLst/>
          </a:prstGeom>
        </p:spPr>
        <p:txBody>
          <a:bodyPr wrap="square">
            <a:spAutoFit/>
          </a:bodyPr>
          <a:lstStyle/>
          <a:p>
            <a:pPr algn="ctr" defTabSz="931881">
              <a:lnSpc>
                <a:spcPct val="90000"/>
              </a:lnSpc>
              <a:spcAft>
                <a:spcPts val="612"/>
              </a:spcAft>
              <a:defRPr/>
            </a:pPr>
            <a:r>
              <a:rPr lang="en-US" sz="2400" kern="0" dirty="0">
                <a:solidFill>
                  <a:srgbClr val="2D2D30"/>
                </a:solidFill>
                <a:latin typeface="+mj-lt"/>
              </a:rPr>
              <a:t>Built for the modern, JavaScript-driven web</a:t>
            </a:r>
          </a:p>
        </p:txBody>
      </p:sp>
      <p:sp>
        <p:nvSpPr>
          <p:cNvPr id="31" name="Rectangle 30"/>
          <p:cNvSpPr/>
          <p:nvPr/>
        </p:nvSpPr>
        <p:spPr>
          <a:xfrm>
            <a:off x="8817719" y="5118696"/>
            <a:ext cx="3443590" cy="757130"/>
          </a:xfrm>
          <a:prstGeom prst="rect">
            <a:avLst/>
          </a:prstGeom>
        </p:spPr>
        <p:txBody>
          <a:bodyPr wrap="square">
            <a:spAutoFit/>
          </a:bodyPr>
          <a:lstStyle/>
          <a:p>
            <a:pPr algn="ctr" defTabSz="931881">
              <a:lnSpc>
                <a:spcPct val="90000"/>
              </a:lnSpc>
              <a:spcAft>
                <a:spcPts val="612"/>
              </a:spcAft>
              <a:defRPr/>
            </a:pPr>
            <a:r>
              <a:rPr lang="en-US" sz="2400" kern="0" dirty="0">
                <a:solidFill>
                  <a:srgbClr val="2D2D30"/>
                </a:solidFill>
                <a:latin typeface="+mj-lt"/>
              </a:rPr>
              <a:t>Runs directly inside a SharePoint Page</a:t>
            </a:r>
          </a:p>
        </p:txBody>
      </p:sp>
      <p:sp>
        <p:nvSpPr>
          <p:cNvPr id="2" name="Title 1"/>
          <p:cNvSpPr>
            <a:spLocks noGrp="1"/>
          </p:cNvSpPr>
          <p:nvPr>
            <p:ph type="title"/>
          </p:nvPr>
        </p:nvSpPr>
        <p:spPr/>
        <p:txBody>
          <a:bodyPr/>
          <a:lstStyle/>
          <a:p>
            <a:r>
              <a:rPr lang="en-US" dirty="0"/>
              <a:t>Client-side web parts</a:t>
            </a:r>
          </a:p>
        </p:txBody>
      </p:sp>
    </p:spTree>
    <p:extLst>
      <p:ext uri="{BB962C8B-B14F-4D97-AF65-F5344CB8AC3E}">
        <p14:creationId xmlns:p14="http://schemas.microsoft.com/office/powerpoint/2010/main" val="4010282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path" presetSubtype="0" decel="100000" fill="hold" grpId="1" nodeType="withEffect">
                                  <p:stCondLst>
                                    <p:cond delay="0"/>
                                  </p:stCondLst>
                                  <p:childTnLst>
                                    <p:animMotion origin="layout" path="M -6.38244E-7 -0.07784 L -6.38244E-7 4.70268E-6 " pathEditMode="relative" rAng="0" ptsTypes="AA">
                                      <p:cBhvr>
                                        <p:cTn id="9" dur="500" fill="hold"/>
                                        <p:tgtEl>
                                          <p:spTgt spid="2"/>
                                        </p:tgtEl>
                                        <p:attrNameLst>
                                          <p:attrName>ppt_x</p:attrName>
                                          <p:attrName>ppt_y</p:attrName>
                                        </p:attrNameLst>
                                      </p:cBhvr>
                                      <p:rCtr x="0" y="3813"/>
                                    </p:animMotion>
                                  </p:childTnLst>
                                </p:cTn>
                              </p:par>
                            </p:childTnLst>
                          </p:cTn>
                        </p:par>
                        <p:par>
                          <p:cTn id="10" fill="hold">
                            <p:stCondLst>
                              <p:cond delay="500"/>
                            </p:stCondLst>
                            <p:childTnLst>
                              <p:par>
                                <p:cTn id="11" presetID="10" presetClass="entr" presetSubtype="0" fill="hold"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par>
                                <p:cTn id="14" presetID="2" presetClass="entr" presetSubtype="1" accel="5000" decel="5000" fill="hold" nodeType="withEffect">
                                  <p:stCondLst>
                                    <p:cond delay="0"/>
                                  </p:stCondLst>
                                  <p:childTnLst>
                                    <p:set>
                                      <p:cBhvr>
                                        <p:cTn id="15" dur="1" fill="hold">
                                          <p:stCondLst>
                                            <p:cond delay="0"/>
                                          </p:stCondLst>
                                        </p:cTn>
                                        <p:tgtEl>
                                          <p:spTgt spid="26"/>
                                        </p:tgtEl>
                                        <p:attrNameLst>
                                          <p:attrName>style.visibility</p:attrName>
                                        </p:attrNameLst>
                                      </p:cBhvr>
                                      <p:to>
                                        <p:strVal val="visible"/>
                                      </p:to>
                                    </p:set>
                                    <p:anim calcmode="lin" valueType="num">
                                      <p:cBhvr additive="base">
                                        <p:cTn id="16" dur="500" fill="hold"/>
                                        <p:tgtEl>
                                          <p:spTgt spid="26"/>
                                        </p:tgtEl>
                                        <p:attrNameLst>
                                          <p:attrName>ppt_x</p:attrName>
                                        </p:attrNameLst>
                                      </p:cBhvr>
                                      <p:tavLst>
                                        <p:tav tm="0">
                                          <p:val>
                                            <p:strVal val="#ppt_x"/>
                                          </p:val>
                                        </p:tav>
                                        <p:tav tm="100000">
                                          <p:val>
                                            <p:strVal val="#ppt_x"/>
                                          </p:val>
                                        </p:tav>
                                      </p:tavLst>
                                    </p:anim>
                                    <p:anim calcmode="lin" valueType="num">
                                      <p:cBhvr additive="base">
                                        <p:cTn id="17" dur="500" fill="hold"/>
                                        <p:tgtEl>
                                          <p:spTgt spid="26"/>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500"/>
                                        <p:tgtEl>
                                          <p:spTgt spid="29"/>
                                        </p:tgtEl>
                                      </p:cBhvr>
                                    </p:animEffect>
                                  </p:childTnLst>
                                </p:cTn>
                              </p:par>
                              <p:par>
                                <p:cTn id="22" presetID="2" presetClass="entr" presetSubtype="4" accel="5000" decel="5000" fill="hold" grpId="1" nodeType="withEffect">
                                  <p:stCondLst>
                                    <p:cond delay="0"/>
                                  </p:stCondLst>
                                  <p:childTnLst>
                                    <p:set>
                                      <p:cBhvr>
                                        <p:cTn id="23" dur="1" fill="hold">
                                          <p:stCondLst>
                                            <p:cond delay="0"/>
                                          </p:stCondLst>
                                        </p:cTn>
                                        <p:tgtEl>
                                          <p:spTgt spid="29"/>
                                        </p:tgtEl>
                                        <p:attrNameLst>
                                          <p:attrName>style.visibility</p:attrName>
                                        </p:attrNameLst>
                                      </p:cBhvr>
                                      <p:to>
                                        <p:strVal val="visible"/>
                                      </p:to>
                                    </p:set>
                                    <p:anim calcmode="lin" valueType="num">
                                      <p:cBhvr additive="base">
                                        <p:cTn id="24" dur="500" fill="hold"/>
                                        <p:tgtEl>
                                          <p:spTgt spid="29"/>
                                        </p:tgtEl>
                                        <p:attrNameLst>
                                          <p:attrName>ppt_x</p:attrName>
                                        </p:attrNameLst>
                                      </p:cBhvr>
                                      <p:tavLst>
                                        <p:tav tm="0">
                                          <p:val>
                                            <p:strVal val="#ppt_x"/>
                                          </p:val>
                                        </p:tav>
                                        <p:tav tm="100000">
                                          <p:val>
                                            <p:strVal val="#ppt_x"/>
                                          </p:val>
                                        </p:tav>
                                      </p:tavLst>
                                    </p:anim>
                                    <p:anim calcmode="lin" valueType="num">
                                      <p:cBhvr additive="base">
                                        <p:cTn id="25" dur="500" fill="hold"/>
                                        <p:tgtEl>
                                          <p:spTgt spid="29"/>
                                        </p:tgtEl>
                                        <p:attrNameLst>
                                          <p:attrName>ppt_y</p:attrName>
                                        </p:attrNameLst>
                                      </p:cBhvr>
                                      <p:tavLst>
                                        <p:tav tm="0">
                                          <p:val>
                                            <p:strVal val="1+#ppt_h/2"/>
                                          </p:val>
                                        </p:tav>
                                        <p:tav tm="100000">
                                          <p:val>
                                            <p:strVal val="#ppt_y"/>
                                          </p:val>
                                        </p:tav>
                                      </p:tavLst>
                                    </p:anim>
                                  </p:childTnLst>
                                </p:cTn>
                              </p:par>
                            </p:childTnLst>
                          </p:cTn>
                        </p:par>
                        <p:par>
                          <p:cTn id="26" fill="hold">
                            <p:stCondLst>
                              <p:cond delay="1500"/>
                            </p:stCondLst>
                            <p:childTnLst>
                              <p:par>
                                <p:cTn id="27" presetID="10" presetClass="entr" presetSubtype="0" fill="hold" nodeType="after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500"/>
                                        <p:tgtEl>
                                          <p:spTgt spid="21"/>
                                        </p:tgtEl>
                                      </p:cBhvr>
                                    </p:animEffect>
                                  </p:childTnLst>
                                </p:cTn>
                              </p:par>
                              <p:par>
                                <p:cTn id="30" presetID="2" presetClass="entr" presetSubtype="1" accel="5000" decel="5000" fill="hold" nodeType="withEffect">
                                  <p:stCondLst>
                                    <p:cond delay="0"/>
                                  </p:stCondLst>
                                  <p:childTnLst>
                                    <p:set>
                                      <p:cBhvr>
                                        <p:cTn id="31" dur="1" fill="hold">
                                          <p:stCondLst>
                                            <p:cond delay="0"/>
                                          </p:stCondLst>
                                        </p:cTn>
                                        <p:tgtEl>
                                          <p:spTgt spid="21"/>
                                        </p:tgtEl>
                                        <p:attrNameLst>
                                          <p:attrName>style.visibility</p:attrName>
                                        </p:attrNameLst>
                                      </p:cBhvr>
                                      <p:to>
                                        <p:strVal val="visible"/>
                                      </p:to>
                                    </p:set>
                                    <p:anim calcmode="lin" valueType="num">
                                      <p:cBhvr additive="base">
                                        <p:cTn id="32" dur="500" fill="hold"/>
                                        <p:tgtEl>
                                          <p:spTgt spid="21"/>
                                        </p:tgtEl>
                                        <p:attrNameLst>
                                          <p:attrName>ppt_x</p:attrName>
                                        </p:attrNameLst>
                                      </p:cBhvr>
                                      <p:tavLst>
                                        <p:tav tm="0">
                                          <p:val>
                                            <p:strVal val="#ppt_x"/>
                                          </p:val>
                                        </p:tav>
                                        <p:tav tm="100000">
                                          <p:val>
                                            <p:strVal val="#ppt_x"/>
                                          </p:val>
                                        </p:tav>
                                      </p:tavLst>
                                    </p:anim>
                                    <p:anim calcmode="lin" valueType="num">
                                      <p:cBhvr additive="base">
                                        <p:cTn id="33" dur="500" fill="hold"/>
                                        <p:tgtEl>
                                          <p:spTgt spid="21"/>
                                        </p:tgtEl>
                                        <p:attrNameLst>
                                          <p:attrName>ppt_y</p:attrName>
                                        </p:attrNameLst>
                                      </p:cBhvr>
                                      <p:tavLst>
                                        <p:tav tm="0">
                                          <p:val>
                                            <p:strVal val="0-#ppt_h/2"/>
                                          </p:val>
                                        </p:tav>
                                        <p:tav tm="100000">
                                          <p:val>
                                            <p:strVal val="#ppt_y"/>
                                          </p:val>
                                        </p:tav>
                                      </p:tavLst>
                                    </p:anim>
                                  </p:childTnLst>
                                </p:cTn>
                              </p:par>
                            </p:childTnLst>
                          </p:cTn>
                        </p:par>
                        <p:par>
                          <p:cTn id="34" fill="hold">
                            <p:stCondLst>
                              <p:cond delay="2000"/>
                            </p:stCondLst>
                            <p:childTnLst>
                              <p:par>
                                <p:cTn id="35" presetID="10" presetClass="entr" presetSubtype="0" fill="hold" grpId="0" nodeType="after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500"/>
                                        <p:tgtEl>
                                          <p:spTgt spid="30"/>
                                        </p:tgtEl>
                                      </p:cBhvr>
                                    </p:animEffect>
                                  </p:childTnLst>
                                </p:cTn>
                              </p:par>
                              <p:par>
                                <p:cTn id="38" presetID="2" presetClass="entr" presetSubtype="4" accel="5000" decel="5000" fill="hold" grpId="1" nodeType="withEffect">
                                  <p:stCondLst>
                                    <p:cond delay="0"/>
                                  </p:stCondLst>
                                  <p:childTnLst>
                                    <p:set>
                                      <p:cBhvr>
                                        <p:cTn id="39" dur="1" fill="hold">
                                          <p:stCondLst>
                                            <p:cond delay="0"/>
                                          </p:stCondLst>
                                        </p:cTn>
                                        <p:tgtEl>
                                          <p:spTgt spid="30"/>
                                        </p:tgtEl>
                                        <p:attrNameLst>
                                          <p:attrName>style.visibility</p:attrName>
                                        </p:attrNameLst>
                                      </p:cBhvr>
                                      <p:to>
                                        <p:strVal val="visible"/>
                                      </p:to>
                                    </p:set>
                                    <p:anim calcmode="lin" valueType="num">
                                      <p:cBhvr additive="base">
                                        <p:cTn id="40" dur="500" fill="hold"/>
                                        <p:tgtEl>
                                          <p:spTgt spid="30"/>
                                        </p:tgtEl>
                                        <p:attrNameLst>
                                          <p:attrName>ppt_x</p:attrName>
                                        </p:attrNameLst>
                                      </p:cBhvr>
                                      <p:tavLst>
                                        <p:tav tm="0">
                                          <p:val>
                                            <p:strVal val="#ppt_x"/>
                                          </p:val>
                                        </p:tav>
                                        <p:tav tm="100000">
                                          <p:val>
                                            <p:strVal val="#ppt_x"/>
                                          </p:val>
                                        </p:tav>
                                      </p:tavLst>
                                    </p:anim>
                                    <p:anim calcmode="lin" valueType="num">
                                      <p:cBhvr additive="base">
                                        <p:cTn id="41" dur="500" fill="hold"/>
                                        <p:tgtEl>
                                          <p:spTgt spid="30"/>
                                        </p:tgtEl>
                                        <p:attrNameLst>
                                          <p:attrName>ppt_y</p:attrName>
                                        </p:attrNameLst>
                                      </p:cBhvr>
                                      <p:tavLst>
                                        <p:tav tm="0">
                                          <p:val>
                                            <p:strVal val="1+#ppt_h/2"/>
                                          </p:val>
                                        </p:tav>
                                        <p:tav tm="100000">
                                          <p:val>
                                            <p:strVal val="#ppt_y"/>
                                          </p:val>
                                        </p:tav>
                                      </p:tavLst>
                                    </p:anim>
                                  </p:childTnLst>
                                </p:cTn>
                              </p:par>
                            </p:childTnLst>
                          </p:cTn>
                        </p:par>
                        <p:par>
                          <p:cTn id="42" fill="hold">
                            <p:stCondLst>
                              <p:cond delay="2500"/>
                            </p:stCondLst>
                            <p:childTnLst>
                              <p:par>
                                <p:cTn id="43" presetID="10" presetClass="entr" presetSubtype="0" fill="hold" nodeType="after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fade">
                                      <p:cBhvr>
                                        <p:cTn id="45" dur="500"/>
                                        <p:tgtEl>
                                          <p:spTgt spid="27"/>
                                        </p:tgtEl>
                                      </p:cBhvr>
                                    </p:animEffect>
                                  </p:childTnLst>
                                </p:cTn>
                              </p:par>
                              <p:par>
                                <p:cTn id="46" presetID="2" presetClass="entr" presetSubtype="1" accel="5000" decel="5000" fill="hold" nodeType="withEffect">
                                  <p:stCondLst>
                                    <p:cond delay="0"/>
                                  </p:stCondLst>
                                  <p:childTnLst>
                                    <p:set>
                                      <p:cBhvr>
                                        <p:cTn id="47" dur="1" fill="hold">
                                          <p:stCondLst>
                                            <p:cond delay="0"/>
                                          </p:stCondLst>
                                        </p:cTn>
                                        <p:tgtEl>
                                          <p:spTgt spid="27"/>
                                        </p:tgtEl>
                                        <p:attrNameLst>
                                          <p:attrName>style.visibility</p:attrName>
                                        </p:attrNameLst>
                                      </p:cBhvr>
                                      <p:to>
                                        <p:strVal val="visible"/>
                                      </p:to>
                                    </p:set>
                                    <p:anim calcmode="lin" valueType="num">
                                      <p:cBhvr additive="base">
                                        <p:cTn id="48" dur="500" fill="hold"/>
                                        <p:tgtEl>
                                          <p:spTgt spid="27"/>
                                        </p:tgtEl>
                                        <p:attrNameLst>
                                          <p:attrName>ppt_x</p:attrName>
                                        </p:attrNameLst>
                                      </p:cBhvr>
                                      <p:tavLst>
                                        <p:tav tm="0">
                                          <p:val>
                                            <p:strVal val="#ppt_x"/>
                                          </p:val>
                                        </p:tav>
                                        <p:tav tm="100000">
                                          <p:val>
                                            <p:strVal val="#ppt_x"/>
                                          </p:val>
                                        </p:tav>
                                      </p:tavLst>
                                    </p:anim>
                                    <p:anim calcmode="lin" valueType="num">
                                      <p:cBhvr additive="base">
                                        <p:cTn id="49" dur="500" fill="hold"/>
                                        <p:tgtEl>
                                          <p:spTgt spid="27"/>
                                        </p:tgtEl>
                                        <p:attrNameLst>
                                          <p:attrName>ppt_y</p:attrName>
                                        </p:attrNameLst>
                                      </p:cBhvr>
                                      <p:tavLst>
                                        <p:tav tm="0">
                                          <p:val>
                                            <p:strVal val="0-#ppt_h/2"/>
                                          </p:val>
                                        </p:tav>
                                        <p:tav tm="100000">
                                          <p:val>
                                            <p:strVal val="#ppt_y"/>
                                          </p:val>
                                        </p:tav>
                                      </p:tavLst>
                                    </p:anim>
                                  </p:childTnLst>
                                </p:cTn>
                              </p:par>
                            </p:childTnLst>
                          </p:cTn>
                        </p:par>
                        <p:par>
                          <p:cTn id="50" fill="hold">
                            <p:stCondLst>
                              <p:cond delay="3000"/>
                            </p:stCondLst>
                            <p:childTnLst>
                              <p:par>
                                <p:cTn id="51" presetID="10" presetClass="entr" presetSubtype="0" fill="hold" grpId="0" nodeType="afterEffect">
                                  <p:stCondLst>
                                    <p:cond delay="0"/>
                                  </p:stCondLst>
                                  <p:childTnLst>
                                    <p:set>
                                      <p:cBhvr>
                                        <p:cTn id="52" dur="1" fill="hold">
                                          <p:stCondLst>
                                            <p:cond delay="0"/>
                                          </p:stCondLst>
                                        </p:cTn>
                                        <p:tgtEl>
                                          <p:spTgt spid="31"/>
                                        </p:tgtEl>
                                        <p:attrNameLst>
                                          <p:attrName>style.visibility</p:attrName>
                                        </p:attrNameLst>
                                      </p:cBhvr>
                                      <p:to>
                                        <p:strVal val="visible"/>
                                      </p:to>
                                    </p:set>
                                    <p:animEffect transition="in" filter="fade">
                                      <p:cBhvr>
                                        <p:cTn id="53" dur="500"/>
                                        <p:tgtEl>
                                          <p:spTgt spid="31"/>
                                        </p:tgtEl>
                                      </p:cBhvr>
                                    </p:animEffect>
                                  </p:childTnLst>
                                </p:cTn>
                              </p:par>
                              <p:par>
                                <p:cTn id="54" presetID="2" presetClass="entr" presetSubtype="4" accel="5000" decel="5000" fill="hold" grpId="1" nodeType="withEffect">
                                  <p:stCondLst>
                                    <p:cond delay="0"/>
                                  </p:stCondLst>
                                  <p:childTnLst>
                                    <p:set>
                                      <p:cBhvr>
                                        <p:cTn id="55" dur="1" fill="hold">
                                          <p:stCondLst>
                                            <p:cond delay="0"/>
                                          </p:stCondLst>
                                        </p:cTn>
                                        <p:tgtEl>
                                          <p:spTgt spid="31"/>
                                        </p:tgtEl>
                                        <p:attrNameLst>
                                          <p:attrName>style.visibility</p:attrName>
                                        </p:attrNameLst>
                                      </p:cBhvr>
                                      <p:to>
                                        <p:strVal val="visible"/>
                                      </p:to>
                                    </p:set>
                                    <p:anim calcmode="lin" valueType="num">
                                      <p:cBhvr additive="base">
                                        <p:cTn id="56" dur="500" fill="hold"/>
                                        <p:tgtEl>
                                          <p:spTgt spid="31"/>
                                        </p:tgtEl>
                                        <p:attrNameLst>
                                          <p:attrName>ppt_x</p:attrName>
                                        </p:attrNameLst>
                                      </p:cBhvr>
                                      <p:tavLst>
                                        <p:tav tm="0">
                                          <p:val>
                                            <p:strVal val="#ppt_x"/>
                                          </p:val>
                                        </p:tav>
                                        <p:tav tm="100000">
                                          <p:val>
                                            <p:strVal val="#ppt_x"/>
                                          </p:val>
                                        </p:tav>
                                      </p:tavLst>
                                    </p:anim>
                                    <p:anim calcmode="lin" valueType="num">
                                      <p:cBhvr additive="base">
                                        <p:cTn id="57"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9" grpId="1"/>
      <p:bldP spid="30" grpId="0"/>
      <p:bldP spid="30" grpId="1"/>
      <p:bldP spid="31" grpId="0"/>
      <p:bldP spid="31" grpId="1"/>
      <p:bldP spid="2" grpId="0"/>
      <p:bldP spid="2"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Creating SharePoint Framework Client-Side Web Parts</a:t>
            </a:r>
            <a:endParaRPr lang="en-US" dirty="0"/>
          </a:p>
        </p:txBody>
      </p:sp>
    </p:spTree>
    <p:extLst>
      <p:ext uri="{BB962C8B-B14F-4D97-AF65-F5344CB8AC3E}">
        <p14:creationId xmlns:p14="http://schemas.microsoft.com/office/powerpoint/2010/main" val="353731254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1126462"/>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Anatomy of a SharePoint Framework Project</a:t>
            </a:r>
          </a:p>
          <a:p>
            <a:pPr lvl="0">
              <a:lnSpc>
                <a:spcPct val="90000"/>
              </a:lnSpc>
              <a:spcBef>
                <a:spcPts val="1800"/>
              </a:spcBef>
            </a:pPr>
            <a:r>
              <a:rPr lang="en-US" sz="1600" b="0" dirty="0">
                <a:solidFill>
                  <a:srgbClr val="2F2F2F"/>
                </a:solidFill>
                <a:latin typeface="Segoe UI Semibold"/>
              </a:rPr>
              <a:t>Solution Lifecycle</a:t>
            </a:r>
          </a:p>
          <a:p>
            <a:pPr lvl="0">
              <a:lnSpc>
                <a:spcPct val="90000"/>
              </a:lnSpc>
              <a:spcBef>
                <a:spcPts val="1800"/>
              </a:spcBef>
            </a:pPr>
            <a:r>
              <a:rPr lang="en-US" sz="1600" b="0" dirty="0">
                <a:solidFill>
                  <a:srgbClr val="2F2F2F"/>
                </a:solidFill>
                <a:latin typeface="Segoe UI Semibold"/>
              </a:rPr>
              <a:t>Creating Client-Side Web Parts</a:t>
            </a:r>
          </a:p>
        </p:txBody>
      </p:sp>
    </p:spTree>
    <p:extLst>
      <p:ext uri="{BB962C8B-B14F-4D97-AF65-F5344CB8AC3E}">
        <p14:creationId xmlns:p14="http://schemas.microsoft.com/office/powerpoint/2010/main" val="13925079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B3A684-C5C1-4B91-8D72-E2DBE6DAFFCC}"/>
              </a:ext>
            </a:extLst>
          </p:cNvPr>
          <p:cNvSpPr/>
          <p:nvPr/>
        </p:nvSpPr>
        <p:spPr bwMode="auto">
          <a:xfrm>
            <a:off x="0" y="1504710"/>
            <a:ext cx="12436475" cy="4857036"/>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30734"/>
            <a:ext cx="11533187" cy="1692771"/>
          </a:xfrm>
        </p:spPr>
        <p:txBody>
          <a:bodyPr/>
          <a:lstStyle/>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SharePoint Framework</a:t>
            </a:r>
          </a:p>
          <a:p>
            <a:pPr marL="342900" lvl="0" indent="-342900" defTabSz="914400">
              <a:lnSpc>
                <a:spcPct val="100000"/>
              </a:lnSpc>
              <a:spcBef>
                <a:spcPts val="600"/>
              </a:spcBef>
              <a:buSzTx/>
              <a:defRPr/>
            </a:pPr>
            <a:r>
              <a:rPr lang="en-US" sz="1800" dirty="0">
                <a:latin typeface="+mj-lt"/>
                <a:hlinkClick r:id="rId3"/>
              </a:rPr>
              <a:t>https://docs.microsoft.com/en-us/sharepoint/dev/spfx/sharepoint-framework-overview</a:t>
            </a:r>
            <a:endParaRPr lang="en-US" sz="1800" dirty="0">
              <a:latin typeface="+mj-lt"/>
            </a:endParaRPr>
          </a:p>
          <a:p>
            <a:pPr marL="342900" lvl="0" indent="-342900" defTabSz="914400">
              <a:lnSpc>
                <a:spcPct val="100000"/>
              </a:lnSpc>
              <a:spcBef>
                <a:spcPts val="600"/>
              </a:spcBef>
              <a:buSzTx/>
              <a:defRPr/>
            </a:pPr>
            <a:endParaRPr lang="en-US" sz="1800" dirty="0">
              <a:latin typeface="+mj-lt"/>
            </a:endParaRPr>
          </a:p>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Overview of SharePoint client-side web parts</a:t>
            </a:r>
          </a:p>
          <a:p>
            <a:pPr marL="342900" lvl="0" indent="-342900" defTabSz="914400">
              <a:lnSpc>
                <a:spcPct val="100000"/>
              </a:lnSpc>
              <a:spcBef>
                <a:spcPts val="600"/>
              </a:spcBef>
              <a:buSzTx/>
              <a:defRPr/>
            </a:pPr>
            <a:r>
              <a:rPr lang="en-US" sz="1800" dirty="0">
                <a:latin typeface="+mj-lt"/>
                <a:hlinkClick r:id="rId4"/>
              </a:rPr>
              <a:t>https://docs.microsoft.com/sharepoint/dev/spfx/web-parts/overview-client-side-web-parts</a:t>
            </a:r>
            <a:endParaRPr lang="en-US" sz="1800" dirty="0">
              <a:latin typeface="+mj-lt"/>
            </a:endParaRPr>
          </a:p>
        </p:txBody>
      </p:sp>
    </p:spTree>
    <p:extLst>
      <p:ext uri="{BB962C8B-B14F-4D97-AF65-F5344CB8AC3E}">
        <p14:creationId xmlns:p14="http://schemas.microsoft.com/office/powerpoint/2010/main" val="174599777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244281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833727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Exploring a SharePoint Framework Project </a:t>
            </a:r>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dirty="0"/>
              <a:t>Anatomy of a SharePoint Framework Project</a:t>
            </a:r>
          </a:p>
          <a:p>
            <a:pPr>
              <a:spcBef>
                <a:spcPts val="1200"/>
              </a:spcBef>
            </a:pPr>
            <a:r>
              <a:rPr lang="en-US" sz="2000" dirty="0"/>
              <a:t>Solution Lifecycle</a:t>
            </a:r>
          </a:p>
          <a:p>
            <a:pPr>
              <a:spcBef>
                <a:spcPts val="1200"/>
              </a:spcBef>
            </a:pPr>
            <a:r>
              <a:rPr lang="en-US" sz="2000" dirty="0"/>
              <a:t>Creating Client-Side Web Parts</a:t>
            </a:r>
          </a:p>
        </p:txBody>
      </p:sp>
    </p:spTree>
    <p:extLst>
      <p:ext uri="{BB962C8B-B14F-4D97-AF65-F5344CB8AC3E}">
        <p14:creationId xmlns:p14="http://schemas.microsoft.com/office/powerpoint/2010/main" val="104979793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7746346" cy="5687711"/>
          </a:xfrm>
        </p:spPr>
        <p:txBody>
          <a:bodyPr/>
          <a:lstStyle/>
          <a:p>
            <a:r>
              <a:rPr lang="en-US" dirty="0">
                <a:solidFill>
                  <a:schemeClr val="accent1"/>
                </a:solidFill>
              </a:rPr>
              <a:t>.</a:t>
            </a:r>
            <a:r>
              <a:rPr lang="en-US" dirty="0" err="1">
                <a:solidFill>
                  <a:schemeClr val="accent1"/>
                </a:solidFill>
              </a:rPr>
              <a:t>vscode</a:t>
            </a:r>
            <a:r>
              <a:rPr lang="en-US" dirty="0">
                <a:solidFill>
                  <a:schemeClr val="accent1"/>
                </a:solidFill>
              </a:rPr>
              <a:t>: </a:t>
            </a:r>
            <a:r>
              <a:rPr lang="en-US" dirty="0"/>
              <a:t>contains Visual Studio Code integration files</a:t>
            </a:r>
          </a:p>
          <a:p>
            <a:r>
              <a:rPr lang="en-US" dirty="0">
                <a:solidFill>
                  <a:schemeClr val="accent1"/>
                </a:solidFill>
              </a:rPr>
              <a:t>config:</a:t>
            </a:r>
            <a:r>
              <a:rPr lang="en-US" dirty="0"/>
              <a:t> contains all config files</a:t>
            </a:r>
          </a:p>
          <a:p>
            <a:r>
              <a:rPr lang="en-US" dirty="0" err="1">
                <a:solidFill>
                  <a:schemeClr val="accent1"/>
                </a:solidFill>
              </a:rPr>
              <a:t>dist</a:t>
            </a:r>
            <a:r>
              <a:rPr lang="en-US" dirty="0">
                <a:solidFill>
                  <a:schemeClr val="accent1"/>
                </a:solidFill>
              </a:rPr>
              <a:t>:</a:t>
            </a:r>
            <a:r>
              <a:rPr lang="en-US" dirty="0"/>
              <a:t> contains output from all bundle processes</a:t>
            </a:r>
          </a:p>
          <a:p>
            <a:r>
              <a:rPr lang="en-US" dirty="0">
                <a:solidFill>
                  <a:schemeClr val="accent1"/>
                </a:solidFill>
              </a:rPr>
              <a:t>lib:</a:t>
            </a:r>
            <a:r>
              <a:rPr lang="en-US" dirty="0"/>
              <a:t> created automatically on builds – contains pre-bundled built files</a:t>
            </a:r>
          </a:p>
          <a:p>
            <a:r>
              <a:rPr lang="en-US" dirty="0" err="1">
                <a:solidFill>
                  <a:schemeClr val="accent1"/>
                </a:solidFill>
              </a:rPr>
              <a:t>node_modules</a:t>
            </a:r>
            <a:r>
              <a:rPr lang="en-US" dirty="0">
                <a:solidFill>
                  <a:schemeClr val="accent1"/>
                </a:solidFill>
              </a:rPr>
              <a:t>:</a:t>
            </a:r>
            <a:r>
              <a:rPr lang="en-US" dirty="0"/>
              <a:t> created automatically when installing all package dependencies with a package manager</a:t>
            </a:r>
          </a:p>
          <a:p>
            <a:r>
              <a:rPr lang="en-US" dirty="0">
                <a:solidFill>
                  <a:srgbClr val="FF0000"/>
                </a:solidFill>
              </a:rPr>
              <a:t>release:</a:t>
            </a:r>
            <a:r>
              <a:rPr lang="en-US" dirty="0"/>
              <a:t> contains output from production bundle processes</a:t>
            </a:r>
          </a:p>
          <a:p>
            <a:r>
              <a:rPr lang="en-US" dirty="0" err="1">
                <a:solidFill>
                  <a:schemeClr val="accent1"/>
                </a:solidFill>
              </a:rPr>
              <a:t>src</a:t>
            </a:r>
            <a:r>
              <a:rPr lang="en-US" dirty="0">
                <a:solidFill>
                  <a:schemeClr val="accent1"/>
                </a:solidFill>
              </a:rPr>
              <a:t>:</a:t>
            </a:r>
            <a:r>
              <a:rPr lang="en-US" dirty="0"/>
              <a:t> this is the main folder of the project, it includes the web part, styles, and a test file</a:t>
            </a:r>
          </a:p>
          <a:p>
            <a:r>
              <a:rPr lang="en-US" dirty="0">
                <a:solidFill>
                  <a:schemeClr val="accent1"/>
                </a:solidFill>
              </a:rPr>
              <a:t>temp:</a:t>
            </a:r>
            <a:r>
              <a:rPr lang="en-US" dirty="0"/>
              <a:t> created automatically on builds - contains local dev webserver files</a:t>
            </a:r>
          </a:p>
        </p:txBody>
      </p:sp>
      <p:sp>
        <p:nvSpPr>
          <p:cNvPr id="2" name="Title 1"/>
          <p:cNvSpPr>
            <a:spLocks noGrp="1"/>
          </p:cNvSpPr>
          <p:nvPr>
            <p:ph type="title"/>
          </p:nvPr>
        </p:nvSpPr>
        <p:spPr/>
        <p:txBody>
          <a:bodyPr/>
          <a:lstStyle/>
          <a:p>
            <a:r>
              <a:rPr lang="en-US" dirty="0"/>
              <a:t>Project Structure</a:t>
            </a:r>
            <a:endParaRPr lang="fi-FI" dirty="0"/>
          </a:p>
        </p:txBody>
      </p:sp>
      <p:pic>
        <p:nvPicPr>
          <p:cNvPr id="6" name="Picture 5" descr="Graphical user interface, text, application&#10;&#10;Description automatically generated">
            <a:extLst>
              <a:ext uri="{FF2B5EF4-FFF2-40B4-BE49-F238E27FC236}">
                <a16:creationId xmlns:a16="http://schemas.microsoft.com/office/drawing/2014/main" id="{983B1236-D776-4142-B9A0-47AB5D9EBA4D}"/>
              </a:ext>
            </a:extLst>
          </p:cNvPr>
          <p:cNvPicPr>
            <a:picLocks noChangeAspect="1"/>
          </p:cNvPicPr>
          <p:nvPr/>
        </p:nvPicPr>
        <p:blipFill>
          <a:blip r:embed="rId3"/>
          <a:stretch>
            <a:fillRect/>
          </a:stretch>
        </p:blipFill>
        <p:spPr>
          <a:xfrm>
            <a:off x="8769356" y="1212849"/>
            <a:ext cx="3202719" cy="5148075"/>
          </a:xfrm>
          <a:prstGeom prst="rect">
            <a:avLst/>
          </a:prstGeom>
        </p:spPr>
      </p:pic>
    </p:spTree>
    <p:extLst>
      <p:ext uri="{BB962C8B-B14F-4D97-AF65-F5344CB8AC3E}">
        <p14:creationId xmlns:p14="http://schemas.microsoft.com/office/powerpoint/2010/main" val="61621648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64400" y="1212850"/>
            <a:ext cx="7114751" cy="4284250"/>
          </a:xfrm>
        </p:spPr>
        <p:txBody>
          <a:bodyPr/>
          <a:lstStyle/>
          <a:p>
            <a:r>
              <a:rPr lang="en-US" dirty="0"/>
              <a:t>Defines the main entry point for the web part</a:t>
            </a:r>
          </a:p>
          <a:p>
            <a:r>
              <a:rPr lang="en-US" dirty="0"/>
              <a:t>Extends the </a:t>
            </a:r>
            <a:r>
              <a:rPr lang="en-US" dirty="0" err="1"/>
              <a:t>BaseClientSideWebPart</a:t>
            </a:r>
            <a:endParaRPr lang="en-US" dirty="0"/>
          </a:p>
          <a:p>
            <a:r>
              <a:rPr lang="en-US" dirty="0"/>
              <a:t>All client-side web parts must extend the </a:t>
            </a:r>
            <a:r>
              <a:rPr lang="en-US" dirty="0" err="1"/>
              <a:t>BaseClientSideWebPart</a:t>
            </a:r>
            <a:r>
              <a:rPr lang="en-US" dirty="0"/>
              <a:t> class in order to be defined as a valid web part</a:t>
            </a:r>
          </a:p>
          <a:p>
            <a:r>
              <a:rPr lang="en-US" dirty="0"/>
              <a:t>Interface that defines the non-standard public properties on the web part</a:t>
            </a:r>
          </a:p>
          <a:p>
            <a:r>
              <a:rPr lang="en-US" dirty="0"/>
              <a:t>Persisted when the web part is saved / published from edit mode</a:t>
            </a:r>
          </a:p>
          <a:p>
            <a:endParaRPr lang="en-US" dirty="0"/>
          </a:p>
          <a:p>
            <a:endParaRPr lang="en-US" dirty="0"/>
          </a:p>
        </p:txBody>
      </p:sp>
      <p:sp>
        <p:nvSpPr>
          <p:cNvPr id="3" name="Title 2"/>
          <p:cNvSpPr>
            <a:spLocks noGrp="1"/>
          </p:cNvSpPr>
          <p:nvPr>
            <p:ph type="title"/>
          </p:nvPr>
        </p:nvSpPr>
        <p:spPr/>
        <p:txBody>
          <a:bodyPr/>
          <a:lstStyle/>
          <a:p>
            <a:r>
              <a:rPr lang="en-US" dirty="0"/>
              <a:t>Key Files – web part class</a:t>
            </a:r>
          </a:p>
        </p:txBody>
      </p:sp>
      <p:pic>
        <p:nvPicPr>
          <p:cNvPr id="4" name="Picture 3">
            <a:extLst>
              <a:ext uri="{FF2B5EF4-FFF2-40B4-BE49-F238E27FC236}">
                <a16:creationId xmlns:a16="http://schemas.microsoft.com/office/drawing/2014/main" id="{9B5D5DBD-2780-2642-83CF-E78C9A8A9C1F}"/>
              </a:ext>
            </a:extLst>
          </p:cNvPr>
          <p:cNvPicPr>
            <a:picLocks noChangeAspect="1"/>
          </p:cNvPicPr>
          <p:nvPr/>
        </p:nvPicPr>
        <p:blipFill>
          <a:blip r:embed="rId3"/>
          <a:stretch>
            <a:fillRect/>
          </a:stretch>
        </p:blipFill>
        <p:spPr>
          <a:xfrm>
            <a:off x="7674523" y="1212850"/>
            <a:ext cx="4546600" cy="3911600"/>
          </a:xfrm>
          <a:prstGeom prst="rect">
            <a:avLst/>
          </a:prstGeom>
        </p:spPr>
      </p:pic>
      <p:pic>
        <p:nvPicPr>
          <p:cNvPr id="5" name="Picture 4">
            <a:extLst>
              <a:ext uri="{FF2B5EF4-FFF2-40B4-BE49-F238E27FC236}">
                <a16:creationId xmlns:a16="http://schemas.microsoft.com/office/drawing/2014/main" id="{B8A09DFC-3518-BB4C-B72D-9C67C0DECB64}"/>
              </a:ext>
            </a:extLst>
          </p:cNvPr>
          <p:cNvPicPr>
            <a:picLocks noChangeAspect="1"/>
          </p:cNvPicPr>
          <p:nvPr/>
        </p:nvPicPr>
        <p:blipFill>
          <a:blip r:embed="rId4"/>
          <a:stretch>
            <a:fillRect/>
          </a:stretch>
        </p:blipFill>
        <p:spPr>
          <a:xfrm>
            <a:off x="465138" y="4918075"/>
            <a:ext cx="6832600" cy="1765300"/>
          </a:xfrm>
          <a:prstGeom prst="rect">
            <a:avLst/>
          </a:prstGeom>
        </p:spPr>
      </p:pic>
    </p:spTree>
    <p:extLst>
      <p:ext uri="{BB962C8B-B14F-4D97-AF65-F5344CB8AC3E}">
        <p14:creationId xmlns:p14="http://schemas.microsoft.com/office/powerpoint/2010/main" val="30278816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8C3DE86-15A9-44F7-B37A-145892C02F2E}"/>
              </a:ext>
            </a:extLst>
          </p:cNvPr>
          <p:cNvPicPr>
            <a:picLocks noChangeAspect="1"/>
          </p:cNvPicPr>
          <p:nvPr/>
        </p:nvPicPr>
        <p:blipFill>
          <a:blip r:embed="rId3"/>
          <a:stretch>
            <a:fillRect/>
          </a:stretch>
        </p:blipFill>
        <p:spPr>
          <a:xfrm>
            <a:off x="693125" y="1709848"/>
            <a:ext cx="6164875" cy="4999664"/>
          </a:xfrm>
          <a:prstGeom prst="rect">
            <a:avLst/>
          </a:prstGeom>
        </p:spPr>
      </p:pic>
      <p:sp>
        <p:nvSpPr>
          <p:cNvPr id="2" name="Text Placeholder 1"/>
          <p:cNvSpPr>
            <a:spLocks noGrp="1"/>
          </p:cNvSpPr>
          <p:nvPr>
            <p:ph type="body" sz="quarter" idx="10"/>
          </p:nvPr>
        </p:nvSpPr>
        <p:spPr/>
        <p:txBody>
          <a:bodyPr/>
          <a:lstStyle/>
          <a:p>
            <a:r>
              <a:rPr lang="en-US" dirty="0"/>
              <a:t>Defines the web part metadata</a:t>
            </a:r>
          </a:p>
        </p:txBody>
      </p:sp>
      <p:sp>
        <p:nvSpPr>
          <p:cNvPr id="3" name="Title 2"/>
          <p:cNvSpPr>
            <a:spLocks noGrp="1"/>
          </p:cNvSpPr>
          <p:nvPr>
            <p:ph type="title"/>
          </p:nvPr>
        </p:nvSpPr>
        <p:spPr/>
        <p:txBody>
          <a:bodyPr/>
          <a:lstStyle/>
          <a:p>
            <a:r>
              <a:rPr lang="en-US" dirty="0"/>
              <a:t>Key Files – web part manifest</a:t>
            </a:r>
          </a:p>
        </p:txBody>
      </p:sp>
      <p:pic>
        <p:nvPicPr>
          <p:cNvPr id="7" name="Picture 6">
            <a:extLst>
              <a:ext uri="{FF2B5EF4-FFF2-40B4-BE49-F238E27FC236}">
                <a16:creationId xmlns:a16="http://schemas.microsoft.com/office/drawing/2014/main" id="{6DFC9E13-4DB9-854D-AE1E-3BCB02771385}"/>
              </a:ext>
            </a:extLst>
          </p:cNvPr>
          <p:cNvPicPr>
            <a:picLocks noChangeAspect="1"/>
          </p:cNvPicPr>
          <p:nvPr/>
        </p:nvPicPr>
        <p:blipFill>
          <a:blip r:embed="rId4"/>
          <a:stretch>
            <a:fillRect/>
          </a:stretch>
        </p:blipFill>
        <p:spPr>
          <a:xfrm>
            <a:off x="7154990" y="1896114"/>
            <a:ext cx="4878951" cy="3648963"/>
          </a:xfrm>
          <a:prstGeom prst="rect">
            <a:avLst/>
          </a:prstGeom>
        </p:spPr>
      </p:pic>
    </p:spTree>
    <p:extLst>
      <p:ext uri="{BB962C8B-B14F-4D97-AF65-F5344CB8AC3E}">
        <p14:creationId xmlns:p14="http://schemas.microsoft.com/office/powerpoint/2010/main" val="369007897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03155-CFFE-8440-B90B-E98BA869F772}"/>
              </a:ext>
            </a:extLst>
          </p:cNvPr>
          <p:cNvSpPr>
            <a:spLocks noGrp="1"/>
          </p:cNvSpPr>
          <p:nvPr>
            <p:ph type="body" sz="quarter" idx="10"/>
          </p:nvPr>
        </p:nvSpPr>
        <p:spPr/>
        <p:txBody>
          <a:bodyPr/>
          <a:lstStyle/>
          <a:p>
            <a:r>
              <a:rPr lang="en-US" dirty="0">
                <a:hlinkClick r:id="rId3"/>
              </a:rPr>
              <a:t>https://github.com/css-modules/css-modules</a:t>
            </a:r>
            <a:endParaRPr lang="en-US" dirty="0"/>
          </a:p>
          <a:p>
            <a:r>
              <a:rPr lang="en-US" dirty="0"/>
              <a:t>All CSS classes are locally scoped</a:t>
            </a:r>
          </a:p>
          <a:p>
            <a:r>
              <a:rPr lang="en-US" dirty="0"/>
              <a:t>.</a:t>
            </a:r>
            <a:r>
              <a:rPr lang="en-US" dirty="0" err="1"/>
              <a:t>helloWorld</a:t>
            </a:r>
            <a:r>
              <a:rPr lang="en-US" dirty="0"/>
              <a:t> {} =&gt; .helloWorld_da83fer {}</a:t>
            </a:r>
          </a:p>
          <a:p>
            <a:r>
              <a:rPr lang="en-US" dirty="0" err="1"/>
              <a:t>SPFx’s</a:t>
            </a:r>
            <a:r>
              <a:rPr lang="en-US" dirty="0"/>
              <a:t> build toolchain handles the complexities</a:t>
            </a:r>
          </a:p>
          <a:p>
            <a:r>
              <a:rPr lang="en-US" dirty="0"/>
              <a:t>Rules</a:t>
            </a:r>
          </a:p>
          <a:p>
            <a:pPr lvl="1"/>
            <a:r>
              <a:rPr lang="en-US" dirty="0"/>
              <a:t>*.</a:t>
            </a:r>
            <a:r>
              <a:rPr lang="en-US" dirty="0" err="1"/>
              <a:t>module.scss</a:t>
            </a:r>
            <a:r>
              <a:rPr lang="en-US" dirty="0"/>
              <a:t> - </a:t>
            </a:r>
            <a:r>
              <a:rPr lang="en-US" dirty="0" err="1"/>
              <a:t>HelloWorldWebPart.module.scss</a:t>
            </a:r>
            <a:endParaRPr lang="en-US" dirty="0"/>
          </a:p>
          <a:p>
            <a:pPr lvl="1"/>
            <a:r>
              <a:rPr lang="en-US" dirty="0"/>
              <a:t>Use </a:t>
            </a:r>
            <a:r>
              <a:rPr lang="en-US" dirty="0" err="1"/>
              <a:t>camelCasing</a:t>
            </a:r>
            <a:r>
              <a:rPr lang="en-US" dirty="0"/>
              <a:t>; not kebab-casing</a:t>
            </a:r>
          </a:p>
          <a:p>
            <a:pPr lvl="1"/>
            <a:r>
              <a:rPr lang="en-US" dirty="0"/>
              <a:t>Reference classes in components as </a:t>
            </a:r>
            <a:r>
              <a:rPr lang="en-US" dirty="0" err="1"/>
              <a:t>styles.helloWorldButton</a:t>
            </a:r>
            <a:endParaRPr lang="en-US" dirty="0"/>
          </a:p>
        </p:txBody>
      </p:sp>
      <p:sp>
        <p:nvSpPr>
          <p:cNvPr id="2" name="Title 1">
            <a:extLst>
              <a:ext uri="{FF2B5EF4-FFF2-40B4-BE49-F238E27FC236}">
                <a16:creationId xmlns:a16="http://schemas.microsoft.com/office/drawing/2014/main" id="{DE11ABA4-B260-664D-953F-59B6F4246CEC}"/>
              </a:ext>
            </a:extLst>
          </p:cNvPr>
          <p:cNvSpPr>
            <a:spLocks noGrp="1"/>
          </p:cNvSpPr>
          <p:nvPr>
            <p:ph type="title"/>
          </p:nvPr>
        </p:nvSpPr>
        <p:spPr/>
        <p:txBody>
          <a:bodyPr/>
          <a:lstStyle/>
          <a:p>
            <a:r>
              <a:rPr lang="en-US" dirty="0"/>
              <a:t>CSS Modules</a:t>
            </a:r>
          </a:p>
        </p:txBody>
      </p:sp>
    </p:spTree>
    <p:extLst>
      <p:ext uri="{BB962C8B-B14F-4D97-AF65-F5344CB8AC3E}">
        <p14:creationId xmlns:p14="http://schemas.microsoft.com/office/powerpoint/2010/main" val="114516172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Defines the web part styles</a:t>
            </a:r>
          </a:p>
        </p:txBody>
      </p:sp>
      <p:sp>
        <p:nvSpPr>
          <p:cNvPr id="3" name="Title 2"/>
          <p:cNvSpPr>
            <a:spLocks noGrp="1"/>
          </p:cNvSpPr>
          <p:nvPr>
            <p:ph type="title"/>
          </p:nvPr>
        </p:nvSpPr>
        <p:spPr/>
        <p:txBody>
          <a:bodyPr/>
          <a:lstStyle/>
          <a:p>
            <a:r>
              <a:rPr lang="en-US" dirty="0"/>
              <a:t>Key Files – SCSS file</a:t>
            </a:r>
          </a:p>
        </p:txBody>
      </p:sp>
      <p:pic>
        <p:nvPicPr>
          <p:cNvPr id="6" name="Picture 5">
            <a:extLst>
              <a:ext uri="{FF2B5EF4-FFF2-40B4-BE49-F238E27FC236}">
                <a16:creationId xmlns:a16="http://schemas.microsoft.com/office/drawing/2014/main" id="{983C3466-8909-8349-925C-BABD4CE44AFF}"/>
              </a:ext>
            </a:extLst>
          </p:cNvPr>
          <p:cNvPicPr>
            <a:picLocks noChangeAspect="1"/>
          </p:cNvPicPr>
          <p:nvPr/>
        </p:nvPicPr>
        <p:blipFill>
          <a:blip r:embed="rId3"/>
          <a:stretch>
            <a:fillRect/>
          </a:stretch>
        </p:blipFill>
        <p:spPr>
          <a:xfrm>
            <a:off x="847034" y="1870477"/>
            <a:ext cx="7328456" cy="4689230"/>
          </a:xfrm>
          <a:prstGeom prst="rect">
            <a:avLst/>
          </a:prstGeom>
        </p:spPr>
      </p:pic>
      <p:pic>
        <p:nvPicPr>
          <p:cNvPr id="5" name="Picture 4">
            <a:extLst>
              <a:ext uri="{FF2B5EF4-FFF2-40B4-BE49-F238E27FC236}">
                <a16:creationId xmlns:a16="http://schemas.microsoft.com/office/drawing/2014/main" id="{A5A1C10A-CDA1-6A47-9CB2-F74BB90558C6}"/>
              </a:ext>
            </a:extLst>
          </p:cNvPr>
          <p:cNvPicPr>
            <a:picLocks noChangeAspect="1"/>
          </p:cNvPicPr>
          <p:nvPr/>
        </p:nvPicPr>
        <p:blipFill>
          <a:blip r:embed="rId4"/>
          <a:stretch>
            <a:fillRect/>
          </a:stretch>
        </p:blipFill>
        <p:spPr>
          <a:xfrm>
            <a:off x="7555300" y="2562361"/>
            <a:ext cx="4483100" cy="2971800"/>
          </a:xfrm>
          <a:prstGeom prst="rect">
            <a:avLst/>
          </a:prstGeom>
        </p:spPr>
      </p:pic>
    </p:spTree>
    <p:extLst>
      <p:ext uri="{BB962C8B-B14F-4D97-AF65-F5344CB8AC3E}">
        <p14:creationId xmlns:p14="http://schemas.microsoft.com/office/powerpoint/2010/main" val="384524940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Contains information about your bundle(s), any external dependencies, localized resources</a:t>
            </a:r>
          </a:p>
          <a:p>
            <a:r>
              <a:rPr lang="en-US" dirty="0"/>
              <a:t>Specifies the AMD script libraries used in the web part</a:t>
            </a:r>
          </a:p>
        </p:txBody>
      </p:sp>
      <p:sp>
        <p:nvSpPr>
          <p:cNvPr id="3" name="Title 2"/>
          <p:cNvSpPr>
            <a:spLocks noGrp="1"/>
          </p:cNvSpPr>
          <p:nvPr>
            <p:ph type="title"/>
          </p:nvPr>
        </p:nvSpPr>
        <p:spPr/>
        <p:txBody>
          <a:bodyPr/>
          <a:lstStyle/>
          <a:p>
            <a:r>
              <a:rPr lang="en-US" dirty="0"/>
              <a:t>Key Files – config file</a:t>
            </a:r>
          </a:p>
        </p:txBody>
      </p:sp>
      <p:pic>
        <p:nvPicPr>
          <p:cNvPr id="6" name="Picture 5">
            <a:extLst>
              <a:ext uri="{FF2B5EF4-FFF2-40B4-BE49-F238E27FC236}">
                <a16:creationId xmlns:a16="http://schemas.microsoft.com/office/drawing/2014/main" id="{4F9F8B28-9D18-9E46-B13A-0834F650585B}"/>
              </a:ext>
            </a:extLst>
          </p:cNvPr>
          <p:cNvPicPr>
            <a:picLocks noChangeAspect="1"/>
          </p:cNvPicPr>
          <p:nvPr/>
        </p:nvPicPr>
        <p:blipFill>
          <a:blip r:embed="rId3"/>
          <a:stretch>
            <a:fillRect/>
          </a:stretch>
        </p:blipFill>
        <p:spPr>
          <a:xfrm>
            <a:off x="813192" y="2800977"/>
            <a:ext cx="4495800" cy="3162300"/>
          </a:xfrm>
          <a:prstGeom prst="rect">
            <a:avLst/>
          </a:prstGeom>
        </p:spPr>
      </p:pic>
      <p:pic>
        <p:nvPicPr>
          <p:cNvPr id="8" name="Picture 7">
            <a:extLst>
              <a:ext uri="{FF2B5EF4-FFF2-40B4-BE49-F238E27FC236}">
                <a16:creationId xmlns:a16="http://schemas.microsoft.com/office/drawing/2014/main" id="{13E8BBBD-1A91-F646-8732-7DB8EC40CA2E}"/>
              </a:ext>
            </a:extLst>
          </p:cNvPr>
          <p:cNvPicPr>
            <a:picLocks noChangeAspect="1"/>
          </p:cNvPicPr>
          <p:nvPr/>
        </p:nvPicPr>
        <p:blipFill>
          <a:blip r:embed="rId4"/>
          <a:stretch>
            <a:fillRect/>
          </a:stretch>
        </p:blipFill>
        <p:spPr>
          <a:xfrm>
            <a:off x="5402413" y="2779433"/>
            <a:ext cx="6907996" cy="3931910"/>
          </a:xfrm>
          <a:prstGeom prst="rect">
            <a:avLst/>
          </a:prstGeom>
        </p:spPr>
      </p:pic>
    </p:spTree>
    <p:extLst>
      <p:ext uri="{BB962C8B-B14F-4D97-AF65-F5344CB8AC3E}">
        <p14:creationId xmlns:p14="http://schemas.microsoft.com/office/powerpoint/2010/main" val="145498291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Arrow Connector 36"/>
          <p:cNvCxnSpPr>
            <a:stCxn id="6" idx="2"/>
            <a:endCxn id="7" idx="0"/>
          </p:cNvCxnSpPr>
          <p:nvPr/>
        </p:nvCxnSpPr>
        <p:spPr>
          <a:xfrm>
            <a:off x="5972635" y="2439199"/>
            <a:ext cx="1" cy="403341"/>
          </a:xfrm>
          <a:prstGeom prst="straightConnector1">
            <a:avLst/>
          </a:prstGeom>
          <a:ln w="44450">
            <a:solidFill>
              <a:schemeClr val="bg2"/>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7" idx="2"/>
            <a:endCxn id="8" idx="0"/>
          </p:cNvCxnSpPr>
          <p:nvPr/>
        </p:nvCxnSpPr>
        <p:spPr>
          <a:xfrm flipH="1">
            <a:off x="5966732" y="3297036"/>
            <a:ext cx="5903" cy="403341"/>
          </a:xfrm>
          <a:prstGeom prst="straightConnector1">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Client-side Web Part Build Flow</a:t>
            </a:r>
          </a:p>
        </p:txBody>
      </p:sp>
      <p:sp>
        <p:nvSpPr>
          <p:cNvPr id="3" name="Rectangle 2"/>
          <p:cNvSpPr/>
          <p:nvPr/>
        </p:nvSpPr>
        <p:spPr>
          <a:xfrm>
            <a:off x="961183" y="1984105"/>
            <a:ext cx="2236912"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250">
                <a:gradFill>
                  <a:gsLst>
                    <a:gs pos="96875">
                      <a:schemeClr val="bg1"/>
                    </a:gs>
                    <a:gs pos="78906">
                      <a:schemeClr val="bg1"/>
                    </a:gs>
                  </a:gsLst>
                  <a:lin ang="5400000" scaled="1"/>
                </a:gradFill>
              </a:rPr>
              <a:t>Install SharePoint Generator</a:t>
            </a:r>
          </a:p>
        </p:txBody>
      </p:sp>
      <p:sp>
        <p:nvSpPr>
          <p:cNvPr id="4" name="Rectangle 3"/>
          <p:cNvSpPr/>
          <p:nvPr/>
        </p:nvSpPr>
        <p:spPr>
          <a:xfrm>
            <a:off x="961184" y="2882864"/>
            <a:ext cx="2236913"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250">
                <a:gradFill>
                  <a:gsLst>
                    <a:gs pos="96875">
                      <a:schemeClr val="bg1"/>
                    </a:gs>
                    <a:gs pos="78906">
                      <a:schemeClr val="bg1"/>
                    </a:gs>
                  </a:gsLst>
                  <a:lin ang="5400000" scaled="1"/>
                </a:gradFill>
              </a:rPr>
              <a:t>Scaffold SharePoint Web Part Project</a:t>
            </a:r>
          </a:p>
        </p:txBody>
      </p:sp>
      <p:sp>
        <p:nvSpPr>
          <p:cNvPr id="5" name="Rectangle 4"/>
          <p:cNvSpPr/>
          <p:nvPr/>
        </p:nvSpPr>
        <p:spPr>
          <a:xfrm>
            <a:off x="961184" y="3740701"/>
            <a:ext cx="2236913"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250">
                <a:gradFill>
                  <a:gsLst>
                    <a:gs pos="96875">
                      <a:schemeClr val="bg1"/>
                    </a:gs>
                    <a:gs pos="78906">
                      <a:schemeClr val="bg1"/>
                    </a:gs>
                  </a:gsLst>
                  <a:lin ang="5400000" scaled="1"/>
                </a:gradFill>
              </a:rPr>
              <a:t>Build Web Part Code</a:t>
            </a:r>
          </a:p>
        </p:txBody>
      </p:sp>
      <p:sp>
        <p:nvSpPr>
          <p:cNvPr id="6" name="Rectangle 5"/>
          <p:cNvSpPr/>
          <p:nvPr/>
        </p:nvSpPr>
        <p:spPr>
          <a:xfrm>
            <a:off x="4927882" y="1984704"/>
            <a:ext cx="2089504"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250">
                <a:gradFill>
                  <a:gsLst>
                    <a:gs pos="96875">
                      <a:schemeClr val="bg1"/>
                    </a:gs>
                    <a:gs pos="78906">
                      <a:schemeClr val="bg1"/>
                    </a:gs>
                  </a:gsLst>
                  <a:lin ang="5400000" scaled="1"/>
                </a:gradFill>
              </a:rPr>
              <a:t>Test</a:t>
            </a:r>
          </a:p>
        </p:txBody>
      </p:sp>
      <p:sp>
        <p:nvSpPr>
          <p:cNvPr id="7" name="Rectangle 6"/>
          <p:cNvSpPr/>
          <p:nvPr/>
        </p:nvSpPr>
        <p:spPr>
          <a:xfrm>
            <a:off x="4927884" y="2842541"/>
            <a:ext cx="2089504"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250" dirty="0">
                <a:gradFill>
                  <a:gsLst>
                    <a:gs pos="96875">
                      <a:schemeClr val="bg1"/>
                    </a:gs>
                    <a:gs pos="78906">
                      <a:schemeClr val="bg1"/>
                    </a:gs>
                  </a:gsLst>
                  <a:lin ang="5400000" scaled="1"/>
                </a:gradFill>
              </a:rPr>
              <a:t>Hosted</a:t>
            </a:r>
          </a:p>
        </p:txBody>
      </p:sp>
      <p:sp>
        <p:nvSpPr>
          <p:cNvPr id="8" name="Rectangle 7"/>
          <p:cNvSpPr/>
          <p:nvPr/>
        </p:nvSpPr>
        <p:spPr>
          <a:xfrm>
            <a:off x="4921980" y="3700378"/>
            <a:ext cx="2089504"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250">
                <a:gradFill>
                  <a:gsLst>
                    <a:gs pos="96875">
                      <a:schemeClr val="bg1"/>
                    </a:gs>
                    <a:gs pos="78906">
                      <a:schemeClr val="bg1"/>
                    </a:gs>
                  </a:gsLst>
                  <a:lin ang="5400000" scaled="1"/>
                </a:gradFill>
              </a:rPr>
              <a:t>UAT / Pre-production</a:t>
            </a:r>
          </a:p>
        </p:txBody>
      </p:sp>
      <p:sp>
        <p:nvSpPr>
          <p:cNvPr id="9" name="Curved Right Arrow 8"/>
          <p:cNvSpPr/>
          <p:nvPr/>
        </p:nvSpPr>
        <p:spPr>
          <a:xfrm>
            <a:off x="4182196" y="2976332"/>
            <a:ext cx="613865" cy="1097875"/>
          </a:xfrm>
          <a:prstGeom prst="curvedRightArrow">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4">
              <a:solidFill>
                <a:schemeClr val="tx1"/>
              </a:solidFill>
            </a:endParaRPr>
          </a:p>
        </p:txBody>
      </p:sp>
      <p:sp>
        <p:nvSpPr>
          <p:cNvPr id="10" name="Curved Left Arrow 9"/>
          <p:cNvSpPr/>
          <p:nvPr/>
        </p:nvSpPr>
        <p:spPr>
          <a:xfrm>
            <a:off x="7137403" y="2984191"/>
            <a:ext cx="607963" cy="1097875"/>
          </a:xfrm>
          <a:prstGeom prst="curvedLeftArrow">
            <a:avLst/>
          </a:prstGeom>
          <a:solidFill>
            <a:schemeClr val="tx1">
              <a:lumMod val="40000"/>
              <a:lumOff val="60000"/>
            </a:schemeClr>
          </a:solidFill>
          <a:ln>
            <a:noFill/>
            <a:headEnd type="triangl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4">
              <a:solidFill>
                <a:schemeClr val="tx1"/>
              </a:solidFill>
            </a:endParaRPr>
          </a:p>
        </p:txBody>
      </p:sp>
      <p:sp>
        <p:nvSpPr>
          <p:cNvPr id="11" name="Rectangle 10"/>
          <p:cNvSpPr/>
          <p:nvPr/>
        </p:nvSpPr>
        <p:spPr>
          <a:xfrm>
            <a:off x="8747170" y="1984703"/>
            <a:ext cx="2089504"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250">
                <a:gradFill>
                  <a:gsLst>
                    <a:gs pos="96875">
                      <a:schemeClr val="bg1"/>
                    </a:gs>
                    <a:gs pos="78906">
                      <a:schemeClr val="bg1"/>
                    </a:gs>
                  </a:gsLst>
                  <a:lin ang="5400000" scaled="1"/>
                </a:gradFill>
              </a:rPr>
              <a:t>Package/Deploy</a:t>
            </a:r>
          </a:p>
        </p:txBody>
      </p:sp>
      <p:sp>
        <p:nvSpPr>
          <p:cNvPr id="12" name="Rectangle 11"/>
          <p:cNvSpPr/>
          <p:nvPr/>
        </p:nvSpPr>
        <p:spPr>
          <a:xfrm>
            <a:off x="8735364" y="4633652"/>
            <a:ext cx="2089504"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100" dirty="0">
                <a:gradFill>
                  <a:gsLst>
                    <a:gs pos="96875">
                      <a:schemeClr val="bg1"/>
                    </a:gs>
                    <a:gs pos="78906">
                      <a:schemeClr val="bg1"/>
                    </a:gs>
                  </a:gsLst>
                  <a:lin ang="5400000" scaled="1"/>
                </a:gradFill>
              </a:rPr>
              <a:t>Available on Classic and Modern Pages</a:t>
            </a:r>
          </a:p>
        </p:txBody>
      </p:sp>
      <p:sp>
        <p:nvSpPr>
          <p:cNvPr id="17" name="Rectangle 16"/>
          <p:cNvSpPr/>
          <p:nvPr/>
        </p:nvSpPr>
        <p:spPr>
          <a:xfrm>
            <a:off x="8735364" y="2867686"/>
            <a:ext cx="2089504"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250">
                <a:gradFill>
                  <a:gsLst>
                    <a:gs pos="96875">
                      <a:schemeClr val="bg1"/>
                    </a:gs>
                    <a:gs pos="78906">
                      <a:schemeClr val="bg1"/>
                    </a:gs>
                  </a:gsLst>
                  <a:lin ang="5400000" scaled="1"/>
                </a:gradFill>
              </a:rPr>
              <a:t>Package/Deploy</a:t>
            </a:r>
          </a:p>
        </p:txBody>
      </p:sp>
      <p:cxnSp>
        <p:nvCxnSpPr>
          <p:cNvPr id="23" name="Straight Arrow Connector 22"/>
          <p:cNvCxnSpPr>
            <a:cxnSpLocks/>
            <a:stCxn id="3" idx="2"/>
            <a:endCxn id="4" idx="0"/>
          </p:cNvCxnSpPr>
          <p:nvPr/>
        </p:nvCxnSpPr>
        <p:spPr>
          <a:xfrm>
            <a:off x="2079639" y="2438601"/>
            <a:ext cx="2" cy="444263"/>
          </a:xfrm>
          <a:prstGeom prst="straightConnector1">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2079642" y="3331459"/>
            <a:ext cx="0" cy="403341"/>
          </a:xfrm>
          <a:prstGeom prst="straightConnector1">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Elbow Connector 25"/>
          <p:cNvCxnSpPr>
            <a:cxnSpLocks/>
            <a:stCxn id="43" idx="2"/>
            <a:endCxn id="5" idx="2"/>
          </p:cNvCxnSpPr>
          <p:nvPr/>
        </p:nvCxnSpPr>
        <p:spPr>
          <a:xfrm rot="5400000" flipH="1">
            <a:off x="3458153" y="2816685"/>
            <a:ext cx="1130065" cy="3887090"/>
          </a:xfrm>
          <a:prstGeom prst="bentConnector3">
            <a:avLst>
              <a:gd name="adj1" fmla="val -20229"/>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8" name="Elbow Connector 27"/>
          <p:cNvCxnSpPr>
            <a:cxnSpLocks/>
            <a:stCxn id="5" idx="3"/>
            <a:endCxn id="6" idx="1"/>
          </p:cNvCxnSpPr>
          <p:nvPr/>
        </p:nvCxnSpPr>
        <p:spPr>
          <a:xfrm flipV="1">
            <a:off x="3198097" y="2211952"/>
            <a:ext cx="1729785" cy="1755997"/>
          </a:xfrm>
          <a:prstGeom prst="bentConnector3">
            <a:avLst>
              <a:gd name="adj1" fmla="val 42364"/>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80523" y="1712091"/>
            <a:ext cx="2998231" cy="261610"/>
          </a:xfrm>
          <a:prstGeom prst="rect">
            <a:avLst/>
          </a:prstGeom>
          <a:solidFill>
            <a:srgbClr val="E7E6E6">
              <a:alpha val="54902"/>
            </a:srgbClr>
          </a:solidFill>
        </p:spPr>
        <p:txBody>
          <a:bodyPr wrap="square" lIns="36000" rIns="36000" rtlCol="0">
            <a:spAutoFit/>
          </a:bodyPr>
          <a:lstStyle/>
          <a:p>
            <a:pPr algn="ctr"/>
            <a:r>
              <a:rPr lang="en-US" sz="1100" spc="-30" dirty="0" err="1">
                <a:gradFill>
                  <a:gsLst>
                    <a:gs pos="1250">
                      <a:schemeClr val="tx1"/>
                    </a:gs>
                    <a:gs pos="100000">
                      <a:schemeClr val="tx1"/>
                    </a:gs>
                  </a:gsLst>
                  <a:lin ang="5400000" scaled="0"/>
                </a:gradFill>
              </a:rPr>
              <a:t>npm</a:t>
            </a:r>
            <a:r>
              <a:rPr lang="en-US" sz="1100" spc="-30" dirty="0">
                <a:gradFill>
                  <a:gsLst>
                    <a:gs pos="1250">
                      <a:schemeClr val="tx1"/>
                    </a:gs>
                    <a:gs pos="100000">
                      <a:schemeClr val="tx1"/>
                    </a:gs>
                  </a:gsLst>
                  <a:lin ang="5400000" scaled="0"/>
                </a:gradFill>
              </a:rPr>
              <a:t> install @Microsoft/generator-</a:t>
            </a:r>
            <a:r>
              <a:rPr lang="en-US" sz="1100" spc="-30" dirty="0" err="1">
                <a:gradFill>
                  <a:gsLst>
                    <a:gs pos="1250">
                      <a:schemeClr val="tx1"/>
                    </a:gs>
                    <a:gs pos="100000">
                      <a:schemeClr val="tx1"/>
                    </a:gs>
                  </a:gsLst>
                  <a:lin ang="5400000" scaled="0"/>
                </a:gradFill>
              </a:rPr>
              <a:t>sharepoint</a:t>
            </a:r>
            <a:r>
              <a:rPr lang="en-US" sz="1100" spc="-30" dirty="0">
                <a:gradFill>
                  <a:gsLst>
                    <a:gs pos="1250">
                      <a:schemeClr val="tx1"/>
                    </a:gs>
                    <a:gs pos="100000">
                      <a:schemeClr val="tx1"/>
                    </a:gs>
                  </a:gsLst>
                  <a:lin ang="5400000" scaled="0"/>
                </a:gradFill>
              </a:rPr>
              <a:t> -g</a:t>
            </a:r>
          </a:p>
        </p:txBody>
      </p:sp>
      <p:sp>
        <p:nvSpPr>
          <p:cNvPr id="32" name="TextBox 31"/>
          <p:cNvSpPr txBox="1"/>
          <p:nvPr/>
        </p:nvSpPr>
        <p:spPr>
          <a:xfrm>
            <a:off x="961185" y="2632893"/>
            <a:ext cx="2236912" cy="261610"/>
          </a:xfrm>
          <a:prstGeom prst="rect">
            <a:avLst/>
          </a:prstGeom>
          <a:solidFill>
            <a:srgbClr val="E7E6E6">
              <a:alpha val="54902"/>
            </a:srgbClr>
          </a:solidFill>
        </p:spPr>
        <p:txBody>
          <a:bodyPr wrap="square" rtlCol="0">
            <a:spAutoFit/>
          </a:bodyPr>
          <a:lstStyle/>
          <a:p>
            <a:r>
              <a:rPr lang="en-US" sz="1100" dirty="0" err="1">
                <a:gradFill>
                  <a:gsLst>
                    <a:gs pos="1250">
                      <a:schemeClr val="tx1"/>
                    </a:gs>
                    <a:gs pos="100000">
                      <a:schemeClr val="tx1"/>
                    </a:gs>
                  </a:gsLst>
                  <a:lin ang="5400000" scaled="0"/>
                </a:gradFill>
              </a:rPr>
              <a:t>yo</a:t>
            </a:r>
            <a:r>
              <a:rPr lang="en-US" sz="1100" dirty="0">
                <a:gradFill>
                  <a:gsLst>
                    <a:gs pos="1250">
                      <a:schemeClr val="tx1"/>
                    </a:gs>
                    <a:gs pos="100000">
                      <a:schemeClr val="tx1"/>
                    </a:gs>
                  </a:gsLst>
                  <a:lin ang="5400000" scaled="0"/>
                </a:gradFill>
              </a:rPr>
              <a:t> @</a:t>
            </a:r>
            <a:r>
              <a:rPr lang="en-US" sz="1100" dirty="0" err="1">
                <a:gradFill>
                  <a:gsLst>
                    <a:gs pos="1250">
                      <a:schemeClr val="tx1"/>
                    </a:gs>
                    <a:gs pos="100000">
                      <a:schemeClr val="tx1"/>
                    </a:gs>
                  </a:gsLst>
                  <a:lin ang="5400000" scaled="0"/>
                </a:gradFill>
              </a:rPr>
              <a:t>microsoft</a:t>
            </a:r>
            <a:r>
              <a:rPr lang="en-US" sz="1100" dirty="0">
                <a:gradFill>
                  <a:gsLst>
                    <a:gs pos="1250">
                      <a:schemeClr val="tx1"/>
                    </a:gs>
                    <a:gs pos="100000">
                      <a:schemeClr val="tx1"/>
                    </a:gs>
                  </a:gsLst>
                  <a:lin ang="5400000" scaled="0"/>
                </a:gradFill>
              </a:rPr>
              <a:t>/</a:t>
            </a:r>
            <a:r>
              <a:rPr lang="en-US" sz="1100" dirty="0" err="1">
                <a:gradFill>
                  <a:gsLst>
                    <a:gs pos="1250">
                      <a:schemeClr val="tx1"/>
                    </a:gs>
                    <a:gs pos="100000">
                      <a:schemeClr val="tx1"/>
                    </a:gs>
                  </a:gsLst>
                  <a:lin ang="5400000" scaled="0"/>
                </a:gradFill>
              </a:rPr>
              <a:t>sharepoint</a:t>
            </a:r>
            <a:endParaRPr lang="en-US" sz="1100" dirty="0">
              <a:gradFill>
                <a:gsLst>
                  <a:gs pos="1250">
                    <a:schemeClr val="tx1"/>
                  </a:gs>
                  <a:gs pos="100000">
                    <a:schemeClr val="tx1"/>
                  </a:gs>
                </a:gsLst>
                <a:lin ang="5400000" scaled="0"/>
              </a:gradFill>
            </a:endParaRPr>
          </a:p>
        </p:txBody>
      </p:sp>
      <p:sp>
        <p:nvSpPr>
          <p:cNvPr id="27" name="TextBox 26"/>
          <p:cNvSpPr txBox="1"/>
          <p:nvPr/>
        </p:nvSpPr>
        <p:spPr>
          <a:xfrm>
            <a:off x="961184" y="3470567"/>
            <a:ext cx="2236913" cy="261610"/>
          </a:xfrm>
          <a:prstGeom prst="rect">
            <a:avLst/>
          </a:prstGeom>
          <a:solidFill>
            <a:srgbClr val="E7E6E6">
              <a:alpha val="54902"/>
            </a:srgbClr>
          </a:solidFill>
        </p:spPr>
        <p:txBody>
          <a:bodyPr wrap="square" rtlCol="0">
            <a:spAutoFit/>
          </a:bodyPr>
          <a:lstStyle/>
          <a:p>
            <a:r>
              <a:rPr lang="en-US" sz="1100">
                <a:gradFill>
                  <a:gsLst>
                    <a:gs pos="1250">
                      <a:schemeClr val="tx1"/>
                    </a:gs>
                    <a:gs pos="100000">
                      <a:schemeClr val="tx1"/>
                    </a:gs>
                  </a:gsLst>
                  <a:lin ang="5400000" scaled="0"/>
                </a:gradFill>
              </a:rPr>
              <a:t>Code .</a:t>
            </a:r>
          </a:p>
        </p:txBody>
      </p:sp>
      <p:sp>
        <p:nvSpPr>
          <p:cNvPr id="29" name="TextBox 28"/>
          <p:cNvSpPr txBox="1"/>
          <p:nvPr/>
        </p:nvSpPr>
        <p:spPr>
          <a:xfrm>
            <a:off x="4921979" y="1742375"/>
            <a:ext cx="2089504" cy="237600"/>
          </a:xfrm>
          <a:prstGeom prst="rect">
            <a:avLst/>
          </a:prstGeom>
          <a:solidFill>
            <a:srgbClr val="E7E6E6">
              <a:alpha val="54902"/>
            </a:srgbClr>
          </a:solidFill>
        </p:spPr>
        <p:txBody>
          <a:bodyPr wrap="none" rtlCol="0">
            <a:noAutofit/>
          </a:bodyPr>
          <a:lstStyle/>
          <a:p>
            <a:r>
              <a:rPr lang="en-US" sz="1100">
                <a:gradFill>
                  <a:gsLst>
                    <a:gs pos="1250">
                      <a:schemeClr val="tx1"/>
                    </a:gs>
                    <a:gs pos="100000">
                      <a:schemeClr val="tx1"/>
                    </a:gs>
                  </a:gsLst>
                  <a:lin ang="5400000" scaled="0"/>
                </a:gradFill>
              </a:rPr>
              <a:t>gulp serve</a:t>
            </a:r>
          </a:p>
        </p:txBody>
      </p:sp>
      <p:sp>
        <p:nvSpPr>
          <p:cNvPr id="30" name="TextBox 29"/>
          <p:cNvSpPr txBox="1"/>
          <p:nvPr/>
        </p:nvSpPr>
        <p:spPr>
          <a:xfrm>
            <a:off x="4921979" y="2583857"/>
            <a:ext cx="2089504" cy="238638"/>
          </a:xfrm>
          <a:prstGeom prst="rect">
            <a:avLst/>
          </a:prstGeom>
          <a:solidFill>
            <a:srgbClr val="E7E6E6">
              <a:alpha val="54902"/>
            </a:srgbClr>
          </a:solidFill>
        </p:spPr>
        <p:txBody>
          <a:bodyPr wrap="none" rtlCol="0">
            <a:noAutofit/>
          </a:bodyPr>
          <a:lstStyle/>
          <a:p>
            <a:r>
              <a:rPr lang="en-US" sz="1100" dirty="0">
                <a:gradFill>
                  <a:gsLst>
                    <a:gs pos="1250">
                      <a:schemeClr val="tx1"/>
                    </a:gs>
                    <a:gs pos="100000">
                      <a:schemeClr val="tx1"/>
                    </a:gs>
                  </a:gsLst>
                  <a:lin ang="5400000" scaled="0"/>
                </a:gradFill>
              </a:rPr>
              <a:t>workbench</a:t>
            </a:r>
          </a:p>
        </p:txBody>
      </p:sp>
      <p:cxnSp>
        <p:nvCxnSpPr>
          <p:cNvPr id="38" name="Straight Arrow Connector 37"/>
          <p:cNvCxnSpPr>
            <a:cxnSpLocks/>
            <a:stCxn id="11" idx="2"/>
            <a:endCxn id="34" idx="2"/>
          </p:cNvCxnSpPr>
          <p:nvPr/>
        </p:nvCxnSpPr>
        <p:spPr>
          <a:xfrm>
            <a:off x="9791922" y="2439199"/>
            <a:ext cx="0" cy="405910"/>
          </a:xfrm>
          <a:prstGeom prst="straightConnector1">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8735364" y="1703224"/>
            <a:ext cx="2089504" cy="237600"/>
          </a:xfrm>
          <a:prstGeom prst="rect">
            <a:avLst/>
          </a:prstGeom>
          <a:solidFill>
            <a:srgbClr val="E7E6E6">
              <a:alpha val="54902"/>
            </a:srgbClr>
          </a:solidFill>
        </p:spPr>
        <p:txBody>
          <a:bodyPr wrap="none" rtlCol="0">
            <a:noAutofit/>
          </a:bodyPr>
          <a:lstStyle/>
          <a:p>
            <a:r>
              <a:rPr lang="en-US" sz="1100" dirty="0">
                <a:gradFill>
                  <a:gsLst>
                    <a:gs pos="1250">
                      <a:schemeClr val="tx1"/>
                    </a:gs>
                    <a:gs pos="100000">
                      <a:schemeClr val="tx1"/>
                    </a:gs>
                  </a:gsLst>
                  <a:lin ang="5400000" scaled="0"/>
                </a:gradFill>
              </a:rPr>
              <a:t>gulp bundle --ship</a:t>
            </a:r>
          </a:p>
        </p:txBody>
      </p:sp>
      <p:sp>
        <p:nvSpPr>
          <p:cNvPr id="34" name="TextBox 33"/>
          <p:cNvSpPr txBox="1"/>
          <p:nvPr/>
        </p:nvSpPr>
        <p:spPr>
          <a:xfrm>
            <a:off x="8747170" y="2606471"/>
            <a:ext cx="2089504" cy="238638"/>
          </a:xfrm>
          <a:prstGeom prst="rect">
            <a:avLst/>
          </a:prstGeom>
          <a:solidFill>
            <a:srgbClr val="E7E6E6">
              <a:alpha val="54902"/>
            </a:srgbClr>
          </a:solidFill>
        </p:spPr>
        <p:txBody>
          <a:bodyPr wrap="none" rtlCol="0">
            <a:noAutofit/>
          </a:bodyPr>
          <a:lstStyle>
            <a:defPPr>
              <a:defRPr lang="en-US"/>
            </a:defPPr>
            <a:lvl1pPr>
              <a:defRPr sz="1100">
                <a:gradFill>
                  <a:gsLst>
                    <a:gs pos="1250">
                      <a:schemeClr val="tx1"/>
                    </a:gs>
                    <a:gs pos="100000">
                      <a:schemeClr val="tx1"/>
                    </a:gs>
                  </a:gsLst>
                  <a:lin ang="5400000" scaled="0"/>
                </a:gradFill>
              </a:defRPr>
            </a:lvl1pPr>
          </a:lstStyle>
          <a:p>
            <a:r>
              <a:rPr lang="en-US" dirty="0"/>
              <a:t>gulp package-solution --ship</a:t>
            </a:r>
          </a:p>
          <a:p>
            <a:endParaRPr lang="en-US" dirty="0"/>
          </a:p>
        </p:txBody>
      </p:sp>
      <p:sp>
        <p:nvSpPr>
          <p:cNvPr id="43" name="Flowchart: Decision 42"/>
          <p:cNvSpPr/>
          <p:nvPr/>
        </p:nvSpPr>
        <p:spPr>
          <a:xfrm>
            <a:off x="5550600" y="4640567"/>
            <a:ext cx="832261" cy="684695"/>
          </a:xfrm>
          <a:prstGeom prst="flowChartDecisi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lnSpc>
                <a:spcPct val="90000"/>
              </a:lnSpc>
            </a:pPr>
            <a:r>
              <a:rPr lang="en-US" sz="1250">
                <a:gradFill>
                  <a:gsLst>
                    <a:gs pos="96875">
                      <a:schemeClr val="bg1"/>
                    </a:gs>
                    <a:gs pos="78906">
                      <a:schemeClr val="bg1"/>
                    </a:gs>
                  </a:gsLst>
                  <a:lin ang="5400000" scaled="1"/>
                </a:gradFill>
              </a:rPr>
              <a:t>Ship?</a:t>
            </a:r>
          </a:p>
        </p:txBody>
      </p:sp>
      <p:cxnSp>
        <p:nvCxnSpPr>
          <p:cNvPr id="44" name="Straight Arrow Connector 43"/>
          <p:cNvCxnSpPr>
            <a:cxnSpLocks/>
            <a:stCxn id="8" idx="2"/>
            <a:endCxn id="43" idx="0"/>
          </p:cNvCxnSpPr>
          <p:nvPr/>
        </p:nvCxnSpPr>
        <p:spPr>
          <a:xfrm flipH="1">
            <a:off x="5966731" y="4154874"/>
            <a:ext cx="1" cy="485693"/>
          </a:xfrm>
          <a:prstGeom prst="straightConnector1">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8747170" y="3750669"/>
            <a:ext cx="2077698"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250">
                <a:gradFill>
                  <a:gsLst>
                    <a:gs pos="96875">
                      <a:schemeClr val="bg1"/>
                    </a:gs>
                    <a:gs pos="78906">
                      <a:schemeClr val="bg1"/>
                    </a:gs>
                  </a:gsLst>
                  <a:lin ang="5400000" scaled="1"/>
                </a:gradFill>
              </a:rPr>
              <a:t>Release using app catalog*</a:t>
            </a:r>
          </a:p>
        </p:txBody>
      </p:sp>
      <p:cxnSp>
        <p:nvCxnSpPr>
          <p:cNvPr id="69" name="Straight Arrow Connector 68"/>
          <p:cNvCxnSpPr>
            <a:cxnSpLocks/>
            <a:stCxn id="17" idx="2"/>
            <a:endCxn id="70" idx="2"/>
          </p:cNvCxnSpPr>
          <p:nvPr/>
        </p:nvCxnSpPr>
        <p:spPr>
          <a:xfrm>
            <a:off x="9780116" y="3322182"/>
            <a:ext cx="11806" cy="378195"/>
          </a:xfrm>
          <a:prstGeom prst="straightConnector1">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8758976" y="3480487"/>
            <a:ext cx="2065892" cy="219890"/>
          </a:xfrm>
          <a:prstGeom prst="rect">
            <a:avLst/>
          </a:prstGeom>
          <a:solidFill>
            <a:srgbClr val="E7E6E6">
              <a:alpha val="54902"/>
            </a:srgbClr>
          </a:solidFill>
        </p:spPr>
        <p:txBody>
          <a:bodyPr wrap="none" rtlCol="0">
            <a:noAutofit/>
          </a:bodyPr>
          <a:lstStyle>
            <a:defPPr>
              <a:defRPr lang="en-US"/>
            </a:defPPr>
            <a:lvl1pPr>
              <a:defRPr sz="1100">
                <a:gradFill>
                  <a:gsLst>
                    <a:gs pos="1250">
                      <a:schemeClr val="tx1"/>
                    </a:gs>
                    <a:gs pos="100000">
                      <a:schemeClr val="tx1"/>
                    </a:gs>
                  </a:gsLst>
                  <a:lin ang="5400000" scaled="0"/>
                </a:gradFill>
              </a:defRPr>
            </a:lvl1pPr>
          </a:lstStyle>
          <a:p>
            <a:r>
              <a:rPr lang="en-US"/>
              <a:t>manual upload of the app</a:t>
            </a:r>
          </a:p>
        </p:txBody>
      </p:sp>
      <p:cxnSp>
        <p:nvCxnSpPr>
          <p:cNvPr id="77" name="Straight Arrow Connector 76"/>
          <p:cNvCxnSpPr>
            <a:cxnSpLocks/>
            <a:stCxn id="68" idx="2"/>
            <a:endCxn id="12" idx="0"/>
          </p:cNvCxnSpPr>
          <p:nvPr/>
        </p:nvCxnSpPr>
        <p:spPr>
          <a:xfrm flipH="1">
            <a:off x="9780116" y="4205165"/>
            <a:ext cx="5903" cy="428487"/>
          </a:xfrm>
          <a:prstGeom prst="straightConnector1">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1" name="Elbow Connector 80"/>
          <p:cNvCxnSpPr>
            <a:cxnSpLocks/>
            <a:stCxn id="43" idx="3"/>
            <a:endCxn id="11" idx="1"/>
          </p:cNvCxnSpPr>
          <p:nvPr/>
        </p:nvCxnSpPr>
        <p:spPr>
          <a:xfrm flipV="1">
            <a:off x="6382861" y="2211951"/>
            <a:ext cx="2364309" cy="2770964"/>
          </a:xfrm>
          <a:prstGeom prst="bentConnector3">
            <a:avLst>
              <a:gd name="adj1" fmla="val 68478"/>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pic>
        <p:nvPicPr>
          <p:cNvPr id="86" name="Picture 85"/>
          <p:cNvPicPr>
            <a:picLocks noChangeAspect="1"/>
          </p:cNvPicPr>
          <p:nvPr/>
        </p:nvPicPr>
        <p:blipFill>
          <a:blip r:embed="rId3"/>
          <a:stretch>
            <a:fillRect/>
          </a:stretch>
        </p:blipFill>
        <p:spPr>
          <a:xfrm>
            <a:off x="6753400" y="5042785"/>
            <a:ext cx="597915" cy="570720"/>
          </a:xfrm>
          <a:prstGeom prst="rect">
            <a:avLst/>
          </a:prstGeom>
        </p:spPr>
      </p:pic>
      <p:pic>
        <p:nvPicPr>
          <p:cNvPr id="90" name="Picture 89"/>
          <p:cNvPicPr>
            <a:picLocks noChangeAspect="1"/>
          </p:cNvPicPr>
          <p:nvPr/>
        </p:nvPicPr>
        <p:blipFill>
          <a:blip r:embed="rId4"/>
          <a:stretch>
            <a:fillRect/>
          </a:stretch>
        </p:blipFill>
        <p:spPr>
          <a:xfrm>
            <a:off x="3771656" y="5613505"/>
            <a:ext cx="503057" cy="503600"/>
          </a:xfrm>
          <a:prstGeom prst="rect">
            <a:avLst/>
          </a:prstGeom>
        </p:spPr>
      </p:pic>
    </p:spTree>
    <p:extLst>
      <p:ext uri="{BB962C8B-B14F-4D97-AF65-F5344CB8AC3E}">
        <p14:creationId xmlns:p14="http://schemas.microsoft.com/office/powerpoint/2010/main" val="3983818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left)">
                                      <p:cBhvr>
                                        <p:cTn id="11" dur="500"/>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wipe(up)">
                                      <p:cBhvr>
                                        <p:cTn id="16" dur="500"/>
                                        <p:tgtEl>
                                          <p:spTgt spid="23"/>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wipe(left)">
                                      <p:cBhvr>
                                        <p:cTn id="24" dur="500"/>
                                        <p:tgtEl>
                                          <p:spTgt spid="3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wipe(up)">
                                      <p:cBhvr>
                                        <p:cTn id="29" dur="500"/>
                                        <p:tgtEl>
                                          <p:spTgt spid="24"/>
                                        </p:tgtEl>
                                      </p:cBhvr>
                                    </p:animEffec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childTnLst>
                          </p:cTn>
                        </p:par>
                        <p:par>
                          <p:cTn id="34" fill="hold">
                            <p:stCondLst>
                              <p:cond delay="1000"/>
                            </p:stCondLst>
                            <p:childTnLst>
                              <p:par>
                                <p:cTn id="35" presetID="22" presetClass="entr" presetSubtype="8" fill="hold" grpId="0" nodeType="after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wipe(left)">
                                      <p:cBhvr>
                                        <p:cTn id="37" dur="500"/>
                                        <p:tgtEl>
                                          <p:spTgt spid="2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wipe(down)">
                                      <p:cBhvr>
                                        <p:cTn id="42" dur="500"/>
                                        <p:tgtEl>
                                          <p:spTgt spid="28"/>
                                        </p:tgtEl>
                                      </p:cBhvr>
                                    </p:animEffect>
                                  </p:childTnLst>
                                </p:cTn>
                              </p:par>
                            </p:childTnLst>
                          </p:cTn>
                        </p:par>
                        <p:par>
                          <p:cTn id="43" fill="hold">
                            <p:stCondLst>
                              <p:cond delay="500"/>
                            </p:stCondLst>
                            <p:childTnLst>
                              <p:par>
                                <p:cTn id="44" presetID="10" presetClass="entr" presetSubtype="0" fill="hold" grpId="0" nodeType="after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fade">
                                      <p:cBhvr>
                                        <p:cTn id="46" dur="500"/>
                                        <p:tgtEl>
                                          <p:spTgt spid="6"/>
                                        </p:tgtEl>
                                      </p:cBhvr>
                                    </p:animEffect>
                                  </p:childTnLst>
                                </p:cTn>
                              </p:par>
                            </p:childTnLst>
                          </p:cTn>
                        </p:par>
                        <p:par>
                          <p:cTn id="47" fill="hold">
                            <p:stCondLst>
                              <p:cond delay="1000"/>
                            </p:stCondLst>
                            <p:childTnLst>
                              <p:par>
                                <p:cTn id="48" presetID="22" presetClass="entr" presetSubtype="8" fill="hold" grpId="0" nodeType="after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wipe(left)">
                                      <p:cBhvr>
                                        <p:cTn id="50" dur="500"/>
                                        <p:tgtEl>
                                          <p:spTgt spid="29"/>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nodeType="clickEffect">
                                  <p:stCondLst>
                                    <p:cond delay="0"/>
                                  </p:stCondLst>
                                  <p:childTnLst>
                                    <p:set>
                                      <p:cBhvr>
                                        <p:cTn id="54" dur="1" fill="hold">
                                          <p:stCondLst>
                                            <p:cond delay="0"/>
                                          </p:stCondLst>
                                        </p:cTn>
                                        <p:tgtEl>
                                          <p:spTgt spid="37"/>
                                        </p:tgtEl>
                                        <p:attrNameLst>
                                          <p:attrName>style.visibility</p:attrName>
                                        </p:attrNameLst>
                                      </p:cBhvr>
                                      <p:to>
                                        <p:strVal val="visible"/>
                                      </p:to>
                                    </p:set>
                                    <p:animEffect transition="in" filter="wipe(up)">
                                      <p:cBhvr>
                                        <p:cTn id="55" dur="500"/>
                                        <p:tgtEl>
                                          <p:spTgt spid="37"/>
                                        </p:tgtEl>
                                      </p:cBhvr>
                                    </p:animEffect>
                                  </p:childTnLst>
                                </p:cTn>
                              </p:par>
                            </p:childTnLst>
                          </p:cTn>
                        </p:par>
                        <p:par>
                          <p:cTn id="56" fill="hold">
                            <p:stCondLst>
                              <p:cond delay="500"/>
                            </p:stCondLst>
                            <p:childTnLst>
                              <p:par>
                                <p:cTn id="57" presetID="10" presetClass="entr" presetSubtype="0" fill="hold" grpId="0" nodeType="after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fade">
                                      <p:cBhvr>
                                        <p:cTn id="59" dur="500"/>
                                        <p:tgtEl>
                                          <p:spTgt spid="7"/>
                                        </p:tgtEl>
                                      </p:cBhvr>
                                    </p:animEffect>
                                  </p:childTnLst>
                                </p:cTn>
                              </p:par>
                            </p:childTnLst>
                          </p:cTn>
                        </p:par>
                        <p:par>
                          <p:cTn id="60" fill="hold">
                            <p:stCondLst>
                              <p:cond delay="1000"/>
                            </p:stCondLst>
                            <p:childTnLst>
                              <p:par>
                                <p:cTn id="61" presetID="22" presetClass="entr" presetSubtype="8" fill="hold" grpId="0" nodeType="after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wipe(left)">
                                      <p:cBhvr>
                                        <p:cTn id="63" dur="500"/>
                                        <p:tgtEl>
                                          <p:spTgt spid="30"/>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nodeType="clickEffect">
                                  <p:stCondLst>
                                    <p:cond delay="0"/>
                                  </p:stCondLst>
                                  <p:childTnLst>
                                    <p:set>
                                      <p:cBhvr>
                                        <p:cTn id="67" dur="1" fill="hold">
                                          <p:stCondLst>
                                            <p:cond delay="0"/>
                                          </p:stCondLst>
                                        </p:cTn>
                                        <p:tgtEl>
                                          <p:spTgt spid="39"/>
                                        </p:tgtEl>
                                        <p:attrNameLst>
                                          <p:attrName>style.visibility</p:attrName>
                                        </p:attrNameLst>
                                      </p:cBhvr>
                                      <p:to>
                                        <p:strVal val="visible"/>
                                      </p:to>
                                    </p:set>
                                    <p:animEffect transition="in" filter="wipe(up)">
                                      <p:cBhvr>
                                        <p:cTn id="68" dur="500"/>
                                        <p:tgtEl>
                                          <p:spTgt spid="39"/>
                                        </p:tgtEl>
                                      </p:cBhvr>
                                    </p:animEffect>
                                  </p:childTnLst>
                                </p:cTn>
                              </p:par>
                            </p:childTnLst>
                          </p:cTn>
                        </p:par>
                        <p:par>
                          <p:cTn id="69" fill="hold">
                            <p:stCondLst>
                              <p:cond delay="500"/>
                            </p:stCondLst>
                            <p:childTnLst>
                              <p:par>
                                <p:cTn id="70" presetID="10" presetClass="entr" presetSubtype="0" fill="hold" grpId="0" nodeType="afterEffect">
                                  <p:stCondLst>
                                    <p:cond delay="0"/>
                                  </p:stCondLst>
                                  <p:childTnLst>
                                    <p:set>
                                      <p:cBhvr>
                                        <p:cTn id="71" dur="1" fill="hold">
                                          <p:stCondLst>
                                            <p:cond delay="0"/>
                                          </p:stCondLst>
                                        </p:cTn>
                                        <p:tgtEl>
                                          <p:spTgt spid="8"/>
                                        </p:tgtEl>
                                        <p:attrNameLst>
                                          <p:attrName>style.visibility</p:attrName>
                                        </p:attrNameLst>
                                      </p:cBhvr>
                                      <p:to>
                                        <p:strVal val="visible"/>
                                      </p:to>
                                    </p:set>
                                    <p:animEffect transition="in" filter="fade">
                                      <p:cBhvr>
                                        <p:cTn id="72" dur="500"/>
                                        <p:tgtEl>
                                          <p:spTgt spid="8"/>
                                        </p:tgtEl>
                                      </p:cBhvr>
                                    </p:animEffect>
                                  </p:childTnLst>
                                </p:cTn>
                              </p:par>
                            </p:childTnLst>
                          </p:cTn>
                        </p:par>
                        <p:par>
                          <p:cTn id="73" fill="hold">
                            <p:stCondLst>
                              <p:cond delay="1000"/>
                            </p:stCondLst>
                            <p:childTnLst>
                              <p:par>
                                <p:cTn id="74" presetID="22" presetClass="entr" presetSubtype="1" fill="hold" grpId="0" nodeType="afterEffect">
                                  <p:stCondLst>
                                    <p:cond delay="0"/>
                                  </p:stCondLst>
                                  <p:childTnLst>
                                    <p:set>
                                      <p:cBhvr>
                                        <p:cTn id="75" dur="1" fill="hold">
                                          <p:stCondLst>
                                            <p:cond delay="0"/>
                                          </p:stCondLst>
                                        </p:cTn>
                                        <p:tgtEl>
                                          <p:spTgt spid="9"/>
                                        </p:tgtEl>
                                        <p:attrNameLst>
                                          <p:attrName>style.visibility</p:attrName>
                                        </p:attrNameLst>
                                      </p:cBhvr>
                                      <p:to>
                                        <p:strVal val="visible"/>
                                      </p:to>
                                    </p:set>
                                    <p:animEffect transition="in" filter="wipe(up)">
                                      <p:cBhvr>
                                        <p:cTn id="76" dur="500"/>
                                        <p:tgtEl>
                                          <p:spTgt spid="9"/>
                                        </p:tgtEl>
                                      </p:cBhvr>
                                    </p:animEffect>
                                  </p:childTnLst>
                                </p:cTn>
                              </p:par>
                            </p:childTnLst>
                          </p:cTn>
                        </p:par>
                        <p:par>
                          <p:cTn id="77" fill="hold">
                            <p:stCondLst>
                              <p:cond delay="1500"/>
                            </p:stCondLst>
                            <p:childTnLst>
                              <p:par>
                                <p:cTn id="78" presetID="22" presetClass="entr" presetSubtype="4" fill="hold" grpId="0" nodeType="afterEffect">
                                  <p:stCondLst>
                                    <p:cond delay="0"/>
                                  </p:stCondLst>
                                  <p:childTnLst>
                                    <p:set>
                                      <p:cBhvr>
                                        <p:cTn id="79" dur="1" fill="hold">
                                          <p:stCondLst>
                                            <p:cond delay="0"/>
                                          </p:stCondLst>
                                        </p:cTn>
                                        <p:tgtEl>
                                          <p:spTgt spid="10"/>
                                        </p:tgtEl>
                                        <p:attrNameLst>
                                          <p:attrName>style.visibility</p:attrName>
                                        </p:attrNameLst>
                                      </p:cBhvr>
                                      <p:to>
                                        <p:strVal val="visible"/>
                                      </p:to>
                                    </p:set>
                                    <p:animEffect transition="in" filter="wipe(down)">
                                      <p:cBhvr>
                                        <p:cTn id="80" dur="500"/>
                                        <p:tgtEl>
                                          <p:spTgt spid="10"/>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1" fill="hold" nodeType="clickEffect">
                                  <p:stCondLst>
                                    <p:cond delay="0"/>
                                  </p:stCondLst>
                                  <p:childTnLst>
                                    <p:set>
                                      <p:cBhvr>
                                        <p:cTn id="84" dur="1" fill="hold">
                                          <p:stCondLst>
                                            <p:cond delay="0"/>
                                          </p:stCondLst>
                                        </p:cTn>
                                        <p:tgtEl>
                                          <p:spTgt spid="44"/>
                                        </p:tgtEl>
                                        <p:attrNameLst>
                                          <p:attrName>style.visibility</p:attrName>
                                        </p:attrNameLst>
                                      </p:cBhvr>
                                      <p:to>
                                        <p:strVal val="visible"/>
                                      </p:to>
                                    </p:set>
                                    <p:animEffect transition="in" filter="wipe(up)">
                                      <p:cBhvr>
                                        <p:cTn id="85" dur="500"/>
                                        <p:tgtEl>
                                          <p:spTgt spid="44"/>
                                        </p:tgtEl>
                                      </p:cBhvr>
                                    </p:animEffect>
                                  </p:childTnLst>
                                </p:cTn>
                              </p:par>
                            </p:childTnLst>
                          </p:cTn>
                        </p:par>
                        <p:par>
                          <p:cTn id="86" fill="hold">
                            <p:stCondLst>
                              <p:cond delay="500"/>
                            </p:stCondLst>
                            <p:childTnLst>
                              <p:par>
                                <p:cTn id="87" presetID="10" presetClass="entr" presetSubtype="0" fill="hold" grpId="0" nodeType="afterEffect">
                                  <p:stCondLst>
                                    <p:cond delay="0"/>
                                  </p:stCondLst>
                                  <p:childTnLst>
                                    <p:set>
                                      <p:cBhvr>
                                        <p:cTn id="88" dur="1" fill="hold">
                                          <p:stCondLst>
                                            <p:cond delay="0"/>
                                          </p:stCondLst>
                                        </p:cTn>
                                        <p:tgtEl>
                                          <p:spTgt spid="43"/>
                                        </p:tgtEl>
                                        <p:attrNameLst>
                                          <p:attrName>style.visibility</p:attrName>
                                        </p:attrNameLst>
                                      </p:cBhvr>
                                      <p:to>
                                        <p:strVal val="visible"/>
                                      </p:to>
                                    </p:set>
                                    <p:animEffect transition="in" filter="fade">
                                      <p:cBhvr>
                                        <p:cTn id="89" dur="500"/>
                                        <p:tgtEl>
                                          <p:spTgt spid="43"/>
                                        </p:tgtEl>
                                      </p:cBhvr>
                                    </p:animEffect>
                                  </p:childTnLst>
                                </p:cTn>
                              </p:par>
                            </p:childTnLst>
                          </p:cTn>
                        </p:par>
                        <p:par>
                          <p:cTn id="90" fill="hold">
                            <p:stCondLst>
                              <p:cond delay="1000"/>
                            </p:stCondLst>
                            <p:childTnLst>
                              <p:par>
                                <p:cTn id="91" presetID="22" presetClass="entr" presetSubtype="4" fill="hold" nodeType="afterEffect">
                                  <p:stCondLst>
                                    <p:cond delay="0"/>
                                  </p:stCondLst>
                                  <p:childTnLst>
                                    <p:set>
                                      <p:cBhvr>
                                        <p:cTn id="92" dur="1" fill="hold">
                                          <p:stCondLst>
                                            <p:cond delay="0"/>
                                          </p:stCondLst>
                                        </p:cTn>
                                        <p:tgtEl>
                                          <p:spTgt spid="26"/>
                                        </p:tgtEl>
                                        <p:attrNameLst>
                                          <p:attrName>style.visibility</p:attrName>
                                        </p:attrNameLst>
                                      </p:cBhvr>
                                      <p:to>
                                        <p:strVal val="visible"/>
                                      </p:to>
                                    </p:set>
                                    <p:animEffect transition="in" filter="wipe(down)">
                                      <p:cBhvr>
                                        <p:cTn id="93" dur="500"/>
                                        <p:tgtEl>
                                          <p:spTgt spid="26"/>
                                        </p:tgtEl>
                                      </p:cBhvr>
                                    </p:animEffect>
                                  </p:childTnLst>
                                </p:cTn>
                              </p:par>
                              <p:par>
                                <p:cTn id="94" presetID="22" presetClass="entr" presetSubtype="4" fill="hold" nodeType="withEffect">
                                  <p:stCondLst>
                                    <p:cond delay="0"/>
                                  </p:stCondLst>
                                  <p:childTnLst>
                                    <p:set>
                                      <p:cBhvr>
                                        <p:cTn id="95" dur="1" fill="hold">
                                          <p:stCondLst>
                                            <p:cond delay="0"/>
                                          </p:stCondLst>
                                        </p:cTn>
                                        <p:tgtEl>
                                          <p:spTgt spid="90"/>
                                        </p:tgtEl>
                                        <p:attrNameLst>
                                          <p:attrName>style.visibility</p:attrName>
                                        </p:attrNameLst>
                                      </p:cBhvr>
                                      <p:to>
                                        <p:strVal val="visible"/>
                                      </p:to>
                                    </p:set>
                                    <p:animEffect transition="in" filter="wipe(down)">
                                      <p:cBhvr>
                                        <p:cTn id="96" dur="500"/>
                                        <p:tgtEl>
                                          <p:spTgt spid="90"/>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4" fill="hold" nodeType="clickEffect">
                                  <p:stCondLst>
                                    <p:cond delay="0"/>
                                  </p:stCondLst>
                                  <p:childTnLst>
                                    <p:set>
                                      <p:cBhvr>
                                        <p:cTn id="100" dur="1" fill="hold">
                                          <p:stCondLst>
                                            <p:cond delay="0"/>
                                          </p:stCondLst>
                                        </p:cTn>
                                        <p:tgtEl>
                                          <p:spTgt spid="81"/>
                                        </p:tgtEl>
                                        <p:attrNameLst>
                                          <p:attrName>style.visibility</p:attrName>
                                        </p:attrNameLst>
                                      </p:cBhvr>
                                      <p:to>
                                        <p:strVal val="visible"/>
                                      </p:to>
                                    </p:set>
                                    <p:animEffect transition="in" filter="wipe(down)">
                                      <p:cBhvr>
                                        <p:cTn id="101" dur="500"/>
                                        <p:tgtEl>
                                          <p:spTgt spid="81"/>
                                        </p:tgtEl>
                                      </p:cBhvr>
                                    </p:animEffect>
                                  </p:childTnLst>
                                </p:cTn>
                              </p:par>
                              <p:par>
                                <p:cTn id="102" presetID="22" presetClass="entr" presetSubtype="4" fill="hold" nodeType="withEffect">
                                  <p:stCondLst>
                                    <p:cond delay="0"/>
                                  </p:stCondLst>
                                  <p:childTnLst>
                                    <p:set>
                                      <p:cBhvr>
                                        <p:cTn id="103" dur="1" fill="hold">
                                          <p:stCondLst>
                                            <p:cond delay="0"/>
                                          </p:stCondLst>
                                        </p:cTn>
                                        <p:tgtEl>
                                          <p:spTgt spid="86"/>
                                        </p:tgtEl>
                                        <p:attrNameLst>
                                          <p:attrName>style.visibility</p:attrName>
                                        </p:attrNameLst>
                                      </p:cBhvr>
                                      <p:to>
                                        <p:strVal val="visible"/>
                                      </p:to>
                                    </p:set>
                                    <p:animEffect transition="in" filter="wipe(down)">
                                      <p:cBhvr>
                                        <p:cTn id="104" dur="500"/>
                                        <p:tgtEl>
                                          <p:spTgt spid="86"/>
                                        </p:tgtEl>
                                      </p:cBhvr>
                                    </p:animEffect>
                                  </p:childTnLst>
                                </p:cTn>
                              </p:par>
                            </p:childTnLst>
                          </p:cTn>
                        </p:par>
                        <p:par>
                          <p:cTn id="105" fill="hold">
                            <p:stCondLst>
                              <p:cond delay="500"/>
                            </p:stCondLst>
                            <p:childTnLst>
                              <p:par>
                                <p:cTn id="106" presetID="10" presetClass="entr" presetSubtype="0" fill="hold" grpId="0" nodeType="afterEffect">
                                  <p:stCondLst>
                                    <p:cond delay="0"/>
                                  </p:stCondLst>
                                  <p:childTnLst>
                                    <p:set>
                                      <p:cBhvr>
                                        <p:cTn id="107" dur="1" fill="hold">
                                          <p:stCondLst>
                                            <p:cond delay="0"/>
                                          </p:stCondLst>
                                        </p:cTn>
                                        <p:tgtEl>
                                          <p:spTgt spid="11"/>
                                        </p:tgtEl>
                                        <p:attrNameLst>
                                          <p:attrName>style.visibility</p:attrName>
                                        </p:attrNameLst>
                                      </p:cBhvr>
                                      <p:to>
                                        <p:strVal val="visible"/>
                                      </p:to>
                                    </p:set>
                                    <p:animEffect transition="in" filter="fade">
                                      <p:cBhvr>
                                        <p:cTn id="108" dur="500"/>
                                        <p:tgtEl>
                                          <p:spTgt spid="11"/>
                                        </p:tgtEl>
                                      </p:cBhvr>
                                    </p:animEffect>
                                  </p:childTnLst>
                                </p:cTn>
                              </p:par>
                            </p:childTnLst>
                          </p:cTn>
                        </p:par>
                        <p:par>
                          <p:cTn id="109" fill="hold">
                            <p:stCondLst>
                              <p:cond delay="1000"/>
                            </p:stCondLst>
                            <p:childTnLst>
                              <p:par>
                                <p:cTn id="110" presetID="22" presetClass="entr" presetSubtype="8" fill="hold" grpId="0" nodeType="afterEffect">
                                  <p:stCondLst>
                                    <p:cond delay="0"/>
                                  </p:stCondLst>
                                  <p:childTnLst>
                                    <p:set>
                                      <p:cBhvr>
                                        <p:cTn id="111" dur="1" fill="hold">
                                          <p:stCondLst>
                                            <p:cond delay="0"/>
                                          </p:stCondLst>
                                        </p:cTn>
                                        <p:tgtEl>
                                          <p:spTgt spid="33"/>
                                        </p:tgtEl>
                                        <p:attrNameLst>
                                          <p:attrName>style.visibility</p:attrName>
                                        </p:attrNameLst>
                                      </p:cBhvr>
                                      <p:to>
                                        <p:strVal val="visible"/>
                                      </p:to>
                                    </p:set>
                                    <p:animEffect transition="in" filter="wipe(left)">
                                      <p:cBhvr>
                                        <p:cTn id="112" dur="500"/>
                                        <p:tgtEl>
                                          <p:spTgt spid="33"/>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1" fill="hold" nodeType="clickEffect">
                                  <p:stCondLst>
                                    <p:cond delay="0"/>
                                  </p:stCondLst>
                                  <p:childTnLst>
                                    <p:set>
                                      <p:cBhvr>
                                        <p:cTn id="116" dur="1" fill="hold">
                                          <p:stCondLst>
                                            <p:cond delay="0"/>
                                          </p:stCondLst>
                                        </p:cTn>
                                        <p:tgtEl>
                                          <p:spTgt spid="38"/>
                                        </p:tgtEl>
                                        <p:attrNameLst>
                                          <p:attrName>style.visibility</p:attrName>
                                        </p:attrNameLst>
                                      </p:cBhvr>
                                      <p:to>
                                        <p:strVal val="visible"/>
                                      </p:to>
                                    </p:set>
                                    <p:animEffect transition="in" filter="wipe(up)">
                                      <p:cBhvr>
                                        <p:cTn id="117" dur="500"/>
                                        <p:tgtEl>
                                          <p:spTgt spid="38"/>
                                        </p:tgtEl>
                                      </p:cBhvr>
                                    </p:animEffect>
                                  </p:childTnLst>
                                </p:cTn>
                              </p:par>
                            </p:childTnLst>
                          </p:cTn>
                        </p:par>
                        <p:par>
                          <p:cTn id="118" fill="hold">
                            <p:stCondLst>
                              <p:cond delay="500"/>
                            </p:stCondLst>
                            <p:childTnLst>
                              <p:par>
                                <p:cTn id="119" presetID="10" presetClass="entr" presetSubtype="0" fill="hold" grpId="0" nodeType="afterEffect">
                                  <p:stCondLst>
                                    <p:cond delay="0"/>
                                  </p:stCondLst>
                                  <p:childTnLst>
                                    <p:set>
                                      <p:cBhvr>
                                        <p:cTn id="120" dur="1" fill="hold">
                                          <p:stCondLst>
                                            <p:cond delay="0"/>
                                          </p:stCondLst>
                                        </p:cTn>
                                        <p:tgtEl>
                                          <p:spTgt spid="17"/>
                                        </p:tgtEl>
                                        <p:attrNameLst>
                                          <p:attrName>style.visibility</p:attrName>
                                        </p:attrNameLst>
                                      </p:cBhvr>
                                      <p:to>
                                        <p:strVal val="visible"/>
                                      </p:to>
                                    </p:set>
                                    <p:animEffect transition="in" filter="fade">
                                      <p:cBhvr>
                                        <p:cTn id="121" dur="500"/>
                                        <p:tgtEl>
                                          <p:spTgt spid="17"/>
                                        </p:tgtEl>
                                      </p:cBhvr>
                                    </p:animEffect>
                                  </p:childTnLst>
                                </p:cTn>
                              </p:par>
                            </p:childTnLst>
                          </p:cTn>
                        </p:par>
                        <p:par>
                          <p:cTn id="122" fill="hold">
                            <p:stCondLst>
                              <p:cond delay="1000"/>
                            </p:stCondLst>
                            <p:childTnLst>
                              <p:par>
                                <p:cTn id="123" presetID="22" presetClass="entr" presetSubtype="8" fill="hold" grpId="0" nodeType="afterEffect">
                                  <p:stCondLst>
                                    <p:cond delay="0"/>
                                  </p:stCondLst>
                                  <p:childTnLst>
                                    <p:set>
                                      <p:cBhvr>
                                        <p:cTn id="124" dur="1" fill="hold">
                                          <p:stCondLst>
                                            <p:cond delay="0"/>
                                          </p:stCondLst>
                                        </p:cTn>
                                        <p:tgtEl>
                                          <p:spTgt spid="34"/>
                                        </p:tgtEl>
                                        <p:attrNameLst>
                                          <p:attrName>style.visibility</p:attrName>
                                        </p:attrNameLst>
                                      </p:cBhvr>
                                      <p:to>
                                        <p:strVal val="visible"/>
                                      </p:to>
                                    </p:set>
                                    <p:animEffect transition="in" filter="wipe(left)">
                                      <p:cBhvr>
                                        <p:cTn id="125" dur="500"/>
                                        <p:tgtEl>
                                          <p:spTgt spid="34"/>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1" fill="hold" nodeType="clickEffect">
                                  <p:stCondLst>
                                    <p:cond delay="0"/>
                                  </p:stCondLst>
                                  <p:childTnLst>
                                    <p:set>
                                      <p:cBhvr>
                                        <p:cTn id="129" dur="1" fill="hold">
                                          <p:stCondLst>
                                            <p:cond delay="0"/>
                                          </p:stCondLst>
                                        </p:cTn>
                                        <p:tgtEl>
                                          <p:spTgt spid="69"/>
                                        </p:tgtEl>
                                        <p:attrNameLst>
                                          <p:attrName>style.visibility</p:attrName>
                                        </p:attrNameLst>
                                      </p:cBhvr>
                                      <p:to>
                                        <p:strVal val="visible"/>
                                      </p:to>
                                    </p:set>
                                    <p:animEffect transition="in" filter="wipe(up)">
                                      <p:cBhvr>
                                        <p:cTn id="130" dur="500"/>
                                        <p:tgtEl>
                                          <p:spTgt spid="69"/>
                                        </p:tgtEl>
                                      </p:cBhvr>
                                    </p:animEffect>
                                  </p:childTnLst>
                                </p:cTn>
                              </p:par>
                            </p:childTnLst>
                          </p:cTn>
                        </p:par>
                        <p:par>
                          <p:cTn id="131" fill="hold">
                            <p:stCondLst>
                              <p:cond delay="500"/>
                            </p:stCondLst>
                            <p:childTnLst>
                              <p:par>
                                <p:cTn id="132" presetID="10" presetClass="entr" presetSubtype="0" fill="hold" grpId="0" nodeType="afterEffect">
                                  <p:stCondLst>
                                    <p:cond delay="0"/>
                                  </p:stCondLst>
                                  <p:childTnLst>
                                    <p:set>
                                      <p:cBhvr>
                                        <p:cTn id="133" dur="1" fill="hold">
                                          <p:stCondLst>
                                            <p:cond delay="0"/>
                                          </p:stCondLst>
                                        </p:cTn>
                                        <p:tgtEl>
                                          <p:spTgt spid="68"/>
                                        </p:tgtEl>
                                        <p:attrNameLst>
                                          <p:attrName>style.visibility</p:attrName>
                                        </p:attrNameLst>
                                      </p:cBhvr>
                                      <p:to>
                                        <p:strVal val="visible"/>
                                      </p:to>
                                    </p:set>
                                    <p:animEffect transition="in" filter="fade">
                                      <p:cBhvr>
                                        <p:cTn id="134" dur="500"/>
                                        <p:tgtEl>
                                          <p:spTgt spid="68"/>
                                        </p:tgtEl>
                                      </p:cBhvr>
                                    </p:animEffect>
                                  </p:childTnLst>
                                </p:cTn>
                              </p:par>
                            </p:childTnLst>
                          </p:cTn>
                        </p:par>
                        <p:par>
                          <p:cTn id="135" fill="hold">
                            <p:stCondLst>
                              <p:cond delay="1000"/>
                            </p:stCondLst>
                            <p:childTnLst>
                              <p:par>
                                <p:cTn id="136" presetID="22" presetClass="entr" presetSubtype="8" fill="hold" grpId="0" nodeType="afterEffect">
                                  <p:stCondLst>
                                    <p:cond delay="0"/>
                                  </p:stCondLst>
                                  <p:childTnLst>
                                    <p:set>
                                      <p:cBhvr>
                                        <p:cTn id="137" dur="1" fill="hold">
                                          <p:stCondLst>
                                            <p:cond delay="0"/>
                                          </p:stCondLst>
                                        </p:cTn>
                                        <p:tgtEl>
                                          <p:spTgt spid="70"/>
                                        </p:tgtEl>
                                        <p:attrNameLst>
                                          <p:attrName>style.visibility</p:attrName>
                                        </p:attrNameLst>
                                      </p:cBhvr>
                                      <p:to>
                                        <p:strVal val="visible"/>
                                      </p:to>
                                    </p:set>
                                    <p:animEffect transition="in" filter="wipe(left)">
                                      <p:cBhvr>
                                        <p:cTn id="138" dur="500"/>
                                        <p:tgtEl>
                                          <p:spTgt spid="70"/>
                                        </p:tgtEl>
                                      </p:cBhvr>
                                    </p:animEffect>
                                  </p:childTnLst>
                                </p:cTn>
                              </p:par>
                            </p:childTnLst>
                          </p:cTn>
                        </p:par>
                      </p:childTnLst>
                    </p:cTn>
                  </p:par>
                  <p:par>
                    <p:cTn id="139" fill="hold">
                      <p:stCondLst>
                        <p:cond delay="indefinite"/>
                      </p:stCondLst>
                      <p:childTnLst>
                        <p:par>
                          <p:cTn id="140" fill="hold">
                            <p:stCondLst>
                              <p:cond delay="0"/>
                            </p:stCondLst>
                            <p:childTnLst>
                              <p:par>
                                <p:cTn id="141" presetID="22" presetClass="entr" presetSubtype="1" fill="hold" nodeType="clickEffect">
                                  <p:stCondLst>
                                    <p:cond delay="0"/>
                                  </p:stCondLst>
                                  <p:childTnLst>
                                    <p:set>
                                      <p:cBhvr>
                                        <p:cTn id="142" dur="1" fill="hold">
                                          <p:stCondLst>
                                            <p:cond delay="0"/>
                                          </p:stCondLst>
                                        </p:cTn>
                                        <p:tgtEl>
                                          <p:spTgt spid="77"/>
                                        </p:tgtEl>
                                        <p:attrNameLst>
                                          <p:attrName>style.visibility</p:attrName>
                                        </p:attrNameLst>
                                      </p:cBhvr>
                                      <p:to>
                                        <p:strVal val="visible"/>
                                      </p:to>
                                    </p:set>
                                    <p:animEffect transition="in" filter="wipe(up)">
                                      <p:cBhvr>
                                        <p:cTn id="143" dur="500"/>
                                        <p:tgtEl>
                                          <p:spTgt spid="77"/>
                                        </p:tgtEl>
                                      </p:cBhvr>
                                    </p:animEffect>
                                  </p:childTnLst>
                                </p:cTn>
                              </p:par>
                            </p:childTnLst>
                          </p:cTn>
                        </p:par>
                        <p:par>
                          <p:cTn id="144" fill="hold">
                            <p:stCondLst>
                              <p:cond delay="500"/>
                            </p:stCondLst>
                            <p:childTnLst>
                              <p:par>
                                <p:cTn id="145" presetID="10" presetClass="entr" presetSubtype="0" fill="hold" grpId="0" nodeType="afterEffect">
                                  <p:stCondLst>
                                    <p:cond delay="0"/>
                                  </p:stCondLst>
                                  <p:childTnLst>
                                    <p:set>
                                      <p:cBhvr>
                                        <p:cTn id="146" dur="1" fill="hold">
                                          <p:stCondLst>
                                            <p:cond delay="0"/>
                                          </p:stCondLst>
                                        </p:cTn>
                                        <p:tgtEl>
                                          <p:spTgt spid="12"/>
                                        </p:tgtEl>
                                        <p:attrNameLst>
                                          <p:attrName>style.visibility</p:attrName>
                                        </p:attrNameLst>
                                      </p:cBhvr>
                                      <p:to>
                                        <p:strVal val="visible"/>
                                      </p:to>
                                    </p:set>
                                    <p:animEffect transition="in" filter="fade">
                                      <p:cBhvr>
                                        <p:cTn id="14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7" grpId="0" animBg="1"/>
      <p:bldP spid="31" grpId="0" animBg="1"/>
      <p:bldP spid="32" grpId="0" animBg="1"/>
      <p:bldP spid="27" grpId="0" animBg="1"/>
      <p:bldP spid="29" grpId="0" animBg="1"/>
      <p:bldP spid="30" grpId="0" animBg="1"/>
      <p:bldP spid="33" grpId="0" animBg="1"/>
      <p:bldP spid="34" grpId="0" animBg="1"/>
      <p:bldP spid="43" grpId="0" animBg="1"/>
      <p:bldP spid="68" grpId="0" animBg="1"/>
      <p:bldP spid="70" grpId="0" animBg="1"/>
    </p:bldLst>
  </p:timing>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Props1.xml><?xml version="1.0" encoding="utf-8"?>
<ds:datastoreItem xmlns:ds="http://schemas.openxmlformats.org/officeDocument/2006/customXml" ds:itemID="{AB748CBD-0949-444B-9600-75CD9A8FAB3E}">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Office templates</Template>
  <TotalTime>0</TotalTime>
  <Words>3562</Words>
  <Application>Microsoft Office PowerPoint</Application>
  <PresentationFormat>Custom</PresentationFormat>
  <Paragraphs>243</Paragraphs>
  <Slides>18</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Consolas</vt:lpstr>
      <vt:lpstr>Segoe UI</vt:lpstr>
      <vt:lpstr>Segoe UI Light</vt:lpstr>
      <vt:lpstr>Segoe UI Semibold</vt:lpstr>
      <vt:lpstr>Wingdings</vt:lpstr>
      <vt:lpstr>Office 365 PPT Template - 2017</vt:lpstr>
      <vt:lpstr>Developing with the SharePoint Framework: Web Parts</vt:lpstr>
      <vt:lpstr>Exploring a SharePoint Framework Project </vt:lpstr>
      <vt:lpstr>Project Structure</vt:lpstr>
      <vt:lpstr>Key Files – web part class</vt:lpstr>
      <vt:lpstr>Key Files – web part manifest</vt:lpstr>
      <vt:lpstr>CSS Modules</vt:lpstr>
      <vt:lpstr>Key Files – SCSS file</vt:lpstr>
      <vt:lpstr>Key Files – config file</vt:lpstr>
      <vt:lpstr>Client-side Web Part Build Flow</vt:lpstr>
      <vt:lpstr>What the Gulp tasks do</vt:lpstr>
      <vt:lpstr>Solution Packaging</vt:lpstr>
      <vt:lpstr>SharePoint client-side web parts</vt:lpstr>
      <vt:lpstr>Client-side web parts</vt:lpstr>
      <vt:lpstr>Demo Creating SharePoint Framework Client-Side Web Parts</vt:lpstr>
      <vt:lpstr>Summary</vt:lpstr>
      <vt:lpstr>Reading further</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2021-10-17T21:21:22Z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vesaj@microsoft.com</vt:lpwstr>
  </property>
  <property fmtid="{D5CDD505-2E9C-101B-9397-08002B2CF9AE}" pid="5" name="MSIP_Label_f42aa342-8706-4288-bd11-ebb85995028c_SetDate">
    <vt:lpwstr>2018-12-20T12:55:35.4497539Z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