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84859" autoAdjust="0"/>
  </p:normalViewPr>
  <p:slideViewPr>
    <p:cSldViewPr snapToGrid="0">
      <p:cViewPr varScale="1">
        <p:scale>
          <a:sx n="77" d="100"/>
          <a:sy n="77" d="100"/>
        </p:scale>
        <p:origin x="288"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8/21/2022 8:02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8/21/2022 8:02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a:t>
            </a:r>
            <a:r>
              <a:rPr lang="en-US" b="0" dirty="0">
                <a:solidFill>
                  <a:srgbClr val="000000"/>
                </a:solidFill>
                <a:effectLst/>
                <a:latin typeface="Consolas" panose="020B0609020204030204" pitchFamily="49" charset="0"/>
              </a:rPr>
              <a:t>The serve task will </a:t>
            </a:r>
            <a:r>
              <a:rPr lang="en-US" b="0" dirty="0" err="1">
                <a:solidFill>
                  <a:srgbClr val="000000"/>
                </a:solidFill>
                <a:effectLst/>
                <a:latin typeface="Consolas" panose="020B0609020204030204" pitchFamily="49" charset="0"/>
              </a:rPr>
              <a:t>will</a:t>
            </a:r>
            <a:r>
              <a:rPr lang="en-US" b="0" dirty="0">
                <a:solidFill>
                  <a:srgbClr val="000000"/>
                </a:solidFill>
                <a:effectLst/>
                <a:latin typeface="Consolas" panose="020B0609020204030204" pitchFamily="49" charset="0"/>
              </a:rPr>
              <a:t> build the project and start the local web server.</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hosted workbench by executing the command `gulp serve` from the command line from the root folder of the project. This task will build, bundle, start the local web server, launch the default browser, and navigate to the workbench. Here you can add your web part to the workbench's page to test it.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8/21/2022 8:02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35930" y="4732193"/>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4515508"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595086"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pic>
        <p:nvPicPr>
          <p:cNvPr id="15" name="Picture 14">
            <a:extLst>
              <a:ext uri="{FF2B5EF4-FFF2-40B4-BE49-F238E27FC236}">
                <a16:creationId xmlns:a16="http://schemas.microsoft.com/office/drawing/2014/main" id="{2326E402-F5E2-4C34-98FD-FEBCD94D485E}"/>
              </a:ext>
            </a:extLst>
          </p:cNvPr>
          <p:cNvPicPr>
            <a:picLocks noChangeAspect="1"/>
          </p:cNvPicPr>
          <p:nvPr/>
        </p:nvPicPr>
        <p:blipFill>
          <a:blip r:embed="rId3"/>
          <a:stretch>
            <a:fillRect/>
          </a:stretch>
        </p:blipFill>
        <p:spPr>
          <a:xfrm>
            <a:off x="340649" y="1697061"/>
            <a:ext cx="3634152" cy="2671001"/>
          </a:xfrm>
          <a:prstGeom prst="rect">
            <a:avLst/>
          </a:prstGeom>
        </p:spPr>
      </p:pic>
      <p:pic>
        <p:nvPicPr>
          <p:cNvPr id="16" name="Picture 15">
            <a:extLst>
              <a:ext uri="{FF2B5EF4-FFF2-40B4-BE49-F238E27FC236}">
                <a16:creationId xmlns:a16="http://schemas.microsoft.com/office/drawing/2014/main" id="{D0128CFE-1F5B-43E8-AEB5-EBA8ACA13C0D}"/>
              </a:ext>
            </a:extLst>
          </p:cNvPr>
          <p:cNvPicPr>
            <a:picLocks noChangeAspect="1"/>
          </p:cNvPicPr>
          <p:nvPr/>
        </p:nvPicPr>
        <p:blipFill>
          <a:blip r:embed="rId4"/>
          <a:stretch>
            <a:fillRect/>
          </a:stretch>
        </p:blipFill>
        <p:spPr>
          <a:xfrm>
            <a:off x="4420241" y="1705241"/>
            <a:ext cx="3634125" cy="2662822"/>
          </a:xfrm>
          <a:prstGeom prst="rect">
            <a:avLst/>
          </a:prstGeom>
        </p:spPr>
      </p:pic>
      <p:pic>
        <p:nvPicPr>
          <p:cNvPr id="17" name="Picture 16">
            <a:extLst>
              <a:ext uri="{FF2B5EF4-FFF2-40B4-BE49-F238E27FC236}">
                <a16:creationId xmlns:a16="http://schemas.microsoft.com/office/drawing/2014/main" id="{8F4C3ABA-97C3-4732-AE90-AB8C944362D3}"/>
              </a:ext>
            </a:extLst>
          </p:cNvPr>
          <p:cNvPicPr>
            <a:picLocks noChangeAspect="1"/>
          </p:cNvPicPr>
          <p:nvPr/>
        </p:nvPicPr>
        <p:blipFill>
          <a:blip r:embed="rId5"/>
          <a:stretch>
            <a:fillRect/>
          </a:stretch>
        </p:blipFill>
        <p:spPr>
          <a:xfrm>
            <a:off x="8464105" y="1689369"/>
            <a:ext cx="3631721" cy="2662823"/>
          </a:xfrm>
          <a:prstGeom prst="rect">
            <a:avLst/>
          </a:prstGeom>
        </p:spPr>
      </p:pic>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2" presetClass="entr" presetSubtype="4" accel="5000" decel="5000" fill="hold" grpId="1"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 presetClass="entr" presetSubtype="4" accel="5000" decel="5000" fill="hold" grpId="1"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7252806-FD44-BA00-596E-03EE0C962138}"/>
              </a:ext>
            </a:extLst>
          </p:cNvPr>
          <p:cNvPicPr>
            <a:picLocks noChangeAspect="1"/>
          </p:cNvPicPr>
          <p:nvPr/>
        </p:nvPicPr>
        <p:blipFill>
          <a:blip r:embed="rId3"/>
          <a:stretch>
            <a:fillRect/>
          </a:stretch>
        </p:blipFill>
        <p:spPr>
          <a:xfrm>
            <a:off x="8769355" y="1212849"/>
            <a:ext cx="2648287" cy="5395221"/>
          </a:xfrm>
          <a:prstGeom prst="rect">
            <a:avLst/>
          </a:prstGeom>
        </p:spPr>
      </p:pic>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04B0441-62F7-5BE8-F2B4-F78AA77E1484}"/>
              </a:ext>
            </a:extLst>
          </p:cNvPr>
          <p:cNvPicPr>
            <a:picLocks noChangeAspect="1"/>
          </p:cNvPicPr>
          <p:nvPr/>
        </p:nvPicPr>
        <p:blipFill>
          <a:blip r:embed="rId3"/>
          <a:stretch>
            <a:fillRect/>
          </a:stretch>
        </p:blipFill>
        <p:spPr>
          <a:xfrm>
            <a:off x="8481019" y="498413"/>
            <a:ext cx="2986049" cy="6083325"/>
          </a:xfrm>
          <a:prstGeom prst="rect">
            <a:avLst/>
          </a:prstGeom>
        </p:spPr>
      </p:pic>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a:ln>
            <a:solidFill>
              <a:schemeClr val="bg2">
                <a:lumMod val="65000"/>
              </a:schemeClr>
            </a:solidFill>
          </a:ln>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83E10DAD-1693-2F53-0DE6-18D8606DEC55}"/>
              </a:ext>
            </a:extLst>
          </p:cNvPr>
          <p:cNvPicPr>
            <a:picLocks noChangeAspect="1"/>
          </p:cNvPicPr>
          <p:nvPr/>
        </p:nvPicPr>
        <p:blipFill>
          <a:blip r:embed="rId3"/>
          <a:stretch>
            <a:fillRect/>
          </a:stretch>
        </p:blipFill>
        <p:spPr>
          <a:xfrm>
            <a:off x="8159744" y="711815"/>
            <a:ext cx="2944016" cy="5997696"/>
          </a:xfrm>
          <a:prstGeom prst="rect">
            <a:avLst/>
          </a:prstGeom>
        </p:spPr>
      </p:pic>
      <p:pic>
        <p:nvPicPr>
          <p:cNvPr id="9" name="Picture 8">
            <a:extLst>
              <a:ext uri="{FF2B5EF4-FFF2-40B4-BE49-F238E27FC236}">
                <a16:creationId xmlns:a16="http://schemas.microsoft.com/office/drawing/2014/main" id="{48C3DE86-15A9-44F7-B37A-145892C02F2E}"/>
              </a:ext>
            </a:extLst>
          </p:cNvPr>
          <p:cNvPicPr>
            <a:picLocks noChangeAspect="1"/>
          </p:cNvPicPr>
          <p:nvPr/>
        </p:nvPicPr>
        <p:blipFill>
          <a:blip r:embed="rId4"/>
          <a:stretch>
            <a:fillRect/>
          </a:stretch>
        </p:blipFill>
        <p:spPr>
          <a:xfrm>
            <a:off x="693125" y="1709848"/>
            <a:ext cx="6164875" cy="4999664"/>
          </a:xfrm>
          <a:prstGeom prst="rect">
            <a:avLst/>
          </a:prstGeom>
        </p:spPr>
      </p:pic>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E5BC5855-95E1-F625-135B-EAE70E9F6F59}"/>
              </a:ext>
            </a:extLst>
          </p:cNvPr>
          <p:cNvPicPr>
            <a:picLocks noChangeAspect="1"/>
          </p:cNvPicPr>
          <p:nvPr/>
        </p:nvPicPr>
        <p:blipFill>
          <a:blip r:embed="rId3"/>
          <a:stretch>
            <a:fillRect/>
          </a:stretch>
        </p:blipFill>
        <p:spPr>
          <a:xfrm>
            <a:off x="8558124" y="606424"/>
            <a:ext cx="2824643" cy="5754501"/>
          </a:xfrm>
          <a:prstGeom prst="rect">
            <a:avLst/>
          </a:prstGeom>
        </p:spPr>
      </p:pic>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9" name="Picture 8">
            <a:extLst>
              <a:ext uri="{FF2B5EF4-FFF2-40B4-BE49-F238E27FC236}">
                <a16:creationId xmlns:a16="http://schemas.microsoft.com/office/drawing/2014/main" id="{52C2D004-3FA0-4FC9-B1DC-FEF8DEA3BFDB}"/>
              </a:ext>
            </a:extLst>
          </p:cNvPr>
          <p:cNvPicPr>
            <a:picLocks noChangeAspect="1"/>
          </p:cNvPicPr>
          <p:nvPr/>
        </p:nvPicPr>
        <p:blipFill>
          <a:blip r:embed="rId4"/>
          <a:stretch>
            <a:fillRect/>
          </a:stretch>
        </p:blipFill>
        <p:spPr>
          <a:xfrm>
            <a:off x="464400" y="1988771"/>
            <a:ext cx="7850193" cy="3792904"/>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3"/>
          <a:stretch>
            <a:fillRect/>
          </a:stretch>
        </p:blipFill>
        <p:spPr>
          <a:xfrm>
            <a:off x="5402413" y="2779433"/>
            <a:ext cx="6907996" cy="3931910"/>
          </a:xfrm>
          <a:prstGeom prst="rect">
            <a:avLst/>
          </a:prstGeom>
        </p:spPr>
      </p:pic>
      <p:pic>
        <p:nvPicPr>
          <p:cNvPr id="11" name="Picture 10">
            <a:extLst>
              <a:ext uri="{FF2B5EF4-FFF2-40B4-BE49-F238E27FC236}">
                <a16:creationId xmlns:a16="http://schemas.microsoft.com/office/drawing/2014/main" id="{511F48A5-09B5-4B93-80BF-17B3B2EDCC6A}"/>
              </a:ext>
            </a:extLst>
          </p:cNvPr>
          <p:cNvPicPr>
            <a:picLocks noChangeAspect="1"/>
          </p:cNvPicPr>
          <p:nvPr/>
        </p:nvPicPr>
        <p:blipFill>
          <a:blip r:embed="rId4"/>
          <a:stretch>
            <a:fillRect/>
          </a:stretch>
        </p:blipFill>
        <p:spPr>
          <a:xfrm>
            <a:off x="1033424" y="2723153"/>
            <a:ext cx="3799966" cy="3895995"/>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3562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2022-08-21T12:09:09Z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