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5075" autoAdjust="0"/>
  </p:normalViewPr>
  <p:slideViewPr>
    <p:cSldViewPr snapToGrid="0">
      <p:cViewPr varScale="1">
        <p:scale>
          <a:sx n="43" d="100"/>
          <a:sy n="43" d="100"/>
        </p:scale>
        <p:origin x="1758"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10/17/2021 12:53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10/17/2021 12:53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a:t>
            </a:r>
            <a:r>
              <a:rPr lang="en-US" b="0" dirty="0">
                <a:solidFill>
                  <a:srgbClr val="000000"/>
                </a:solidFill>
                <a:effectLst/>
                <a:latin typeface="Consolas" panose="020B0609020204030204" pitchFamily="49" charset="0"/>
              </a:rPr>
              <a:t>The serve task will </a:t>
            </a:r>
            <a:r>
              <a:rPr lang="en-US" b="0" dirty="0" err="1">
                <a:solidFill>
                  <a:srgbClr val="000000"/>
                </a:solidFill>
                <a:effectLst/>
                <a:latin typeface="Consolas" panose="020B0609020204030204" pitchFamily="49" charset="0"/>
              </a:rPr>
              <a:t>will</a:t>
            </a:r>
            <a:r>
              <a:rPr lang="en-US" b="0" dirty="0">
                <a:solidFill>
                  <a:srgbClr val="000000"/>
                </a:solidFill>
                <a:effectLst/>
                <a:latin typeface="Consolas" panose="020B0609020204030204" pitchFamily="49" charset="0"/>
              </a:rPr>
              <a:t> build the project and start the local web server.</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hosted workbench by executing the command `gulp serve` from the command line from the root folder of the project. This task will build, bundle, start the local web server, launch the default browser, and navigate to the workbench. Here you can add your web part to the workbench's page to test it.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10/17/2021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687711"/>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contains Visual Studio Code integration files</a:t>
            </a:r>
          </a:p>
          <a:p>
            <a:r>
              <a:rPr lang="en-US" dirty="0">
                <a:solidFill>
                  <a:schemeClr val="accent1"/>
                </a:solidFill>
              </a:rPr>
              <a:t>config:</a:t>
            </a:r>
            <a:r>
              <a:rPr lang="en-US" dirty="0"/>
              <a:t> contains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rgbClr val="FF0000"/>
                </a:solidFill>
              </a:rPr>
              <a:t>release:</a:t>
            </a:r>
            <a:r>
              <a:rPr lang="en-US" dirty="0"/>
              <a:t> contains output from production bundle processes</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6" name="Picture 5" descr="Graphical user interface, text, application&#10;&#10;Description automatically generated">
            <a:extLst>
              <a:ext uri="{FF2B5EF4-FFF2-40B4-BE49-F238E27FC236}">
                <a16:creationId xmlns:a16="http://schemas.microsoft.com/office/drawing/2014/main" id="{983B1236-D776-4142-B9A0-47AB5D9EBA4D}"/>
              </a:ext>
            </a:extLst>
          </p:cNvPr>
          <p:cNvPicPr>
            <a:picLocks noChangeAspect="1"/>
          </p:cNvPicPr>
          <p:nvPr/>
        </p:nvPicPr>
        <p:blipFill>
          <a:blip r:embed="rId3"/>
          <a:stretch>
            <a:fillRect/>
          </a:stretch>
        </p:blipFill>
        <p:spPr>
          <a:xfrm>
            <a:off x="8769356" y="1212849"/>
            <a:ext cx="3202719" cy="5148075"/>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3562</Words>
  <Application>Microsoft Office PowerPoint</Application>
  <PresentationFormat>Custom</PresentationFormat>
  <Paragraphs>243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2021-10-17T16:56:38Z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