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62" r:id="rId3"/>
    <p:sldId id="1563" r:id="rId4"/>
    <p:sldId id="1547" r:id="rId5"/>
    <p:sldId id="1568" r:id="rId6"/>
    <p:sldId id="1569" r:id="rId7"/>
    <p:sldId id="1570" r:id="rId8"/>
    <p:sldId id="269" r:id="rId9"/>
    <p:sldId id="1571" r:id="rId10"/>
    <p:sldId id="1572" r:id="rId11"/>
    <p:sldId id="1573" r:id="rId12"/>
    <p:sldId id="1566" r:id="rId13"/>
    <p:sldId id="1567" r:id="rId14"/>
    <p:sldId id="1564" r:id="rId15"/>
    <p:sldId id="1575" r:id="rId16"/>
    <p:sldId id="1576" r:id="rId17"/>
    <p:sldId id="1577" r:id="rId18"/>
    <p:sldId id="1578" r:id="rId19"/>
    <p:sldId id="1579" r:id="rId20"/>
    <p:sldId id="1580"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69"/>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8" autoAdjust="0"/>
    <p:restoredTop sz="91330" autoAdjust="0"/>
  </p:normalViewPr>
  <p:slideViewPr>
    <p:cSldViewPr snapToGrid="0">
      <p:cViewPr varScale="1">
        <p:scale>
          <a:sx n="76" d="100"/>
          <a:sy n="76" d="100"/>
        </p:scale>
        <p:origin x="930"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12/1/2019 9:34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12/1/2019 9:34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12/1/2019 9:34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implements the minimal functionality that is required to build a web part. This class also provides many parameters to validate and access to read-only properties such as </a:t>
            </a:r>
            <a:r>
              <a:rPr lang="en-US" sz="900" b="1" i="0" kern="1200" dirty="0" err="1">
                <a:solidFill>
                  <a:schemeClr val="tx1"/>
                </a:solidFill>
                <a:effectLst/>
                <a:latin typeface="Segoe UI Light" pitchFamily="34" charset="0"/>
                <a:ea typeface="+mn-ea"/>
                <a:cs typeface="+mn-cs"/>
              </a:rPr>
              <a:t>displayMode</a:t>
            </a:r>
            <a:r>
              <a:rPr lang="en-US" sz="900" b="0" i="0" kern="1200" dirty="0">
                <a:solidFill>
                  <a:schemeClr val="tx1"/>
                </a:solidFill>
                <a:effectLst/>
                <a:latin typeface="Segoe UI Light" pitchFamily="34" charset="0"/>
                <a:ea typeface="+mn-ea"/>
                <a:cs typeface="+mn-cs"/>
              </a:rPr>
              <a:t>, web part properties, web part context, the web part </a:t>
            </a:r>
            <a:r>
              <a:rPr lang="en-US" sz="900" b="1" i="0" kern="1200" dirty="0" err="1">
                <a:solidFill>
                  <a:schemeClr val="tx1"/>
                </a:solidFill>
                <a:effectLst/>
                <a:latin typeface="Segoe UI Light" pitchFamily="34" charset="0"/>
                <a:ea typeface="+mn-ea"/>
                <a:cs typeface="+mn-cs"/>
              </a:rPr>
              <a:t>instanceId</a:t>
            </a:r>
            <a:r>
              <a:rPr lang="en-US" sz="900" b="0" i="0" kern="1200" dirty="0">
                <a:solidFill>
                  <a:schemeClr val="tx1"/>
                </a:solidFill>
                <a:effectLst/>
                <a:latin typeface="Segoe UI Light" pitchFamily="34" charset="0"/>
                <a:ea typeface="+mn-ea"/>
                <a:cs typeface="+mn-cs"/>
              </a:rPr>
              <a:t>, the web part </a:t>
            </a:r>
            <a:r>
              <a:rPr lang="en-US" sz="900" b="1" i="0" kern="1200" dirty="0" err="1">
                <a:solidFill>
                  <a:schemeClr val="tx1"/>
                </a:solidFill>
                <a:effectLst/>
                <a:latin typeface="Segoe UI Light" pitchFamily="34" charset="0"/>
                <a:ea typeface="+mn-ea"/>
                <a:cs typeface="+mn-cs"/>
              </a:rPr>
              <a:t>domElement</a:t>
            </a:r>
            <a:r>
              <a:rPr lang="en-US" sz="900" b="0" i="0" kern="1200" dirty="0">
                <a:solidFill>
                  <a:schemeClr val="tx1"/>
                </a:solidFill>
                <a:effectLst/>
                <a:latin typeface="Segoe UI Light" pitchFamily="34" charset="0"/>
                <a:ea typeface="+mn-ea"/>
                <a:cs typeface="+mn-cs"/>
              </a:rPr>
              <a:t> and much more.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Notice that the web part class is defined to accept a property type </a:t>
            </a:r>
            <a:r>
              <a:rPr lang="en-US" sz="900" b="1"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property type is defined as an interface:</a:t>
            </a:r>
          </a:p>
          <a:p>
            <a:r>
              <a:rPr lang="en-US" sz="900" b="0" i="0" kern="1200" dirty="0">
                <a:solidFill>
                  <a:schemeClr val="tx1"/>
                </a:solidFill>
                <a:effectLst/>
                <a:latin typeface="Segoe UI Light" pitchFamily="34" charset="0"/>
                <a:ea typeface="+mn-ea"/>
                <a:cs typeface="+mn-cs"/>
              </a:rPr>
              <a:t>export interface </a:t>
            </a:r>
            <a:r>
              <a:rPr lang="en-US" sz="900" b="0"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 { description: string;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Defines the web part metadata such as version, id, </a:t>
            </a:r>
            <a:r>
              <a:rPr lang="en-US" sz="900" b="0" i="0" kern="1200" dirty="0" err="1">
                <a:solidFill>
                  <a:schemeClr val="tx1"/>
                </a:solidFill>
                <a:effectLst/>
                <a:latin typeface="Segoe UI Light" pitchFamily="34" charset="0"/>
                <a:ea typeface="+mn-ea"/>
                <a:cs typeface="+mn-cs"/>
              </a:rPr>
              <a:t>componentType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manifestVersion</a:t>
            </a:r>
            <a:r>
              <a:rPr lang="en-US" sz="900" b="0" i="0" kern="1200" dirty="0">
                <a:solidFill>
                  <a:schemeClr val="tx1"/>
                </a:solidFill>
                <a:effectLst/>
                <a:latin typeface="Segoe UI Light" pitchFamily="34" charset="0"/>
                <a:ea typeface="+mn-ea"/>
                <a:cs typeface="+mn-cs"/>
              </a:rPr>
              <a:t>, and description. Every web part must contain this manifest.</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file contains information about your bundle(s) and any external dependencies and localized resources.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The entries section contains the default bundle information.</a:t>
            </a:r>
          </a:p>
          <a:p>
            <a:r>
              <a:rPr lang="en-US" sz="900" b="0" i="0" kern="1200" dirty="0">
                <a:solidFill>
                  <a:schemeClr val="tx1"/>
                </a:solidFill>
                <a:effectLst/>
                <a:latin typeface="Segoe UI Light" pitchFamily="34" charset="0"/>
                <a:ea typeface="+mn-ea"/>
                <a:cs typeface="+mn-cs"/>
              </a:rPr>
              <a:t>- The externals section contains the libraries that are not bundled with the default bundle.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package-solution task uses a SharePoint Feature to package your web part. By default, the gulp task creates a feature for your web part.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view the raw package contents in the </a:t>
            </a:r>
            <a:r>
              <a:rPr lang="en-US" sz="900" b="1" i="0" kern="1200" dirty="0" err="1">
                <a:solidFill>
                  <a:schemeClr val="tx1"/>
                </a:solidFill>
                <a:effectLst/>
                <a:latin typeface="Segoe UI Light" pitchFamily="34" charset="0"/>
                <a:ea typeface="+mn-ea"/>
                <a:cs typeface="+mn-cs"/>
              </a:rPr>
              <a:t>sharepoint</a:t>
            </a:r>
            <a:r>
              <a:rPr lang="en-US" sz="900" b="0" i="0" kern="1200" dirty="0">
                <a:solidFill>
                  <a:schemeClr val="tx1"/>
                </a:solidFill>
                <a:effectLst/>
                <a:latin typeface="Segoe UI Light" pitchFamily="34" charset="0"/>
                <a:ea typeface="+mn-ea"/>
                <a:cs typeface="+mn-cs"/>
              </a:rPr>
              <a:t> folder.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contents are then packaged into a </a:t>
            </a:r>
            <a:r>
              <a:rPr lang="en-US" sz="900" b="1" i="0" kern="1200" dirty="0">
                <a:solidFill>
                  <a:schemeClr val="tx1"/>
                </a:solidFill>
                <a:effectLst/>
                <a:latin typeface="Segoe UI Light" pitchFamily="34" charset="0"/>
                <a:ea typeface="+mn-ea"/>
                <a:cs typeface="+mn-cs"/>
              </a:rPr>
              <a:t>.</a:t>
            </a:r>
            <a:r>
              <a:rPr lang="en-US" sz="900" b="1" i="0" kern="1200" dirty="0" err="1">
                <a:solidFill>
                  <a:schemeClr val="tx1"/>
                </a:solidFill>
                <a:effectLst/>
                <a:latin typeface="Segoe UI Light" pitchFamily="34" charset="0"/>
                <a:ea typeface="+mn-ea"/>
                <a:cs typeface="+mn-cs"/>
              </a:rPr>
              <a:t>sp</a:t>
            </a:r>
            <a:r>
              <a:rPr lang="en-US" altLang="zh-CN" sz="900" b="1" i="0" kern="1200" dirty="0" err="1">
                <a:solidFill>
                  <a:schemeClr val="tx1"/>
                </a:solidFill>
                <a:effectLst/>
                <a:latin typeface="Segoe UI Light" pitchFamily="34" charset="0"/>
                <a:ea typeface="+mn-ea"/>
                <a:cs typeface="+mn-cs"/>
              </a:rPr>
              <a:t>pkg</a:t>
            </a:r>
            <a:r>
              <a:rPr lang="en-US" sz="900" b="0" i="0" kern="1200" dirty="0">
                <a:solidFill>
                  <a:schemeClr val="tx1"/>
                </a:solidFill>
                <a:effectLst/>
                <a:latin typeface="Segoe UI Light" pitchFamily="34" charset="0"/>
                <a:ea typeface="+mn-ea"/>
                <a:cs typeface="+mn-cs"/>
              </a:rPr>
              <a:t> file. The package format is very similar to a SharePoint Add-in package and uses the Microsoft Open Packaging Conventions to package your solution.</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a:t>
            </a:r>
            <a:r>
              <a:rPr lang="en-US" b="1" baseline="0" dirty="0"/>
              <a:t> point: </a:t>
            </a:r>
            <a:r>
              <a:rPr lang="en-US" b="0" baseline="0" dirty="0"/>
              <a:t>Keep light on vision, more on outline for today and why we are investing in o</a:t>
            </a:r>
            <a:r>
              <a:rPr lang="en-US" baseline="0" dirty="0"/>
              <a:t>ur innovation areas influenced by where we are seeing the most usage (outside circle), consistently influenced by our productivity pillars (inside circle)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Local or 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a:stretch>
            <a:fillRect/>
          </a:stretch>
        </p:blipFill>
        <p:spPr>
          <a:xfrm>
            <a:off x="6753400" y="5042785"/>
            <a:ext cx="597915" cy="570720"/>
          </a:xfrm>
          <a:prstGeom prst="rect">
            <a:avLst/>
          </a:prstGeom>
        </p:spPr>
      </p:pic>
      <p:pic>
        <p:nvPicPr>
          <p:cNvPr id="90" name="Picture 89"/>
          <p:cNvPicPr>
            <a:picLocks noChangeAspect="1"/>
          </p:cNvPicPr>
          <p:nvPr/>
        </p:nvPicPr>
        <p:blipFill>
          <a:blip r:embed="rId3"/>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dirty="0"/>
              <a:t>clean:</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dirty="0"/>
              <a:t>default: equivalent to bundle</a:t>
            </a:r>
          </a:p>
          <a:p>
            <a:r>
              <a:rPr lang="en-US" sz="2400" dirty="0"/>
              <a:t>bundle: build, localize, and bundle the project</a:t>
            </a:r>
          </a:p>
          <a:p>
            <a:r>
              <a:rPr lang="en-US" sz="2400" dirty="0"/>
              <a:t>dev-deploy: deploy the current project to a development Azure CDN for sharing builds with colleagues</a:t>
            </a:r>
          </a:p>
          <a:p>
            <a:r>
              <a:rPr lang="en-US" sz="2400" dirty="0"/>
              <a:t>deploy-azure-storage: upload the assets to a </a:t>
            </a:r>
            <a:r>
              <a:rPr lang="en-US" altLang="zh-CN" sz="2400" dirty="0"/>
              <a:t>Azure</a:t>
            </a:r>
            <a:r>
              <a:rPr lang="en-US" sz="2400" dirty="0"/>
              <a:t> s</a:t>
            </a:r>
            <a:r>
              <a:rPr lang="en-US" altLang="zh-CN" sz="2400" dirty="0"/>
              <a:t>torage container</a:t>
            </a:r>
            <a:endParaRPr lang="en-US" sz="2400" dirty="0"/>
          </a:p>
          <a:p>
            <a:r>
              <a:rPr lang="en-US" sz="2400" dirty="0"/>
              <a:t>package-solution: package the project into a SPPKG</a:t>
            </a:r>
          </a:p>
          <a:p>
            <a:r>
              <a:rPr lang="en-US" sz="2400" dirty="0"/>
              <a:t>test: build, localize, and bundle the project and run tests, and verify the coverage</a:t>
            </a:r>
          </a:p>
          <a:p>
            <a:r>
              <a:rPr lang="en-US" sz="2400" dirty="0"/>
              <a:t>serve: build and bundle the project and run the development server</a:t>
            </a:r>
          </a:p>
          <a:p>
            <a:r>
              <a:rPr lang="en-US" sz="2400" dirty="0"/>
              <a:t>trust-dev-cert &amp; </a:t>
            </a:r>
            <a:r>
              <a:rPr lang="en-US" sz="2400" dirty="0" err="1"/>
              <a:t>untrust</a:t>
            </a:r>
            <a:r>
              <a:rPr lang="en-US" sz="2400" dirty="0"/>
              <a:t>-dev-cert: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2"/>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35444"/>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CSS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2"/>
            <a:srcRect b="13031"/>
            <a:stretch/>
          </p:blipFill>
          <p:spPr>
            <a:xfrm>
              <a:off x="2547578" y="-1"/>
              <a:ext cx="7341317" cy="6083037"/>
            </a:xfrm>
            <a:prstGeom prst="rect">
              <a:avLst/>
            </a:prstGeom>
          </p:spPr>
        </p:pic>
        <p:pic>
          <p:nvPicPr>
            <p:cNvPr id="23" name="Picture 22"/>
            <p:cNvPicPr>
              <a:picLocks noChangeAspect="1"/>
            </p:cNvPicPr>
            <p:nvPr/>
          </p:nvPicPr>
          <p:blipFill>
            <a:blip r:embed="rId3"/>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4"/>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5"/>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281446"/>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10746" y="633600"/>
            <a:ext cx="3976740" cy="599406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1566583"/>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79559" y="3909022"/>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5917546" cy="1566583"/>
          </a:xfrm>
        </p:spPr>
        <p:txBody>
          <a:bodyPr/>
          <a:lstStyle/>
          <a:p>
            <a:r>
              <a:rPr lang="en-US" dirty="0"/>
              <a:t>Interface that defines the non-standard public properties on the web part</a:t>
            </a:r>
          </a:p>
          <a:p>
            <a:r>
              <a:rPr lang="en-US" dirty="0"/>
              <a:t>Persisted when the web part is saved / published from edit mode</a:t>
            </a:r>
          </a:p>
          <a:p>
            <a:endParaRPr lang="en-US" dirty="0"/>
          </a:p>
        </p:txBody>
      </p:sp>
      <p:sp>
        <p:nvSpPr>
          <p:cNvPr id="3" name="Title 2"/>
          <p:cNvSpPr>
            <a:spLocks noGrp="1"/>
          </p:cNvSpPr>
          <p:nvPr>
            <p:ph type="title"/>
          </p:nvPr>
        </p:nvSpPr>
        <p:spPr/>
        <p:txBody>
          <a:bodyPr/>
          <a:lstStyle/>
          <a:p>
            <a:r>
              <a:rPr lang="en-US" dirty="0"/>
              <a:t>Key Files – web part properties class</a:t>
            </a:r>
          </a:p>
        </p:txBody>
      </p:sp>
      <p:pic>
        <p:nvPicPr>
          <p:cNvPr id="4" name="Picture 3">
            <a:extLst>
              <a:ext uri="{FF2B5EF4-FFF2-40B4-BE49-F238E27FC236}">
                <a16:creationId xmlns:a16="http://schemas.microsoft.com/office/drawing/2014/main" id="{7472455D-9F60-E04A-A4BD-4603F1581DC6}"/>
              </a:ext>
            </a:extLst>
          </p:cNvPr>
          <p:cNvPicPr>
            <a:picLocks noChangeAspect="1"/>
          </p:cNvPicPr>
          <p:nvPr/>
        </p:nvPicPr>
        <p:blipFill>
          <a:blip r:embed="rId2"/>
          <a:stretch>
            <a:fillRect/>
          </a:stretch>
        </p:blipFill>
        <p:spPr>
          <a:xfrm>
            <a:off x="585649" y="4678584"/>
            <a:ext cx="6753302" cy="1229493"/>
          </a:xfrm>
          <a:prstGeom prst="rect">
            <a:avLst/>
          </a:prstGeom>
        </p:spPr>
      </p:pic>
      <p:pic>
        <p:nvPicPr>
          <p:cNvPr id="6" name="Picture 5">
            <a:extLst>
              <a:ext uri="{FF2B5EF4-FFF2-40B4-BE49-F238E27FC236}">
                <a16:creationId xmlns:a16="http://schemas.microsoft.com/office/drawing/2014/main" id="{36645317-8525-A140-87C6-1755950E383F}"/>
              </a:ext>
            </a:extLst>
          </p:cNvPr>
          <p:cNvPicPr>
            <a:picLocks noChangeAspect="1"/>
          </p:cNvPicPr>
          <p:nvPr/>
        </p:nvPicPr>
        <p:blipFill>
          <a:blip r:embed="rId3"/>
          <a:stretch>
            <a:fillRect/>
          </a:stretch>
        </p:blipFill>
        <p:spPr>
          <a:xfrm>
            <a:off x="6976939" y="1212850"/>
            <a:ext cx="4546600" cy="3911600"/>
          </a:xfrm>
          <a:prstGeom prst="rect">
            <a:avLst/>
          </a:prstGeom>
        </p:spPr>
      </p:pic>
    </p:spTree>
    <p:extLst>
      <p:ext uri="{BB962C8B-B14F-4D97-AF65-F5344CB8AC3E}">
        <p14:creationId xmlns:p14="http://schemas.microsoft.com/office/powerpoint/2010/main" val="3903209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2"/>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1280</Words>
  <Application>Microsoft Office PowerPoint</Application>
  <PresentationFormat>Custom</PresentationFormat>
  <Paragraphs>160</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properties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2019-12-01T14:38:53Z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