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257" r:id="rId3"/>
    <p:sldId id="263" r:id="rId4"/>
    <p:sldId id="1547" r:id="rId5"/>
    <p:sldId id="1568" r:id="rId6"/>
    <p:sldId id="1569" r:id="rId7"/>
    <p:sldId id="1570" r:id="rId8"/>
    <p:sldId id="269" r:id="rId9"/>
    <p:sldId id="1553" r:id="rId10"/>
    <p:sldId id="1555" r:id="rId11"/>
    <p:sldId id="1560" r:id="rId12"/>
    <p:sldId id="1566" r:id="rId13"/>
    <p:sldId id="1567" r:id="rId14"/>
    <p:sldId id="1551" r:id="rId15"/>
    <p:sldId id="1552" r:id="rId16"/>
    <p:sldId id="265" r:id="rId17"/>
    <p:sldId id="283" r:id="rId18"/>
    <p:sldId id="279" r:id="rId19"/>
    <p:sldId id="261" r:id="rId20"/>
    <p:sldId id="260"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project anatomy" id="{3A7429EF-79F1-A44F-B2E7-33EA665B892A}">
          <p14:sldIdLst>
            <p14:sldId id="1547"/>
            <p14:sldId id="1568"/>
            <p14:sldId id="1569"/>
            <p14:sldId id="1570"/>
            <p14:sldId id="269"/>
            <p14:sldId id="1553"/>
            <p14:sldId id="1555"/>
            <p14:sldId id="1560"/>
            <p14:sldId id="1566"/>
            <p14:sldId id="1567"/>
          </p14:sldIdLst>
        </p14:section>
        <p14:section name="web parts" id="{87532EFB-7744-354E-BB92-2CA4A34C0FEE}">
          <p14:sldIdLst>
            <p14:sldId id="1551"/>
            <p14:sldId id="1552"/>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91330" autoAdjust="0"/>
  </p:normalViewPr>
  <p:slideViewPr>
    <p:cSldViewPr snapToGrid="0">
      <p:cViewPr varScale="1">
        <p:scale>
          <a:sx n="74" d="100"/>
          <a:sy n="74" d="100"/>
        </p:scale>
        <p:origin x="972"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61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12/17/2018 2:24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12/17/2018 2:24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12/17/2018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implements the minimal functionality that is required to build a web part. This class also provides many parameters to validate and access to read-only properties such as </a:t>
            </a:r>
            <a:r>
              <a:rPr lang="en-US" sz="900" b="1" i="0" kern="1200" dirty="0" err="1">
                <a:solidFill>
                  <a:schemeClr val="tx1"/>
                </a:solidFill>
                <a:effectLst/>
                <a:latin typeface="Segoe UI Light" pitchFamily="34" charset="0"/>
                <a:ea typeface="+mn-ea"/>
                <a:cs typeface="+mn-cs"/>
              </a:rPr>
              <a:t>displayMode</a:t>
            </a:r>
            <a:r>
              <a:rPr lang="en-US" sz="900" b="0" i="0" kern="1200" dirty="0">
                <a:solidFill>
                  <a:schemeClr val="tx1"/>
                </a:solidFill>
                <a:effectLst/>
                <a:latin typeface="Segoe UI Light" pitchFamily="34" charset="0"/>
                <a:ea typeface="+mn-ea"/>
                <a:cs typeface="+mn-cs"/>
              </a:rPr>
              <a:t>, web part properties, web part context, the web part </a:t>
            </a:r>
            <a:r>
              <a:rPr lang="en-US" sz="900" b="1" i="0" kern="1200" dirty="0" err="1">
                <a:solidFill>
                  <a:schemeClr val="tx1"/>
                </a:solidFill>
                <a:effectLst/>
                <a:latin typeface="Segoe UI Light" pitchFamily="34" charset="0"/>
                <a:ea typeface="+mn-ea"/>
                <a:cs typeface="+mn-cs"/>
              </a:rPr>
              <a:t>instanceId</a:t>
            </a:r>
            <a:r>
              <a:rPr lang="en-US" sz="900" b="0" i="0" kern="1200" dirty="0">
                <a:solidFill>
                  <a:schemeClr val="tx1"/>
                </a:solidFill>
                <a:effectLst/>
                <a:latin typeface="Segoe UI Light" pitchFamily="34" charset="0"/>
                <a:ea typeface="+mn-ea"/>
                <a:cs typeface="+mn-cs"/>
              </a:rPr>
              <a:t>, the web part </a:t>
            </a:r>
            <a:r>
              <a:rPr lang="en-US" sz="900" b="1" i="0" kern="1200" dirty="0" err="1">
                <a:solidFill>
                  <a:schemeClr val="tx1"/>
                </a:solidFill>
                <a:effectLst/>
                <a:latin typeface="Segoe UI Light" pitchFamily="34" charset="0"/>
                <a:ea typeface="+mn-ea"/>
                <a:cs typeface="+mn-cs"/>
              </a:rPr>
              <a:t>domElement</a:t>
            </a:r>
            <a:r>
              <a:rPr lang="en-US" sz="900" b="0" i="0" kern="1200" dirty="0">
                <a:solidFill>
                  <a:schemeClr val="tx1"/>
                </a:solidFill>
                <a:effectLst/>
                <a:latin typeface="Segoe UI Light" pitchFamily="34" charset="0"/>
                <a:ea typeface="+mn-ea"/>
                <a:cs typeface="+mn-cs"/>
              </a:rPr>
              <a:t> and much more.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Notice that the web part class is defined to accept a property type </a:t>
            </a:r>
            <a:r>
              <a:rPr lang="en-US" sz="900" b="1"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property type is defined as an interface:</a:t>
            </a:r>
          </a:p>
          <a:p>
            <a:r>
              <a:rPr lang="en-US" sz="900" b="0" i="0" kern="1200" dirty="0">
                <a:solidFill>
                  <a:schemeClr val="tx1"/>
                </a:solidFill>
                <a:effectLst/>
                <a:latin typeface="Segoe UI Light" pitchFamily="34" charset="0"/>
                <a:ea typeface="+mn-ea"/>
                <a:cs typeface="+mn-cs"/>
              </a:rPr>
              <a:t>export interface </a:t>
            </a:r>
            <a:r>
              <a:rPr lang="en-US" sz="900" b="0"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 { description: string;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Defines the web part metadata such as version, id, </a:t>
            </a:r>
            <a:r>
              <a:rPr lang="en-US" sz="900" b="0" i="0" kern="1200" dirty="0" err="1">
                <a:solidFill>
                  <a:schemeClr val="tx1"/>
                </a:solidFill>
                <a:effectLst/>
                <a:latin typeface="Segoe UI Light" pitchFamily="34" charset="0"/>
                <a:ea typeface="+mn-ea"/>
                <a:cs typeface="+mn-cs"/>
              </a:rPr>
              <a:t>componentType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manifestVersion</a:t>
            </a:r>
            <a:r>
              <a:rPr lang="en-US" sz="900" b="0" i="0" kern="1200" dirty="0">
                <a:solidFill>
                  <a:schemeClr val="tx1"/>
                </a:solidFill>
                <a:effectLst/>
                <a:latin typeface="Segoe UI Light" pitchFamily="34" charset="0"/>
                <a:ea typeface="+mn-ea"/>
                <a:cs typeface="+mn-cs"/>
              </a:rPr>
              <a:t>, and description. Every web part must contain this manifest.</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file contains information about your bundle(s) and any external dependencies and localized resources.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The entries section contains the default bundle information.</a:t>
            </a:r>
          </a:p>
          <a:p>
            <a:r>
              <a:rPr lang="en-US" sz="900" b="0" i="0" kern="1200" dirty="0">
                <a:solidFill>
                  <a:schemeClr val="tx1"/>
                </a:solidFill>
                <a:effectLst/>
                <a:latin typeface="Segoe UI Light" pitchFamily="34" charset="0"/>
                <a:ea typeface="+mn-ea"/>
                <a:cs typeface="+mn-cs"/>
              </a:rPr>
              <a:t>- The externals section contains the libraries that are not bundled with the default bundle.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package-solution task uses a SharePoint Feature to package your web part. By default, the gulp task creates a feature for your web part.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view the raw package contents in the </a:t>
            </a:r>
            <a:r>
              <a:rPr lang="en-US" sz="900" b="1" i="0" kern="1200" dirty="0" err="1">
                <a:solidFill>
                  <a:schemeClr val="tx1"/>
                </a:solidFill>
                <a:effectLst/>
                <a:latin typeface="Segoe UI Light" pitchFamily="34" charset="0"/>
                <a:ea typeface="+mn-ea"/>
                <a:cs typeface="+mn-cs"/>
              </a:rPr>
              <a:t>sharepoint</a:t>
            </a:r>
            <a:r>
              <a:rPr lang="en-US" sz="900" b="0" i="0" kern="1200" dirty="0">
                <a:solidFill>
                  <a:schemeClr val="tx1"/>
                </a:solidFill>
                <a:effectLst/>
                <a:latin typeface="Segoe UI Light" pitchFamily="34" charset="0"/>
                <a:ea typeface="+mn-ea"/>
                <a:cs typeface="+mn-cs"/>
              </a:rPr>
              <a:t> folder.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contents are then packaged into a </a:t>
            </a:r>
            <a:r>
              <a:rPr lang="en-US" sz="900" b="1" i="0" kern="1200" dirty="0">
                <a:solidFill>
                  <a:schemeClr val="tx1"/>
                </a:solidFill>
                <a:effectLst/>
                <a:latin typeface="Segoe UI Light" pitchFamily="34" charset="0"/>
                <a:ea typeface="+mn-ea"/>
                <a:cs typeface="+mn-cs"/>
              </a:rPr>
              <a:t>.</a:t>
            </a:r>
            <a:r>
              <a:rPr lang="en-US" sz="900" b="1" i="0" kern="1200" dirty="0" err="1">
                <a:solidFill>
                  <a:schemeClr val="tx1"/>
                </a:solidFill>
                <a:effectLst/>
                <a:latin typeface="Segoe UI Light" pitchFamily="34" charset="0"/>
                <a:ea typeface="+mn-ea"/>
                <a:cs typeface="+mn-cs"/>
              </a:rPr>
              <a:t>sp</a:t>
            </a:r>
            <a:r>
              <a:rPr lang="en-US" altLang="zh-CN" sz="900" b="1" i="0" kern="1200" dirty="0" err="1">
                <a:solidFill>
                  <a:schemeClr val="tx1"/>
                </a:solidFill>
                <a:effectLst/>
                <a:latin typeface="Segoe UI Light" pitchFamily="34" charset="0"/>
                <a:ea typeface="+mn-ea"/>
                <a:cs typeface="+mn-cs"/>
              </a:rPr>
              <a:t>pkg</a:t>
            </a:r>
            <a:r>
              <a:rPr lang="en-US" sz="900" b="0" i="0" kern="1200" dirty="0">
                <a:solidFill>
                  <a:schemeClr val="tx1"/>
                </a:solidFill>
                <a:effectLst/>
                <a:latin typeface="Segoe UI Light" pitchFamily="34" charset="0"/>
                <a:ea typeface="+mn-ea"/>
                <a:cs typeface="+mn-cs"/>
              </a:rPr>
              <a:t> file. The package format is very similar to a SharePoint Add-in package and uses the Microsoft Open Packaging Conventions to package your solution.</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a:t>
            </a:r>
            <a:r>
              <a:rPr lang="en-US" b="1" baseline="0" dirty="0"/>
              <a:t> point: </a:t>
            </a:r>
            <a:r>
              <a:rPr lang="en-US" b="0" baseline="0" dirty="0"/>
              <a:t>Keep light on vision, more on outline for today and why we are investing in o</a:t>
            </a:r>
            <a:r>
              <a:rPr lang="en-US" baseline="0" dirty="0"/>
              <a:t>ur innovation areas influenced by where we are seeing the most usage (outside circle), consistently influenced by our productivity pillars (inside circle)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87746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36077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33639" y="6533467"/>
            <a:ext cx="1501954" cy="47729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1889748"/>
          </a:xfrm>
        </p:spPr>
        <p:txBody>
          <a:bodyPr/>
          <a:lstStyle>
            <a:lvl1pPr marL="0" indent="0">
              <a:buNone/>
              <a:defRPr>
                <a:solidFill>
                  <a:schemeClr val="tx2"/>
                </a:solidFill>
              </a:defRPr>
            </a:lvl1pPr>
            <a:lvl2pPr marL="0" indent="0">
              <a:buFontTx/>
              <a:buNone/>
              <a:defRPr sz="2000"/>
            </a:lvl2pPr>
            <a:lvl3pPr marL="228600" indent="0">
              <a:buNone/>
              <a:defRPr sz="1800"/>
            </a:lvl3pPr>
            <a:lvl4pPr marL="457200" indent="0">
              <a:buNone/>
              <a:defRPr sz="1600"/>
            </a:lvl4pPr>
            <a:lvl5pPr marL="685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40229"/>
          </a:xfrm>
        </p:spPr>
        <p:txBody>
          <a:bodyPr>
            <a:spAutoFit/>
          </a:bodyPr>
          <a:lstStyle>
            <a:lvl3pPr>
              <a:defRPr sz="2399"/>
            </a:lvl3pPr>
            <a:lvl4pPr>
              <a:defRPr sz="1999"/>
            </a:lvl4pPr>
            <a:lvl5pPr>
              <a:defRPr sz="199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5580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74304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8"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8.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868940" y="2033846"/>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863037" y="2891683"/>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857488" y="1578752"/>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857489" y="247751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857489" y="3335348"/>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824187" y="157935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824189" y="243718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Local</a:t>
            </a:r>
          </a:p>
        </p:txBody>
      </p:sp>
      <p:sp>
        <p:nvSpPr>
          <p:cNvPr id="8" name="Rectangle 7"/>
          <p:cNvSpPr/>
          <p:nvPr/>
        </p:nvSpPr>
        <p:spPr>
          <a:xfrm>
            <a:off x="4818285" y="3295025"/>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078501" y="2570979"/>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033708" y="2578838"/>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643475" y="1579350"/>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631669" y="4228299"/>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gradFill>
                  <a:gsLst>
                    <a:gs pos="96875">
                      <a:schemeClr val="bg1"/>
                    </a:gs>
                    <a:gs pos="78906">
                      <a:schemeClr val="bg1"/>
                    </a:gs>
                  </a:gsLst>
                  <a:lin ang="5400000" scaled="1"/>
                </a:gradFill>
              </a:rPr>
              <a:t>Available on Classic and Client-Side Pages</a:t>
            </a:r>
          </a:p>
        </p:txBody>
      </p:sp>
      <p:sp>
        <p:nvSpPr>
          <p:cNvPr id="17" name="Rectangle 16"/>
          <p:cNvSpPr/>
          <p:nvPr/>
        </p:nvSpPr>
        <p:spPr>
          <a:xfrm>
            <a:off x="8631669" y="246233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1975944" y="2033248"/>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75947" y="2926106"/>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354458" y="2411332"/>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094402" y="1806599"/>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828" y="1306738"/>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857490" y="2227540"/>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857489" y="3065214"/>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818284" y="1337022"/>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818284" y="2178504"/>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688227" y="2033846"/>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631669" y="1297871"/>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package-solution</a:t>
            </a:r>
          </a:p>
        </p:txBody>
      </p:sp>
      <p:sp>
        <p:nvSpPr>
          <p:cNvPr id="34" name="TextBox 33"/>
          <p:cNvSpPr txBox="1"/>
          <p:nvPr/>
        </p:nvSpPr>
        <p:spPr>
          <a:xfrm>
            <a:off x="8643475" y="2201118"/>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gulp deploy-azure-storage</a:t>
            </a:r>
          </a:p>
        </p:txBody>
      </p:sp>
      <p:sp>
        <p:nvSpPr>
          <p:cNvPr id="43" name="Flowchart: Decision 42"/>
          <p:cNvSpPr/>
          <p:nvPr/>
        </p:nvSpPr>
        <p:spPr>
          <a:xfrm>
            <a:off x="5446905" y="4235214"/>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863036" y="3749521"/>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643475" y="3345316"/>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676421" y="2916829"/>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655281" y="3075134"/>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676421" y="3799812"/>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279166" y="1806598"/>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a:stretch>
            <a:fillRect/>
          </a:stretch>
        </p:blipFill>
        <p:spPr>
          <a:xfrm>
            <a:off x="6649705" y="4637432"/>
            <a:ext cx="597915" cy="570720"/>
          </a:xfrm>
          <a:prstGeom prst="rect">
            <a:avLst/>
          </a:prstGeom>
        </p:spPr>
      </p:pic>
      <p:pic>
        <p:nvPicPr>
          <p:cNvPr id="90" name="Picture 89"/>
          <p:cNvPicPr>
            <a:picLocks noChangeAspect="1"/>
          </p:cNvPicPr>
          <p:nvPr/>
        </p:nvPicPr>
        <p:blipFill>
          <a:blip r:embed="rId3"/>
          <a:stretch>
            <a:fillRect/>
          </a:stretch>
        </p:blipFill>
        <p:spPr>
          <a:xfrm>
            <a:off x="3667961" y="5208152"/>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dirty="0"/>
              <a:t>clean:</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dirty="0"/>
              <a:t>default: equivalent to bundle</a:t>
            </a:r>
          </a:p>
          <a:p>
            <a:r>
              <a:rPr lang="en-US" sz="2400" dirty="0"/>
              <a:t>bundle: build, localize, and bundle the project</a:t>
            </a:r>
          </a:p>
          <a:p>
            <a:r>
              <a:rPr lang="en-US" sz="2400" dirty="0"/>
              <a:t>dev-deploy: deploy the current project to a development Azure CDN for sharing builds with colleagues</a:t>
            </a:r>
          </a:p>
          <a:p>
            <a:r>
              <a:rPr lang="en-US" sz="2400" dirty="0"/>
              <a:t>deploy-azure-storage: upload the assets to a </a:t>
            </a:r>
            <a:r>
              <a:rPr lang="en-US" altLang="zh-CN" sz="2400" dirty="0"/>
              <a:t>Azure</a:t>
            </a:r>
            <a:r>
              <a:rPr lang="en-US" sz="2400" dirty="0"/>
              <a:t> s</a:t>
            </a:r>
            <a:r>
              <a:rPr lang="en-US" altLang="zh-CN" sz="2400" dirty="0"/>
              <a:t>torage container</a:t>
            </a:r>
            <a:endParaRPr lang="en-US" sz="2400" dirty="0"/>
          </a:p>
          <a:p>
            <a:r>
              <a:rPr lang="en-US" sz="2400" dirty="0"/>
              <a:t>package-solution: package the project into a SPPKG</a:t>
            </a:r>
          </a:p>
          <a:p>
            <a:r>
              <a:rPr lang="en-US" sz="2400" dirty="0"/>
              <a:t>test: build, localize, and bundle the project and run tests, and verify the coverage</a:t>
            </a:r>
          </a:p>
          <a:p>
            <a:r>
              <a:rPr lang="en-US" sz="2400" dirty="0"/>
              <a:t>serve: build and bundle the project and run the development server</a:t>
            </a:r>
          </a:p>
          <a:p>
            <a:r>
              <a:rPr lang="en-US" sz="2400" dirty="0"/>
              <a:t>trust-dev-cert &amp; </a:t>
            </a:r>
            <a:r>
              <a:rPr lang="en-US" sz="2400" dirty="0" err="1"/>
              <a:t>untrust</a:t>
            </a:r>
            <a:r>
              <a:rPr lang="en-US" sz="2400" dirty="0"/>
              <a:t>-dev-cert: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2"/>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35444"/>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CSS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762690" y="2062054"/>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655448" y="1687474"/>
            <a:ext cx="318025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 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4" y="563416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38473"/>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p:txBody>
          <a:bodyPr/>
          <a:lstStyle/>
          <a:p>
            <a:r>
              <a:rPr lang="en-US" dirty="0"/>
              <a:t>SharePoint web parts</a:t>
            </a:r>
          </a:p>
        </p:txBody>
      </p:sp>
    </p:spTree>
    <p:extLst>
      <p:ext uri="{BB962C8B-B14F-4D97-AF65-F5344CB8AC3E}">
        <p14:creationId xmlns:p14="http://schemas.microsoft.com/office/powerpoint/2010/main" val="205184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2"/>
            <a:srcRect b="13031"/>
            <a:stretch/>
          </p:blipFill>
          <p:spPr>
            <a:xfrm>
              <a:off x="2547578" y="-1"/>
              <a:ext cx="7341317" cy="6083037"/>
            </a:xfrm>
            <a:prstGeom prst="rect">
              <a:avLst/>
            </a:prstGeom>
          </p:spPr>
        </p:pic>
        <p:pic>
          <p:nvPicPr>
            <p:cNvPr id="23" name="Picture 22"/>
            <p:cNvPicPr>
              <a:picLocks noChangeAspect="1"/>
            </p:cNvPicPr>
            <p:nvPr/>
          </p:nvPicPr>
          <p:blipFill>
            <a:blip r:embed="rId3"/>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4"/>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5"/>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7895585" cy="4616648"/>
          </a:xfrm>
        </p:spPr>
        <p:txBody>
          <a:bodyPr/>
          <a:lstStyle/>
          <a:p>
            <a:r>
              <a:rPr lang="en-US" sz="2400" b="1" dirty="0"/>
              <a:t>.</a:t>
            </a:r>
            <a:r>
              <a:rPr lang="en-US" sz="2400" dirty="0" err="1"/>
              <a:t>vscode</a:t>
            </a:r>
            <a:r>
              <a:rPr lang="en-US" sz="2400" b="1" dirty="0"/>
              <a:t>:</a:t>
            </a:r>
            <a:r>
              <a:rPr lang="en-US" sz="2400" dirty="0"/>
              <a:t> includes Visual Studio Code integration files</a:t>
            </a:r>
          </a:p>
          <a:p>
            <a:r>
              <a:rPr lang="en-US" sz="2400" b="1" dirty="0"/>
              <a:t>config</a:t>
            </a:r>
            <a:r>
              <a:rPr lang="en-US" sz="2400" dirty="0"/>
              <a:t>: includes all config files</a:t>
            </a:r>
          </a:p>
          <a:p>
            <a:r>
              <a:rPr lang="en-US" sz="2400" b="1" dirty="0" err="1"/>
              <a:t>dist</a:t>
            </a:r>
            <a:r>
              <a:rPr lang="en-US" sz="2400" dirty="0"/>
              <a:t>: created automatically on builds – contains out from bundle process</a:t>
            </a:r>
          </a:p>
          <a:p>
            <a:r>
              <a:rPr lang="en-US" sz="2400" dirty="0"/>
              <a:t>lib: created automatically on builds – contains pre-bundled built files</a:t>
            </a:r>
          </a:p>
          <a:p>
            <a:r>
              <a:rPr lang="en-US" sz="2400" dirty="0" err="1"/>
              <a:t>node_modules</a:t>
            </a:r>
            <a:r>
              <a:rPr lang="en-US" sz="2400" dirty="0"/>
              <a:t>: created automatically when installing all package dependencies with a package manager</a:t>
            </a:r>
          </a:p>
          <a:p>
            <a:r>
              <a:rPr lang="en-US" sz="2400" dirty="0" err="1"/>
              <a:t>src</a:t>
            </a:r>
            <a:r>
              <a:rPr lang="en-US" sz="2400" dirty="0"/>
              <a:t>: this is the main folder of the project, it includes the web part, styles, and a test file</a:t>
            </a:r>
          </a:p>
          <a:p>
            <a:r>
              <a:rPr lang="en-US" sz="2400" dirty="0"/>
              <a:t>temp: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84317" y="865040"/>
            <a:ext cx="3877522" cy="584451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194941" cy="1994392"/>
          </a:xfrm>
        </p:spPr>
        <p:txBody>
          <a:bodyPr/>
          <a:lstStyle/>
          <a:p>
            <a:r>
              <a:rPr lang="en-US" sz="2400" dirty="0"/>
              <a:t>Defines the main entry point for the web part</a:t>
            </a:r>
          </a:p>
          <a:p>
            <a:r>
              <a:rPr lang="en-US" sz="2400" dirty="0"/>
              <a:t>Extends the </a:t>
            </a:r>
            <a:r>
              <a:rPr lang="en-US" sz="2400" dirty="0" err="1"/>
              <a:t>BaseClientSideWebPart</a:t>
            </a:r>
            <a:endParaRPr lang="en-US" sz="2400" dirty="0"/>
          </a:p>
          <a:p>
            <a:r>
              <a:rPr lang="en-US" sz="2400" dirty="0"/>
              <a:t>All client-side web parts must extend the </a:t>
            </a:r>
            <a:r>
              <a:rPr lang="en-US" sz="2400" dirty="0" err="1"/>
              <a:t>BaseClientSideWebPart</a:t>
            </a:r>
            <a:r>
              <a:rPr lang="en-US" sz="2400" dirty="0"/>
              <a:t> class in order to be defined as a valid web part</a:t>
            </a:r>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768791" y="971446"/>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79559" y="3909022"/>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064313" cy="3038516"/>
          </a:xfrm>
        </p:spPr>
        <p:txBody>
          <a:bodyPr/>
          <a:lstStyle/>
          <a:p>
            <a:r>
              <a:rPr lang="en-US" dirty="0"/>
              <a:t>Interface that defines the non-standard public properties on the web part</a:t>
            </a:r>
          </a:p>
          <a:p>
            <a:r>
              <a:rPr lang="en-US" dirty="0"/>
              <a:t>Persisted when the web part is saved / published from edit mode</a:t>
            </a:r>
          </a:p>
          <a:p>
            <a:endParaRPr lang="en-US" dirty="0"/>
          </a:p>
        </p:txBody>
      </p:sp>
      <p:sp>
        <p:nvSpPr>
          <p:cNvPr id="3" name="Title 2"/>
          <p:cNvSpPr>
            <a:spLocks noGrp="1"/>
          </p:cNvSpPr>
          <p:nvPr>
            <p:ph type="title"/>
          </p:nvPr>
        </p:nvSpPr>
        <p:spPr/>
        <p:txBody>
          <a:bodyPr/>
          <a:lstStyle/>
          <a:p>
            <a:r>
              <a:rPr lang="en-US" dirty="0"/>
              <a:t>Key Files – web part properties class</a:t>
            </a:r>
          </a:p>
        </p:txBody>
      </p:sp>
      <p:pic>
        <p:nvPicPr>
          <p:cNvPr id="6" name="Picture 5">
            <a:extLst>
              <a:ext uri="{FF2B5EF4-FFF2-40B4-BE49-F238E27FC236}">
                <a16:creationId xmlns:a16="http://schemas.microsoft.com/office/drawing/2014/main" id="{36645317-8525-A140-87C6-1755950E383F}"/>
              </a:ext>
            </a:extLst>
          </p:cNvPr>
          <p:cNvPicPr>
            <a:picLocks noChangeAspect="1"/>
          </p:cNvPicPr>
          <p:nvPr/>
        </p:nvPicPr>
        <p:blipFill>
          <a:blip r:embed="rId2"/>
          <a:stretch>
            <a:fillRect/>
          </a:stretch>
        </p:blipFill>
        <p:spPr>
          <a:xfrm>
            <a:off x="7768791" y="971446"/>
            <a:ext cx="4546600" cy="3911600"/>
          </a:xfrm>
          <a:prstGeom prst="rect">
            <a:avLst/>
          </a:prstGeom>
        </p:spPr>
      </p:pic>
      <p:pic>
        <p:nvPicPr>
          <p:cNvPr id="4" name="Picture 3">
            <a:extLst>
              <a:ext uri="{FF2B5EF4-FFF2-40B4-BE49-F238E27FC236}">
                <a16:creationId xmlns:a16="http://schemas.microsoft.com/office/drawing/2014/main" id="{7472455D-9F60-E04A-A4BD-4603F1581DC6}"/>
              </a:ext>
            </a:extLst>
          </p:cNvPr>
          <p:cNvPicPr>
            <a:picLocks noChangeAspect="1"/>
          </p:cNvPicPr>
          <p:nvPr/>
        </p:nvPicPr>
        <p:blipFill>
          <a:blip r:embed="rId3"/>
          <a:stretch>
            <a:fillRect/>
          </a:stretch>
        </p:blipFill>
        <p:spPr>
          <a:xfrm>
            <a:off x="585649" y="4721656"/>
            <a:ext cx="6753302" cy="1229493"/>
          </a:xfrm>
          <a:prstGeom prst="rect">
            <a:avLst/>
          </a:prstGeom>
        </p:spPr>
      </p:pic>
    </p:spTree>
    <p:extLst>
      <p:ext uri="{BB962C8B-B14F-4D97-AF65-F5344CB8AC3E}">
        <p14:creationId xmlns:p14="http://schemas.microsoft.com/office/powerpoint/2010/main" val="3903209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83264"/>
          </a:xfrm>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282887" y="1212849"/>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530432" y="1806337"/>
            <a:ext cx="6496662" cy="5271313"/>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2"/>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Defines the web part styles</a:t>
            </a:r>
            <a:endParaRPr lang="en-US" sz="16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574736" y="1760898"/>
            <a:ext cx="7581900" cy="485140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678739" y="2515227"/>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0555658" cy="1434239"/>
          </a:xfrm>
        </p:spPr>
        <p:txBody>
          <a:bodyPr/>
          <a:lstStyle/>
          <a:p>
            <a:r>
              <a:rPr lang="en-US" sz="2800" dirty="0"/>
              <a:t>Contains information about your bundle(s), any external dependencies, localized resources</a:t>
            </a:r>
          </a:p>
          <a:p>
            <a:r>
              <a:rPr lang="en-US" sz="2800"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590626" y="3185782"/>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800977"/>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1271</Words>
  <Application>Microsoft Office PowerPoint</Application>
  <PresentationFormat>Custom</PresentationFormat>
  <Paragraphs>160</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宋体</vt: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properties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2018-12-17T19:32:41Z</dcterms:modified>
</cp:coreProperties>
</file>