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6"/>
  </p:notesMasterIdLst>
  <p:handoutMasterIdLst>
    <p:handoutMasterId r:id="rId17"/>
  </p:handoutMasterIdLst>
  <p:sldIdLst>
    <p:sldId id="257" r:id="rId3"/>
    <p:sldId id="263" r:id="rId4"/>
    <p:sldId id="1550" r:id="rId5"/>
    <p:sldId id="1554" r:id="rId6"/>
    <p:sldId id="1563" r:id="rId7"/>
    <p:sldId id="1581" r:id="rId8"/>
    <p:sldId id="1557" r:id="rId9"/>
    <p:sldId id="1558" r:id="rId10"/>
    <p:sldId id="1582" r:id="rId11"/>
    <p:sldId id="283" r:id="rId12"/>
    <p:sldId id="279" r:id="rId13"/>
    <p:sldId id="261" r:id="rId14"/>
    <p:sldId id="260"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testing and debugging" id="{34885BD1-DB17-4CBA-82C8-BF5CADF0FC2C}">
          <p14:sldIdLst>
            <p14:sldId id="1550"/>
            <p14:sldId id="1554"/>
            <p14:sldId id="1563"/>
            <p14:sldId id="1581"/>
            <p14:sldId id="1557"/>
            <p14:sldId id="1558"/>
            <p14:sldId id="1582"/>
          </p14:sldIdLst>
        </p14:section>
        <p14:section name="outro" id="{17E7FD53-C607-45CA-A3B7-F12BDDB03C7C}">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00" autoAdjust="0"/>
    <p:restoredTop sz="65567" autoAdjust="0"/>
  </p:normalViewPr>
  <p:slideViewPr>
    <p:cSldViewPr snapToGrid="0">
      <p:cViewPr varScale="1">
        <p:scale>
          <a:sx n="63" d="100"/>
          <a:sy n="63" d="100"/>
        </p:scale>
        <p:origin x="1104"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8/22/2020 2:40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8/22/2020 2:40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8/22/2020 2:40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8/22/2020 2:40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0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8/22/2020 2:40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8/22/2020 2:40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to test custom web parts using both local and Office 365 hosted workbench.</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8/22/2020 2:40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provides developers two options to test SharePoint Framework projects. The *workbench* is a special SharePoint page that contains a single canvas that developers can add their web parts to. There are two different workbench options: local &amp; hosted.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8/22/2020 2:40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48169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Local workbench</a:t>
            </a:r>
          </a:p>
          <a:p>
            <a:endParaRPr lang="en-US" dirty="0"/>
          </a:p>
          <a:p>
            <a:r>
              <a:rPr lang="en-US" dirty="0"/>
              <a:t>The local workbench is served up by executing the gulp **serve** task. It runs on https://localhost that has no SharePoint context. Its simply an HTML page that loads the SharePoint Framework in the browser.</a:t>
            </a:r>
          </a:p>
          <a:p>
            <a:endParaRPr lang="en-US" dirty="0"/>
          </a:p>
          <a:p>
            <a:r>
              <a:rPr lang="en-US" dirty="0"/>
              <a:t>The local workbench is a great option for developers to develop and test web parts that don't require an instance of SharePoint. For web parts that need SharePoint context or work with live SharePoint data, you will need to mock data requests to test your web part in the local workbench.</a:t>
            </a:r>
          </a:p>
          <a:p>
            <a:endParaRPr lang="en-US" dirty="0"/>
          </a:p>
          <a:p>
            <a:r>
              <a:rPr lang="en-US" dirty="0"/>
              <a:t>### SharePoint-hosted workbench</a:t>
            </a:r>
          </a:p>
          <a:p>
            <a:endParaRPr lang="en-US" dirty="0"/>
          </a:p>
          <a:p>
            <a:r>
              <a:rPr lang="en-US" dirty="0"/>
              <a:t>The SharePoint-hosted workbench is hosted by a real SharePoint site, located at https://{your-</a:t>
            </a:r>
            <a:r>
              <a:rPr lang="en-US" dirty="0" err="1"/>
              <a:t>sharepoint</a:t>
            </a:r>
            <a:r>
              <a:rPr lang="en-US" dirty="0"/>
              <a:t>-site}/_layouts/</a:t>
            </a:r>
            <a:r>
              <a:rPr lang="en-US" dirty="0" err="1"/>
              <a:t>workbench.aspx</a:t>
            </a:r>
            <a:r>
              <a:rPr lang="en-US" dirty="0"/>
              <a:t>. The hosted workbench is unlike the local workbench in that because it is hosted by a real SharePoint site, it has SharePoint context. This means that your web part can access data in SharePoint lists and libraries in the same site as the hosted workbench.</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solidFill>
                  <a:srgbClr val="000000"/>
                </a:solidFill>
                <a:effectLst/>
                <a:latin typeface="Consolas" panose="020B0609020204030204" pitchFamily="49" charset="0"/>
              </a:rPr>
              <a:t>The gulp </a:t>
            </a:r>
            <a:r>
              <a:rPr lang="en-US" b="1" dirty="0">
                <a:solidFill>
                  <a:srgbClr val="000080"/>
                </a:solidFill>
                <a:effectLst/>
                <a:latin typeface="Consolas" panose="020B0609020204030204" pitchFamily="49" charset="0"/>
              </a:rPr>
              <a:t>**serve**</a:t>
            </a:r>
            <a:r>
              <a:rPr lang="en-US" b="0" dirty="0">
                <a:solidFill>
                  <a:srgbClr val="000000"/>
                </a:solidFill>
                <a:effectLst/>
                <a:latin typeface="Consolas" panose="020B0609020204030204" pitchFamily="49" charset="0"/>
              </a:rPr>
              <a:t> task will continue to monitor your project and rebuild it when changes are made. However, unlike the local workbench, it won't automatically refresh the browser containing the hosted workbench. To see the changes, you will need to manually refresh the browser where you loaded the hosted workbench.</a:t>
            </a:r>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8/22/2020 2:40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787446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gulp **serve** task used to start the local web server monitors your SharePoint Framework project's codebase while you are testing web parts in the local workbench. When a file is changed and saved, the gulp task will rebuild the project and reload the local workbench in the browser, offering immediate feedback of you changes.</a:t>
            </a:r>
          </a:p>
          <a:p>
            <a:endParaRPr lang="en-US" dirty="0"/>
          </a:p>
          <a:p>
            <a:r>
              <a:rPr lang="en-US" dirty="0"/>
              <a:t>While hosted in a real SharePoint site, the SharePoint-hosted workbench is still intended to be a local development test environment that allows you to test your code changes immediately.</a:t>
            </a:r>
          </a:p>
          <a:p>
            <a:endParaRPr lang="en-US" dirty="0"/>
          </a:p>
          <a:p>
            <a:r>
              <a:rPr lang="en-US" dirty="0"/>
              <a:t>Both the local and hosted workbenches require you to start the local web server that will serve each workbench the SharePoint component's manifest and JavaScript bundle. To do this, execute the following command at the command line from the root of your project:</a:t>
            </a:r>
          </a:p>
          <a:p>
            <a:endParaRPr lang="en-US" dirty="0"/>
          </a:p>
          <a:p>
            <a:r>
              <a:rPr lang="en-US" dirty="0"/>
              <a:t>```shell</a:t>
            </a:r>
          </a:p>
          <a:p>
            <a:r>
              <a:rPr lang="en-US" dirty="0"/>
              <a:t>gulp serve</a:t>
            </a:r>
          </a:p>
          <a:p>
            <a:r>
              <a:rPr lang="en-US" dirty="0"/>
              <a:t>```</a:t>
            </a:r>
          </a:p>
          <a:p>
            <a:endParaRPr lang="en-US" dirty="0"/>
          </a:p>
          <a:p>
            <a:r>
              <a:rPr lang="en-US" dirty="0"/>
              <a:t>This command will run the **build** and **bundle** tasks, start the local web server, launch the default browser, and load the workbench page. If you don't want it to launch the browser automatically, include the `--</a:t>
            </a:r>
            <a:r>
              <a:rPr lang="en-US" dirty="0" err="1"/>
              <a:t>nobrowser</a:t>
            </a:r>
            <a:r>
              <a:rPr lang="en-US" dirty="0"/>
              <a:t>` switch:</a:t>
            </a:r>
          </a:p>
          <a:p>
            <a:endParaRPr lang="en-US" dirty="0"/>
          </a:p>
          <a:p>
            <a:r>
              <a:rPr lang="en-US" dirty="0"/>
              <a:t>```shell</a:t>
            </a:r>
          </a:p>
          <a:p>
            <a:r>
              <a:rPr lang="en-US" dirty="0"/>
              <a:t>gulp serve --</a:t>
            </a:r>
            <a:r>
              <a:rPr lang="en-US" dirty="0" err="1"/>
              <a:t>nobrowser</a:t>
            </a:r>
            <a:endParaRPr lang="en-US" dirty="0"/>
          </a:p>
          <a:p>
            <a:r>
              <a:rPr lang="en-US" dirty="0"/>
              <a: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8/22/2020 2:40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06976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projects is authored with TypeScript and the build process </a:t>
            </a:r>
            <a:r>
              <a:rPr lang="en-US" dirty="0" err="1"/>
              <a:t>transpiles</a:t>
            </a:r>
            <a:r>
              <a:rPr lang="en-US" dirty="0"/>
              <a:t> the TypeScript into JavaScript. It then  bundles the built files into a single file. As a result of this </a:t>
            </a:r>
            <a:r>
              <a:rPr lang="en-US" dirty="0" err="1"/>
              <a:t>transpiling</a:t>
            </a:r>
            <a:r>
              <a:rPr lang="en-US" dirty="0"/>
              <a:t> &amp; bundling process, it can be hard to debug the JavaScript that's generated in the build process and map it back to the TypeScript you wrote.</a:t>
            </a:r>
          </a:p>
          <a:p>
            <a:endParaRPr lang="en-US" dirty="0"/>
          </a:p>
          <a:p>
            <a:r>
              <a:rPr lang="en-US" dirty="0"/>
              <a:t>Source code mapping files make it possible to debug the original TypeScript code from the running JavaScript code. Mapping files map each line in the generated JavaScript code back to the TypeScript code it was generated from. When you set a breakpoint in JavaScript, a tool such browser development tools or editors like Visual Studio Code, will show you the TypeScript when your breakpoint is hit, even though it's the JavaScript that's running. </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8/22/2020 2:40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628080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SharePoint Framework web parts can run on both classic and modern pages. To test a web part on a classic page, you first put the page into edit mode and add the web part using the </a:t>
            </a:r>
            <a:r>
              <a:rPr lang="en-US" sz="900" b="1" kern="1200" dirty="0">
                <a:solidFill>
                  <a:schemeClr val="tx1"/>
                </a:solidFill>
                <a:effectLst/>
                <a:latin typeface="Segoe UI Light" pitchFamily="34" charset="0"/>
                <a:ea typeface="+mn-ea"/>
                <a:cs typeface="+mn-cs"/>
              </a:rPr>
              <a:t>**Insert**</a:t>
            </a:r>
            <a:r>
              <a:rPr lang="en-US" sz="900" b="0" kern="1200" dirty="0">
                <a:solidFill>
                  <a:schemeClr val="tx1"/>
                </a:solidFill>
                <a:effectLst/>
                <a:latin typeface="Segoe UI Light" pitchFamily="34" charset="0"/>
                <a:ea typeface="+mn-ea"/>
                <a:cs typeface="+mn-cs"/>
              </a:rPr>
              <a:t> tab in the ribbon, the same way you add server-side web parts.</a:t>
            </a:r>
          </a:p>
          <a:p>
            <a:endParaRPr lang="en-US" sz="900" b="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Select the web part from the tool box to add it to the page.</a:t>
            </a:r>
          </a:p>
          <a:p>
            <a:endParaRPr lang="en-US" sz="900" b="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To edit the web part's properties, you must select the web part and then select </a:t>
            </a:r>
            <a:r>
              <a:rPr lang="en-US" sz="900" b="1" kern="1200" dirty="0">
                <a:solidFill>
                  <a:schemeClr val="tx1"/>
                </a:solidFill>
                <a:effectLst/>
                <a:latin typeface="Segoe UI Light" pitchFamily="34" charset="0"/>
                <a:ea typeface="+mn-ea"/>
                <a:cs typeface="+mn-cs"/>
              </a:rPr>
              <a:t>**Edit web part**</a:t>
            </a:r>
            <a:r>
              <a:rPr lang="en-US" sz="900" b="0" kern="1200" dirty="0">
                <a:solidFill>
                  <a:schemeClr val="tx1"/>
                </a:solidFill>
                <a:effectLst/>
                <a:latin typeface="Segoe UI Light" pitchFamily="34" charset="0"/>
                <a:ea typeface="+mn-ea"/>
                <a:cs typeface="+mn-cs"/>
              </a:rPr>
              <a:t> from the ribbon while the page is in edit mode. This means that while a classic page can be in edit mode, the web part can be in either presentation or edit mode.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8/22/2020 2:40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164299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small differences between a classic and modern pages when testing web parts.</a:t>
            </a:r>
          </a:p>
          <a:p>
            <a:endParaRPr lang="en-US" dirty="0"/>
          </a:p>
          <a:p>
            <a:r>
              <a:rPr lang="en-US" dirty="0"/>
              <a:t>Similar to the classic experience, create a new page or edit an existing one. Modern pages have a horizontal line with a **+** image that you use to open the web part toolbox.</a:t>
            </a:r>
          </a:p>
          <a:p>
            <a:endParaRPr lang="en-US" dirty="0"/>
          </a:p>
          <a:p>
            <a:r>
              <a:rPr lang="en-US" dirty="0"/>
              <a:t>To open the web part's property pane, select the **pencil** edit icon to the left of the web part when you hover the mouse of the web part.</a:t>
            </a:r>
          </a:p>
          <a:p>
            <a:endParaRPr lang="en-US" dirty="0"/>
          </a:p>
          <a:p>
            <a:r>
              <a:rPr lang="en-US" dirty="0"/>
              <a:t>Unlike the classic experience, the web part's mode always matches the mode of the page. If the page is in edit mode, so is the web part.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8/22/2020 2:40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32901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8/22/2020 2:40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8589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sharepoint/dev/spfx/debug-in-vscode"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hyperlink" Target="https://docs.microsoft.com/sharepoint/dev/spfx/use-developer-dashboard" TargetMode="External"/><Relationship Id="rId4" Type="http://schemas.openxmlformats.org/officeDocument/2006/relationships/hyperlink" Target="https://docs.microsoft.com/sharepoint/dev/spfx/debug-modern-page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hyperlink" Target="https://localhost/" TargetMode="External"/><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hyperlink" Target="https://your-sharepoint-site/_layouts/workbench.asp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8.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Testing the Web Part in the Local &amp; Hosted Workbench</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Local Workbench</a:t>
            </a:r>
          </a:p>
          <a:p>
            <a:pPr lvl="0">
              <a:lnSpc>
                <a:spcPct val="90000"/>
              </a:lnSpc>
              <a:spcBef>
                <a:spcPts val="1800"/>
              </a:spcBef>
            </a:pPr>
            <a:r>
              <a:rPr lang="en-US" sz="1600" b="0" dirty="0">
                <a:solidFill>
                  <a:srgbClr val="2F2F2F"/>
                </a:solidFill>
                <a:latin typeface="Segoe UI Semibold"/>
              </a:rPr>
              <a:t>Hosted Workbench</a:t>
            </a:r>
          </a:p>
          <a:p>
            <a:pPr lvl="0">
              <a:lnSpc>
                <a:spcPct val="90000"/>
              </a:lnSpc>
              <a:spcBef>
                <a:spcPts val="1800"/>
              </a:spcBef>
            </a:pPr>
            <a:r>
              <a:rPr lang="en-US" sz="1600" b="0" dirty="0">
                <a:solidFill>
                  <a:srgbClr val="2F2F2F"/>
                </a:solidFill>
                <a:latin typeface="Segoe UI Semibold"/>
              </a:rPr>
              <a:t>Different modes of the gulp serve task</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2382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Debugging SharePoint Framework solutions in Visual Studio Code</a:t>
            </a:r>
          </a:p>
          <a:p>
            <a:pPr marL="342900" lvl="0" indent="-342900" defTabSz="914400">
              <a:lnSpc>
                <a:spcPct val="100000"/>
              </a:lnSpc>
              <a:spcBef>
                <a:spcPts val="600"/>
              </a:spcBef>
              <a:buSzTx/>
              <a:defRPr/>
            </a:pPr>
            <a:r>
              <a:rPr lang="en-US" sz="1800" dirty="0">
                <a:latin typeface="+mj-lt"/>
                <a:hlinkClick r:id="rId3"/>
              </a:rPr>
              <a:t>https://docs.microsoft.com/sharepoint/dev/spfx/debug-in-vscode</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Debug SharePoint Framework solutions on modern SharePoint pages</a:t>
            </a:r>
          </a:p>
          <a:p>
            <a:pPr marL="342900" lvl="0" indent="-342900" defTabSz="914400">
              <a:lnSpc>
                <a:spcPct val="100000"/>
              </a:lnSpc>
              <a:spcBef>
                <a:spcPts val="600"/>
              </a:spcBef>
              <a:buSzTx/>
              <a:defRPr/>
            </a:pPr>
            <a:r>
              <a:rPr lang="en-US" sz="1800" dirty="0">
                <a:latin typeface="+mj-lt"/>
                <a:hlinkClick r:id="rId4"/>
              </a:rPr>
              <a:t>https://docs.microsoft.com/sharepoint/dev/spfx/debug-modern-pages</a:t>
            </a:r>
            <a:endParaRPr lang="en-US" sz="1800" dirty="0">
              <a:latin typeface="+mj-lt"/>
            </a:endParaRPr>
          </a:p>
          <a:p>
            <a:pPr marL="342900" lvl="0" indent="-342900" defTabSz="914400">
              <a:lnSpc>
                <a:spcPct val="100000"/>
              </a:lnSpc>
              <a:spcBef>
                <a:spcPts val="600"/>
              </a:spcBef>
              <a:buSzTx/>
              <a:defRPr/>
            </a:pPr>
            <a:endParaRPr lang="en-US" sz="1600" dirty="0"/>
          </a:p>
          <a:p>
            <a:pPr marL="342900" indent="-342900" defTabSz="914400">
              <a:lnSpc>
                <a:spcPct val="100000"/>
              </a:lnSpc>
              <a:spcBef>
                <a:spcPts val="600"/>
              </a:spcBef>
              <a:buSzTx/>
            </a:pPr>
            <a:r>
              <a:rPr lang="en-US" sz="1800" b="1" dirty="0">
                <a:latin typeface="+mj-lt"/>
              </a:rPr>
              <a:t>Use the developer dashboard</a:t>
            </a:r>
          </a:p>
          <a:p>
            <a:pPr marL="342900" indent="-342900" defTabSz="914400">
              <a:lnSpc>
                <a:spcPct val="100000"/>
              </a:lnSpc>
              <a:spcBef>
                <a:spcPts val="600"/>
              </a:spcBef>
              <a:buSzTx/>
            </a:pPr>
            <a:r>
              <a:rPr lang="en-US" sz="1800" b="1" dirty="0">
                <a:latin typeface="+mj-lt"/>
                <a:hlinkClick r:id="rId5"/>
              </a:rPr>
              <a:t>https://docs.microsoft.com/sharepoint/dev/spfx/use-developer-dashboard</a:t>
            </a:r>
            <a:r>
              <a:rPr lang="en-US" sz="1800" b="1" dirty="0">
                <a:latin typeface="+mj-lt"/>
              </a:rPr>
              <a:t> </a:t>
            </a:r>
          </a:p>
        </p:txBody>
      </p:sp>
    </p:spTree>
    <p:extLst>
      <p:ext uri="{BB962C8B-B14F-4D97-AF65-F5344CB8AC3E}">
        <p14:creationId xmlns:p14="http://schemas.microsoft.com/office/powerpoint/2010/main" val="24881878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Testing SharePoint Framework Web Parts</a:t>
            </a:r>
          </a:p>
        </p:txBody>
      </p:sp>
      <p:sp>
        <p:nvSpPr>
          <p:cNvPr id="5" name="Text Placeholder 4"/>
          <p:cNvSpPr>
            <a:spLocks noGrp="1"/>
          </p:cNvSpPr>
          <p:nvPr>
            <p:ph type="body" sz="quarter" idx="10"/>
          </p:nvPr>
        </p:nvSpPr>
        <p:spPr>
          <a:xfrm>
            <a:off x="465138" y="2574721"/>
            <a:ext cx="3842911" cy="3862387"/>
          </a:xfrm>
        </p:spPr>
        <p:txBody>
          <a:bodyPr/>
          <a:lstStyle/>
          <a:p>
            <a:pPr>
              <a:spcBef>
                <a:spcPts val="1200"/>
              </a:spcBef>
            </a:pPr>
            <a:r>
              <a:rPr lang="en-US" sz="2000" dirty="0"/>
              <a:t>Local Workbench</a:t>
            </a:r>
          </a:p>
          <a:p>
            <a:pPr>
              <a:spcBef>
                <a:spcPts val="1200"/>
              </a:spcBef>
            </a:pPr>
            <a:r>
              <a:rPr lang="en-US" sz="2000" dirty="0"/>
              <a:t>Hosted Workbench</a:t>
            </a:r>
          </a:p>
          <a:p>
            <a:pPr>
              <a:spcBef>
                <a:spcPts val="1200"/>
              </a:spcBef>
            </a:pPr>
            <a:r>
              <a:rPr lang="en-US" sz="2000" dirty="0"/>
              <a:t>Different modes of the gulp serve task</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Local development time experience</a:t>
            </a:r>
          </a:p>
          <a:p>
            <a:r>
              <a:rPr lang="en-US" dirty="0"/>
              <a:t>Test your changes immediately even in offline mode</a:t>
            </a:r>
          </a:p>
          <a:p>
            <a:endParaRPr lang="fi-FI" dirty="0"/>
          </a:p>
        </p:txBody>
      </p:sp>
      <p:sp>
        <p:nvSpPr>
          <p:cNvPr id="4" name="Title 3"/>
          <p:cNvSpPr>
            <a:spLocks noGrp="1"/>
          </p:cNvSpPr>
          <p:nvPr>
            <p:ph type="title"/>
          </p:nvPr>
        </p:nvSpPr>
        <p:spPr/>
        <p:txBody>
          <a:bodyPr/>
          <a:lstStyle/>
          <a:p>
            <a:r>
              <a:rPr lang="en-US" dirty="0"/>
              <a:t>SharePoint Workbench</a:t>
            </a:r>
            <a:endParaRPr lang="fi-FI" dirty="0"/>
          </a:p>
        </p:txBody>
      </p:sp>
      <p:pic>
        <p:nvPicPr>
          <p:cNvPr id="3" name="Picture 2">
            <a:extLst>
              <a:ext uri="{FF2B5EF4-FFF2-40B4-BE49-F238E27FC236}">
                <a16:creationId xmlns:a16="http://schemas.microsoft.com/office/drawing/2014/main" id="{822C3F65-A49A-4BB8-9498-046E4AC68AAF}"/>
              </a:ext>
            </a:extLst>
          </p:cNvPr>
          <p:cNvPicPr>
            <a:picLocks noChangeAspect="1"/>
          </p:cNvPicPr>
          <p:nvPr/>
        </p:nvPicPr>
        <p:blipFill>
          <a:blip r:embed="rId3"/>
          <a:stretch>
            <a:fillRect/>
          </a:stretch>
        </p:blipFill>
        <p:spPr>
          <a:xfrm>
            <a:off x="2232631" y="2459067"/>
            <a:ext cx="7971211" cy="3322608"/>
          </a:xfrm>
          <a:prstGeom prst="rect">
            <a:avLst/>
          </a:prstGeom>
        </p:spPr>
      </p:pic>
    </p:spTree>
    <p:extLst>
      <p:ext uri="{BB962C8B-B14F-4D97-AF65-F5344CB8AC3E}">
        <p14:creationId xmlns:p14="http://schemas.microsoft.com/office/powerpoint/2010/main" val="171124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Local</a:t>
            </a:r>
          </a:p>
          <a:p>
            <a:pPr lvl="1"/>
            <a:r>
              <a:rPr lang="en-US" dirty="0"/>
              <a:t>Runs on </a:t>
            </a:r>
            <a:r>
              <a:rPr lang="en-US" dirty="0">
                <a:hlinkClick r:id="rId3"/>
              </a:rPr>
              <a:t>https://localhost</a:t>
            </a:r>
            <a:endParaRPr lang="en-US" dirty="0"/>
          </a:p>
          <a:p>
            <a:pPr lvl="1"/>
            <a:r>
              <a:rPr lang="en-US" dirty="0"/>
              <a:t>Has no SharePoint Context</a:t>
            </a:r>
          </a:p>
          <a:p>
            <a:pPr lvl="1"/>
            <a:r>
              <a:rPr lang="en-US" dirty="0"/>
              <a:t>Developers can leverage uses mock data</a:t>
            </a:r>
          </a:p>
          <a:p>
            <a:endParaRPr lang="en-US" dirty="0"/>
          </a:p>
          <a:p>
            <a:r>
              <a:rPr lang="en-US" dirty="0"/>
              <a:t>SharePoint (Hosted)</a:t>
            </a:r>
          </a:p>
          <a:p>
            <a:pPr lvl="1"/>
            <a:r>
              <a:rPr lang="en-US" dirty="0"/>
              <a:t>Runs on a real SharePoint Site</a:t>
            </a:r>
          </a:p>
          <a:p>
            <a:pPr lvl="2"/>
            <a:r>
              <a:rPr lang="en-US" dirty="0">
                <a:hlinkClick r:id="rId4"/>
              </a:rPr>
              <a:t>https://&lt;your-sharepoint-site&gt;/_layouts/workbench.aspx</a:t>
            </a:r>
            <a:endParaRPr lang="en-US" dirty="0"/>
          </a:p>
          <a:p>
            <a:pPr lvl="1"/>
            <a:r>
              <a:rPr lang="en-US" dirty="0"/>
              <a:t>Has SharePoint Context</a:t>
            </a:r>
          </a:p>
          <a:p>
            <a:pPr lvl="1"/>
            <a:r>
              <a:rPr lang="en-US" dirty="0"/>
              <a:t>Uses SharePoint data</a:t>
            </a:r>
          </a:p>
          <a:p>
            <a:pPr lvl="1"/>
            <a:endParaRPr lang="en-US" dirty="0"/>
          </a:p>
          <a:p>
            <a:pPr lvl="1"/>
            <a:endParaRPr lang="en-US" dirty="0"/>
          </a:p>
          <a:p>
            <a:pPr lvl="1"/>
            <a:endParaRPr lang="en-US" dirty="0"/>
          </a:p>
        </p:txBody>
      </p:sp>
      <p:sp>
        <p:nvSpPr>
          <p:cNvPr id="3" name="Title 2"/>
          <p:cNvSpPr>
            <a:spLocks noGrp="1"/>
          </p:cNvSpPr>
          <p:nvPr>
            <p:ph type="title"/>
          </p:nvPr>
        </p:nvSpPr>
        <p:spPr/>
        <p:txBody>
          <a:bodyPr/>
          <a:lstStyle/>
          <a:p>
            <a:r>
              <a:rPr lang="en-US" dirty="0"/>
              <a:t>Local Workbench vs. SharePoint Workbench</a:t>
            </a:r>
          </a:p>
        </p:txBody>
      </p:sp>
    </p:spTree>
    <p:extLst>
      <p:ext uri="{BB962C8B-B14F-4D97-AF65-F5344CB8AC3E}">
        <p14:creationId xmlns:p14="http://schemas.microsoft.com/office/powerpoint/2010/main" val="32269487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23987"/>
          </a:xfrm>
        </p:spPr>
        <p:txBody>
          <a:bodyPr/>
          <a:lstStyle/>
          <a:p>
            <a:r>
              <a:rPr lang="en-US"/>
              <a:t>Build and run on local server </a:t>
            </a:r>
            <a:r>
              <a:rPr lang="en-US" b="1"/>
              <a:t>and </a:t>
            </a:r>
            <a:r>
              <a:rPr lang="en-US"/>
              <a:t>automatically launch local SharePoint Workbench</a:t>
            </a:r>
          </a:p>
          <a:p>
            <a:endParaRPr lang="en-US"/>
          </a:p>
          <a:p>
            <a:endParaRPr lang="en-US"/>
          </a:p>
          <a:p>
            <a:r>
              <a:rPr lang="en-US"/>
              <a:t>Build and run solution on local server</a:t>
            </a:r>
          </a:p>
        </p:txBody>
      </p:sp>
      <p:sp>
        <p:nvSpPr>
          <p:cNvPr id="3" name="Title 2"/>
          <p:cNvSpPr>
            <a:spLocks noGrp="1"/>
          </p:cNvSpPr>
          <p:nvPr>
            <p:ph type="title"/>
          </p:nvPr>
        </p:nvSpPr>
        <p:spPr/>
        <p:txBody>
          <a:bodyPr/>
          <a:lstStyle/>
          <a:p>
            <a:r>
              <a:rPr lang="en-US"/>
              <a:t>Debugging</a:t>
            </a:r>
          </a:p>
        </p:txBody>
      </p:sp>
      <p:sp>
        <p:nvSpPr>
          <p:cNvPr id="4" name="Rectangle 3"/>
          <p:cNvSpPr/>
          <p:nvPr/>
        </p:nvSpPr>
        <p:spPr bwMode="auto">
          <a:xfrm>
            <a:off x="638528" y="2054724"/>
            <a:ext cx="6001555"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serve</a:t>
            </a:r>
            <a:endParaRPr lang="fi-FI" sz="2000">
              <a:gradFill>
                <a:gsLst>
                  <a:gs pos="0">
                    <a:srgbClr val="FFFFFF"/>
                  </a:gs>
                  <a:gs pos="100000">
                    <a:srgbClr val="FFFFFF"/>
                  </a:gs>
                </a:gsLst>
                <a:lin ang="5400000" scaled="0"/>
              </a:gradFill>
              <a:latin typeface="Consolas" panose="020B0609020204030204" pitchFamily="49" charset="0"/>
            </a:endParaRPr>
          </a:p>
        </p:txBody>
      </p:sp>
      <p:sp>
        <p:nvSpPr>
          <p:cNvPr id="5" name="Rectangle 4"/>
          <p:cNvSpPr/>
          <p:nvPr/>
        </p:nvSpPr>
        <p:spPr bwMode="auto">
          <a:xfrm>
            <a:off x="638528" y="3257206"/>
            <a:ext cx="6001555"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serve --</a:t>
            </a:r>
            <a:r>
              <a:rPr lang="en-US" sz="2000" err="1">
                <a:gradFill>
                  <a:gsLst>
                    <a:gs pos="0">
                      <a:srgbClr val="FFFFFF"/>
                    </a:gs>
                    <a:gs pos="100000">
                      <a:srgbClr val="FFFFFF"/>
                    </a:gs>
                  </a:gsLst>
                  <a:lin ang="5400000" scaled="0"/>
                </a:gradFill>
                <a:latin typeface="Consolas" panose="020B0609020204030204" pitchFamily="49" charset="0"/>
              </a:rPr>
              <a:t>nobrowser</a:t>
            </a:r>
            <a:endParaRPr lang="fi-FI" sz="2000">
              <a:gradFill>
                <a:gsLst>
                  <a:gs pos="0">
                    <a:srgbClr val="FFFFFF"/>
                  </a:gs>
                  <a:gs pos="100000">
                    <a:srgbClr val="FFFFFF"/>
                  </a:gs>
                </a:gsLst>
                <a:lin ang="5400000" scaled="0"/>
              </a:gradFill>
              <a:latin typeface="Consolas" panose="020B0609020204030204" pitchFamily="49" charset="0"/>
            </a:endParaRPr>
          </a:p>
        </p:txBody>
      </p:sp>
      <p:pic>
        <p:nvPicPr>
          <p:cNvPr id="6" name="Picture 5"/>
          <p:cNvPicPr>
            <a:picLocks noChangeAspect="1"/>
          </p:cNvPicPr>
          <p:nvPr/>
        </p:nvPicPr>
        <p:blipFill>
          <a:blip r:embed="rId3"/>
          <a:stretch>
            <a:fillRect/>
          </a:stretch>
        </p:blipFill>
        <p:spPr>
          <a:xfrm>
            <a:off x="10970765" y="3929310"/>
            <a:ext cx="990600" cy="2226188"/>
          </a:xfrm>
          <a:prstGeom prst="rect">
            <a:avLst/>
          </a:prstGeom>
        </p:spPr>
      </p:pic>
    </p:spTree>
    <p:extLst>
      <p:ext uri="{BB962C8B-B14F-4D97-AF65-F5344CB8AC3E}">
        <p14:creationId xmlns:p14="http://schemas.microsoft.com/office/powerpoint/2010/main" val="1038108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01558" y="1212850"/>
            <a:ext cx="6636841" cy="1566583"/>
          </a:xfrm>
        </p:spPr>
        <p:txBody>
          <a:bodyPr/>
          <a:lstStyle/>
          <a:p>
            <a:r>
              <a:rPr lang="en-US" dirty="0" err="1"/>
              <a:t>SPFx</a:t>
            </a:r>
            <a:r>
              <a:rPr lang="en-US" dirty="0"/>
              <a:t> web parts are authored in </a:t>
            </a:r>
            <a:r>
              <a:rPr lang="en-US" dirty="0" err="1"/>
              <a:t>TypeScript</a:t>
            </a:r>
            <a:endParaRPr lang="en-US" dirty="0"/>
          </a:p>
          <a:p>
            <a:r>
              <a:rPr lang="en-US" dirty="0"/>
              <a:t>The build process </a:t>
            </a:r>
            <a:r>
              <a:rPr lang="en-US" dirty="0" err="1"/>
              <a:t>transpiles</a:t>
            </a:r>
            <a:r>
              <a:rPr lang="en-US" dirty="0"/>
              <a:t> the TypeScript into JavaScript, then bundles it all into a single file</a:t>
            </a:r>
          </a:p>
          <a:p>
            <a:r>
              <a:rPr lang="en-US" dirty="0"/>
              <a:t>As a result, it can be hard to debug the resulting JavaScript bundle</a:t>
            </a:r>
          </a:p>
          <a:p>
            <a:r>
              <a:rPr lang="en-US" dirty="0"/>
              <a:t>Source code mapping files make it possible to debug the original unbundled </a:t>
            </a:r>
            <a:r>
              <a:rPr lang="en-US" dirty="0" err="1"/>
              <a:t>TypeScript</a:t>
            </a:r>
            <a:r>
              <a:rPr lang="en-US" dirty="0"/>
              <a:t> code</a:t>
            </a:r>
          </a:p>
        </p:txBody>
      </p:sp>
      <p:sp>
        <p:nvSpPr>
          <p:cNvPr id="3" name="Title 2"/>
          <p:cNvSpPr>
            <a:spLocks noGrp="1"/>
          </p:cNvSpPr>
          <p:nvPr>
            <p:ph type="title"/>
          </p:nvPr>
        </p:nvSpPr>
        <p:spPr/>
        <p:txBody>
          <a:bodyPr/>
          <a:lstStyle/>
          <a:p>
            <a:r>
              <a:rPr lang="en-US" dirty="0"/>
              <a:t>Mapping Files Making Debugging Easier</a:t>
            </a:r>
          </a:p>
        </p:txBody>
      </p:sp>
      <p:grpSp>
        <p:nvGrpSpPr>
          <p:cNvPr id="6" name="Group 5">
            <a:extLst>
              <a:ext uri="{FF2B5EF4-FFF2-40B4-BE49-F238E27FC236}">
                <a16:creationId xmlns:a16="http://schemas.microsoft.com/office/drawing/2014/main" id="{076A59F2-2DE8-482F-A1B9-AA31CE878744}"/>
              </a:ext>
            </a:extLst>
          </p:cNvPr>
          <p:cNvGrpSpPr/>
          <p:nvPr/>
        </p:nvGrpSpPr>
        <p:grpSpPr>
          <a:xfrm>
            <a:off x="464400" y="1299315"/>
            <a:ext cx="4710915" cy="4705559"/>
            <a:chOff x="464400" y="1299315"/>
            <a:chExt cx="4876800" cy="4876800"/>
          </a:xfrm>
        </p:grpSpPr>
        <p:pic>
          <p:nvPicPr>
            <p:cNvPr id="10" name="Picture 9" descr="Treasure map icon | Game-icons.net"/>
            <p:cNvPicPr>
              <a:picLocks noChangeAspect="1"/>
            </p:cNvPicPr>
            <p:nvPr/>
          </p:nvPicPr>
          <p:blipFill>
            <a:blip r:embed="rId3"/>
            <a:stretch>
              <a:fillRect/>
            </a:stretch>
          </p:blipFill>
          <p:spPr>
            <a:xfrm>
              <a:off x="464400" y="1299315"/>
              <a:ext cx="4876800" cy="4876800"/>
            </a:xfrm>
            <a:prstGeom prst="rect">
              <a:avLst/>
            </a:prstGeom>
          </p:spPr>
        </p:pic>
        <p:pic>
          <p:nvPicPr>
            <p:cNvPr id="7" name="Picture 6" descr="... presented the “Building End-to-End Apps Using TypeScript” session"/>
            <p:cNvPicPr>
              <a:picLocks noChangeAspect="1"/>
            </p:cNvPicPr>
            <p:nvPr/>
          </p:nvPicPr>
          <p:blipFill>
            <a:blip r:embed="rId4"/>
            <a:stretch>
              <a:fillRect/>
            </a:stretch>
          </p:blipFill>
          <p:spPr>
            <a:xfrm>
              <a:off x="1151414" y="2163411"/>
              <a:ext cx="1422223" cy="711112"/>
            </a:xfrm>
            <a:prstGeom prst="rect">
              <a:avLst/>
            </a:prstGeom>
          </p:spPr>
        </p:pic>
        <p:pic>
          <p:nvPicPr>
            <p:cNvPr id="9" name="Picture 8" descr="Cómo borrar elementos de un array en JavaScript? – Geeky Theory"/>
            <p:cNvPicPr>
              <a:picLocks noChangeAspect="1"/>
            </p:cNvPicPr>
            <p:nvPr/>
          </p:nvPicPr>
          <p:blipFill>
            <a:blip r:embed="rId5"/>
            <a:stretch>
              <a:fillRect/>
            </a:stretch>
          </p:blipFill>
          <p:spPr>
            <a:xfrm>
              <a:off x="3383662" y="4359601"/>
              <a:ext cx="1581809" cy="1815313"/>
            </a:xfrm>
            <a:prstGeom prst="rect">
              <a:avLst/>
            </a:prstGeom>
          </p:spPr>
        </p:pic>
      </p:grpSp>
    </p:spTree>
    <p:extLst>
      <p:ext uri="{BB962C8B-B14F-4D97-AF65-F5344CB8AC3E}">
        <p14:creationId xmlns:p14="http://schemas.microsoft.com/office/powerpoint/2010/main" val="26356865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Classic Page</a:t>
            </a:r>
          </a:p>
        </p:txBody>
      </p:sp>
      <p:pic>
        <p:nvPicPr>
          <p:cNvPr id="5" name="Picture 4">
            <a:extLst>
              <a:ext uri="{FF2B5EF4-FFF2-40B4-BE49-F238E27FC236}">
                <a16:creationId xmlns:a16="http://schemas.microsoft.com/office/drawing/2014/main" id="{6C201550-2142-4B0F-9E36-3AD6DAAC178C}"/>
              </a:ext>
            </a:extLst>
          </p:cNvPr>
          <p:cNvPicPr>
            <a:picLocks noChangeAspect="1"/>
          </p:cNvPicPr>
          <p:nvPr/>
        </p:nvPicPr>
        <p:blipFill>
          <a:blip r:embed="rId3"/>
          <a:stretch>
            <a:fillRect/>
          </a:stretch>
        </p:blipFill>
        <p:spPr>
          <a:xfrm>
            <a:off x="465138" y="1362324"/>
            <a:ext cx="3094477" cy="1685676"/>
          </a:xfrm>
          <a:prstGeom prst="rect">
            <a:avLst/>
          </a:prstGeom>
          <a:ln>
            <a:solidFill>
              <a:schemeClr val="tx1">
                <a:lumMod val="25000"/>
                <a:lumOff val="75000"/>
              </a:schemeClr>
            </a:solidFill>
          </a:ln>
        </p:spPr>
      </p:pic>
      <p:pic>
        <p:nvPicPr>
          <p:cNvPr id="8" name="Picture 7">
            <a:extLst>
              <a:ext uri="{FF2B5EF4-FFF2-40B4-BE49-F238E27FC236}">
                <a16:creationId xmlns:a16="http://schemas.microsoft.com/office/drawing/2014/main" id="{F399B1FB-A1D9-4F5D-9824-009188C5BFF1}"/>
              </a:ext>
            </a:extLst>
          </p:cNvPr>
          <p:cNvPicPr>
            <a:picLocks noChangeAspect="1"/>
          </p:cNvPicPr>
          <p:nvPr/>
        </p:nvPicPr>
        <p:blipFill>
          <a:blip r:embed="rId4"/>
          <a:stretch>
            <a:fillRect/>
          </a:stretch>
        </p:blipFill>
        <p:spPr>
          <a:xfrm>
            <a:off x="465138" y="3497262"/>
            <a:ext cx="3010161" cy="2804403"/>
          </a:xfrm>
          <a:prstGeom prst="rect">
            <a:avLst/>
          </a:prstGeom>
          <a:ln>
            <a:solidFill>
              <a:schemeClr val="tx1">
                <a:lumMod val="25000"/>
                <a:lumOff val="75000"/>
              </a:schemeClr>
            </a:solidFill>
          </a:ln>
        </p:spPr>
      </p:pic>
      <p:pic>
        <p:nvPicPr>
          <p:cNvPr id="11" name="Picture 10">
            <a:extLst>
              <a:ext uri="{FF2B5EF4-FFF2-40B4-BE49-F238E27FC236}">
                <a16:creationId xmlns:a16="http://schemas.microsoft.com/office/drawing/2014/main" id="{6DC32E5A-E5B9-407C-B394-F08EBCEFFE6E}"/>
              </a:ext>
            </a:extLst>
          </p:cNvPr>
          <p:cNvPicPr>
            <a:picLocks noChangeAspect="1"/>
          </p:cNvPicPr>
          <p:nvPr/>
        </p:nvPicPr>
        <p:blipFill>
          <a:blip r:embed="rId5"/>
          <a:stretch>
            <a:fillRect/>
          </a:stretch>
        </p:blipFill>
        <p:spPr>
          <a:xfrm>
            <a:off x="3971131" y="1362324"/>
            <a:ext cx="7801070" cy="4238376"/>
          </a:xfrm>
          <a:prstGeom prst="rect">
            <a:avLst/>
          </a:prstGeom>
          <a:ln>
            <a:solidFill>
              <a:schemeClr val="tx1">
                <a:lumMod val="25000"/>
                <a:lumOff val="75000"/>
              </a:schemeClr>
            </a:solidFill>
          </a:ln>
        </p:spPr>
      </p:pic>
      <p:sp>
        <p:nvSpPr>
          <p:cNvPr id="12" name="Flowchart: Connector 11">
            <a:extLst>
              <a:ext uri="{FF2B5EF4-FFF2-40B4-BE49-F238E27FC236}">
                <a16:creationId xmlns:a16="http://schemas.microsoft.com/office/drawing/2014/main" id="{6E4161DC-A132-47DC-B2CF-E320C8D97F88}"/>
              </a:ext>
            </a:extLst>
          </p:cNvPr>
          <p:cNvSpPr/>
          <p:nvPr/>
        </p:nvSpPr>
        <p:spPr bwMode="auto">
          <a:xfrm>
            <a:off x="3000815" y="2606227"/>
            <a:ext cx="558800" cy="4745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a:t>
            </a:r>
          </a:p>
        </p:txBody>
      </p:sp>
      <p:sp>
        <p:nvSpPr>
          <p:cNvPr id="13" name="Flowchart: Connector 12">
            <a:extLst>
              <a:ext uri="{FF2B5EF4-FFF2-40B4-BE49-F238E27FC236}">
                <a16:creationId xmlns:a16="http://schemas.microsoft.com/office/drawing/2014/main" id="{8B5936EC-C24A-4FD0-9B93-CDE2C3435861}"/>
              </a:ext>
            </a:extLst>
          </p:cNvPr>
          <p:cNvSpPr/>
          <p:nvPr/>
        </p:nvSpPr>
        <p:spPr bwMode="auto">
          <a:xfrm>
            <a:off x="2916499" y="5817154"/>
            <a:ext cx="558800" cy="4745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2</a:t>
            </a:r>
          </a:p>
        </p:txBody>
      </p:sp>
      <p:sp>
        <p:nvSpPr>
          <p:cNvPr id="14" name="Flowchart: Connector 13">
            <a:extLst>
              <a:ext uri="{FF2B5EF4-FFF2-40B4-BE49-F238E27FC236}">
                <a16:creationId xmlns:a16="http://schemas.microsoft.com/office/drawing/2014/main" id="{66AB1EC5-B2F1-4484-B13D-33F94927B3C1}"/>
              </a:ext>
            </a:extLst>
          </p:cNvPr>
          <p:cNvSpPr/>
          <p:nvPr/>
        </p:nvSpPr>
        <p:spPr bwMode="auto">
          <a:xfrm>
            <a:off x="11213401" y="5113462"/>
            <a:ext cx="558800" cy="4745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21178387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Modern Page</a:t>
            </a:r>
          </a:p>
        </p:txBody>
      </p:sp>
      <p:pic>
        <p:nvPicPr>
          <p:cNvPr id="5" name="Picture 4">
            <a:extLst>
              <a:ext uri="{FF2B5EF4-FFF2-40B4-BE49-F238E27FC236}">
                <a16:creationId xmlns:a16="http://schemas.microsoft.com/office/drawing/2014/main" id="{4CCD12F8-0BD3-4079-922E-1F1CC2A8445F}"/>
              </a:ext>
            </a:extLst>
          </p:cNvPr>
          <p:cNvPicPr>
            <a:picLocks noChangeAspect="1"/>
          </p:cNvPicPr>
          <p:nvPr/>
        </p:nvPicPr>
        <p:blipFill>
          <a:blip r:embed="rId3"/>
          <a:stretch>
            <a:fillRect/>
          </a:stretch>
        </p:blipFill>
        <p:spPr>
          <a:xfrm>
            <a:off x="136130" y="1409299"/>
            <a:ext cx="2035570" cy="2166615"/>
          </a:xfrm>
          <a:prstGeom prst="rect">
            <a:avLst/>
          </a:prstGeom>
          <a:ln>
            <a:solidFill>
              <a:schemeClr val="tx1">
                <a:lumMod val="25000"/>
                <a:lumOff val="75000"/>
              </a:schemeClr>
            </a:solidFill>
          </a:ln>
        </p:spPr>
      </p:pic>
      <p:pic>
        <p:nvPicPr>
          <p:cNvPr id="9" name="Picture 8">
            <a:extLst>
              <a:ext uri="{FF2B5EF4-FFF2-40B4-BE49-F238E27FC236}">
                <a16:creationId xmlns:a16="http://schemas.microsoft.com/office/drawing/2014/main" id="{10C02BBF-366B-4FB6-A8E7-9EA98452D82D}"/>
              </a:ext>
            </a:extLst>
          </p:cNvPr>
          <p:cNvPicPr>
            <a:picLocks noChangeAspect="1"/>
          </p:cNvPicPr>
          <p:nvPr/>
        </p:nvPicPr>
        <p:blipFill>
          <a:blip r:embed="rId4"/>
          <a:stretch>
            <a:fillRect/>
          </a:stretch>
        </p:blipFill>
        <p:spPr>
          <a:xfrm>
            <a:off x="7322532" y="1409298"/>
            <a:ext cx="4831368" cy="3156259"/>
          </a:xfrm>
          <a:prstGeom prst="rect">
            <a:avLst/>
          </a:prstGeom>
          <a:solidFill>
            <a:schemeClr val="bg2"/>
          </a:solidFill>
          <a:ln>
            <a:solidFill>
              <a:schemeClr val="tx1">
                <a:lumMod val="25000"/>
                <a:lumOff val="75000"/>
              </a:schemeClr>
            </a:solidFill>
          </a:ln>
        </p:spPr>
      </p:pic>
      <p:pic>
        <p:nvPicPr>
          <p:cNvPr id="14" name="Picture 13">
            <a:extLst>
              <a:ext uri="{FF2B5EF4-FFF2-40B4-BE49-F238E27FC236}">
                <a16:creationId xmlns:a16="http://schemas.microsoft.com/office/drawing/2014/main" id="{66D93669-C000-4B24-B591-0547BFB2378B}"/>
              </a:ext>
            </a:extLst>
          </p:cNvPr>
          <p:cNvPicPr>
            <a:picLocks noChangeAspect="1"/>
          </p:cNvPicPr>
          <p:nvPr/>
        </p:nvPicPr>
        <p:blipFill>
          <a:blip r:embed="rId5"/>
          <a:stretch>
            <a:fillRect/>
          </a:stretch>
        </p:blipFill>
        <p:spPr>
          <a:xfrm>
            <a:off x="2489739" y="1420119"/>
            <a:ext cx="4514754" cy="2155795"/>
          </a:xfrm>
          <a:prstGeom prst="rect">
            <a:avLst/>
          </a:prstGeom>
          <a:ln>
            <a:solidFill>
              <a:schemeClr val="tx1">
                <a:lumMod val="25000"/>
                <a:lumOff val="75000"/>
              </a:schemeClr>
            </a:solidFill>
          </a:ln>
        </p:spPr>
      </p:pic>
      <p:sp>
        <p:nvSpPr>
          <p:cNvPr id="15" name="Flowchart: Connector 14">
            <a:extLst>
              <a:ext uri="{FF2B5EF4-FFF2-40B4-BE49-F238E27FC236}">
                <a16:creationId xmlns:a16="http://schemas.microsoft.com/office/drawing/2014/main" id="{1FAD56AE-5F0A-4C59-8423-FE4BF716AFAC}"/>
              </a:ext>
            </a:extLst>
          </p:cNvPr>
          <p:cNvSpPr/>
          <p:nvPr/>
        </p:nvSpPr>
        <p:spPr bwMode="auto">
          <a:xfrm>
            <a:off x="1612900" y="3101376"/>
            <a:ext cx="558800" cy="4745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a:t>
            </a:r>
          </a:p>
        </p:txBody>
      </p:sp>
      <p:sp>
        <p:nvSpPr>
          <p:cNvPr id="16" name="Flowchart: Connector 15">
            <a:extLst>
              <a:ext uri="{FF2B5EF4-FFF2-40B4-BE49-F238E27FC236}">
                <a16:creationId xmlns:a16="http://schemas.microsoft.com/office/drawing/2014/main" id="{C54E29AF-3D46-4D5D-A17B-EB47BF31695C}"/>
              </a:ext>
            </a:extLst>
          </p:cNvPr>
          <p:cNvSpPr/>
          <p:nvPr/>
        </p:nvSpPr>
        <p:spPr bwMode="auto">
          <a:xfrm>
            <a:off x="6445693" y="3101376"/>
            <a:ext cx="558800" cy="4745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2</a:t>
            </a:r>
          </a:p>
        </p:txBody>
      </p:sp>
      <p:sp>
        <p:nvSpPr>
          <p:cNvPr id="17" name="Flowchart: Connector 16">
            <a:extLst>
              <a:ext uri="{FF2B5EF4-FFF2-40B4-BE49-F238E27FC236}">
                <a16:creationId xmlns:a16="http://schemas.microsoft.com/office/drawing/2014/main" id="{DE63B18E-EF02-401F-B1DE-BD2F94A6D581}"/>
              </a:ext>
            </a:extLst>
          </p:cNvPr>
          <p:cNvSpPr/>
          <p:nvPr/>
        </p:nvSpPr>
        <p:spPr bwMode="auto">
          <a:xfrm>
            <a:off x="11595100" y="4091019"/>
            <a:ext cx="558800" cy="4745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23844857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Testing the Web Part in the Local &amp; Hosted Workbench</a:t>
            </a:r>
            <a:endParaRPr lang="en-US" dirty="0"/>
          </a:p>
        </p:txBody>
      </p:sp>
    </p:spTree>
    <p:extLst>
      <p:ext uri="{BB962C8B-B14F-4D97-AF65-F5344CB8AC3E}">
        <p14:creationId xmlns:p14="http://schemas.microsoft.com/office/powerpoint/2010/main" val="3633782839"/>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1521</Words>
  <Application>Microsoft Office PowerPoint</Application>
  <PresentationFormat>Custom</PresentationFormat>
  <Paragraphs>141</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Consolas</vt:lpstr>
      <vt:lpstr>Segoe UI</vt:lpstr>
      <vt:lpstr>Segoe UI Light</vt:lpstr>
      <vt:lpstr>Segoe UI Semibold</vt:lpstr>
      <vt:lpstr>Wingdings</vt:lpstr>
      <vt:lpstr>Office 365 PPT Template - 2017</vt:lpstr>
      <vt:lpstr>Developing with the SharePoint Framework: Web Parts</vt:lpstr>
      <vt:lpstr>Testing SharePoint Framework Web Parts</vt:lpstr>
      <vt:lpstr>SharePoint Workbench</vt:lpstr>
      <vt:lpstr>Local Workbench vs. SharePoint Workbench</vt:lpstr>
      <vt:lpstr>Debugging</vt:lpstr>
      <vt:lpstr>Mapping Files Making Debugging Easier</vt:lpstr>
      <vt:lpstr>Classic Page</vt:lpstr>
      <vt:lpstr>Modern Page</vt:lpstr>
      <vt:lpstr>Demo Testing the Web Part in the Local &amp; Hosted Workbench</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2020-08-22T18:51:13Z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