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4"/>
  </p:notesMasterIdLst>
  <p:handoutMasterIdLst>
    <p:handoutMasterId r:id="rId25"/>
  </p:handoutMasterIdLst>
  <p:sldIdLst>
    <p:sldId id="257" r:id="rId3"/>
    <p:sldId id="263" r:id="rId4"/>
    <p:sldId id="1547" r:id="rId5"/>
    <p:sldId id="1551" r:id="rId6"/>
    <p:sldId id="1583" r:id="rId7"/>
    <p:sldId id="1584" r:id="rId8"/>
    <p:sldId id="1552" r:id="rId9"/>
    <p:sldId id="1553" r:id="rId10"/>
    <p:sldId id="1560" r:id="rId11"/>
    <p:sldId id="1559" r:id="rId12"/>
    <p:sldId id="1585" r:id="rId13"/>
    <p:sldId id="1562" r:id="rId14"/>
    <p:sldId id="1561" r:id="rId15"/>
    <p:sldId id="1586" r:id="rId16"/>
    <p:sldId id="1556" r:id="rId17"/>
    <p:sldId id="1565" r:id="rId18"/>
    <p:sldId id="1587" r:id="rId19"/>
    <p:sldId id="265" r:id="rId20"/>
    <p:sldId id="1588" r:id="rId21"/>
    <p:sldId id="1589" r:id="rId22"/>
    <p:sldId id="159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sharepoint framework api" id="{48727ABC-026E-41A2-AE45-9C7B98E0A15C}">
          <p14:sldIdLst>
            <p14:sldId id="1547"/>
            <p14:sldId id="1551"/>
            <p14:sldId id="1583"/>
            <p14:sldId id="1584"/>
            <p14:sldId id="1552"/>
            <p14:sldId id="1553"/>
            <p14:sldId id="1560"/>
            <p14:sldId id="1559"/>
            <p14:sldId id="1585"/>
            <p14:sldId id="1562"/>
            <p14:sldId id="1561"/>
            <p14:sldId id="1586"/>
            <p14:sldId id="1556"/>
            <p14:sldId id="1565"/>
            <p14:sldId id="1587"/>
            <p14:sldId id="265"/>
          </p14:sldIdLst>
        </p14:section>
        <p14:section name="outro" id="{17E7FD53-C607-45CA-A3B7-F12BDDB03C7C}">
          <p14:sldIdLst>
            <p14:sldId id="1588"/>
            <p14:sldId id="1589"/>
            <p14:sldId id="15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88" autoAdjust="0"/>
    <p:restoredTop sz="91330" autoAdjust="0"/>
  </p:normalViewPr>
  <p:slideViewPr>
    <p:cSldViewPr snapToGrid="0">
      <p:cViewPr varScale="1">
        <p:scale>
          <a:sx n="76" d="100"/>
          <a:sy n="76" d="100"/>
        </p:scale>
        <p:origin x="93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71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8/25/2019 9:57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8/25/2019 9:56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pmjs.com/package/@microsoft/sp-lodash-subs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8/25/2019 9:56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instead of having breakpoints, or alerts in JavaScript.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Note:</a:t>
            </a:r>
            <a:r>
              <a:rPr lang="en-US" sz="900" b="0" i="0" kern="1200" dirty="0">
                <a:solidFill>
                  <a:schemeClr val="tx1"/>
                </a:solidFill>
                <a:effectLst/>
                <a:latin typeface="Segoe UI Light" pitchFamily="34" charset="0"/>
                <a:ea typeface="+mn-ea"/>
                <a:cs typeface="+mn-cs"/>
              </a:rPr>
              <a:t> The Log class contains four static methods for logging:</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info</a:t>
            </a:r>
            <a:r>
              <a:rPr lang="en-US" sz="900" b="0" i="0" kern="1200" dirty="0">
                <a:solidFill>
                  <a:schemeClr val="tx1"/>
                </a:solidFill>
                <a:effectLst/>
                <a:latin typeface="Segoe UI Light" pitchFamily="34" charset="0"/>
                <a:ea typeface="+mn-ea"/>
                <a:cs typeface="+mn-cs"/>
              </a:rPr>
              <a:t> : log information</a:t>
            </a:r>
          </a:p>
          <a:p>
            <a:r>
              <a:rPr lang="en-US" sz="900" b="1" i="0" kern="1200" dirty="0">
                <a:solidFill>
                  <a:schemeClr val="tx1"/>
                </a:solidFill>
                <a:effectLst/>
                <a:latin typeface="Segoe UI Light" pitchFamily="34" charset="0"/>
                <a:ea typeface="+mn-ea"/>
                <a:cs typeface="+mn-cs"/>
              </a:rPr>
              <a:t>warn</a:t>
            </a:r>
            <a:r>
              <a:rPr lang="en-US" sz="900" b="0" i="0" kern="1200" dirty="0">
                <a:solidFill>
                  <a:schemeClr val="tx1"/>
                </a:solidFill>
                <a:effectLst/>
                <a:latin typeface="Segoe UI Light" pitchFamily="34" charset="0"/>
                <a:ea typeface="+mn-ea"/>
                <a:cs typeface="+mn-cs"/>
              </a:rPr>
              <a:t> : log warnings</a:t>
            </a:r>
          </a:p>
          <a:p>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 log errors</a:t>
            </a:r>
          </a:p>
          <a:p>
            <a:r>
              <a:rPr lang="en-US" sz="900" b="1" i="0" kern="1200" dirty="0">
                <a:solidFill>
                  <a:schemeClr val="tx1"/>
                </a:solidFill>
                <a:effectLst/>
                <a:latin typeface="Segoe UI Light" pitchFamily="34" charset="0"/>
                <a:ea typeface="+mn-ea"/>
                <a:cs typeface="+mn-cs"/>
              </a:rPr>
              <a:t>verbose</a:t>
            </a:r>
            <a:r>
              <a:rPr lang="en-US" sz="900" b="0" i="0" kern="1200" dirty="0">
                <a:solidFill>
                  <a:schemeClr val="tx1"/>
                </a:solidFill>
                <a:effectLst/>
                <a:latin typeface="Segoe UI Light" pitchFamily="34" charset="0"/>
                <a:ea typeface="+mn-ea"/>
                <a:cs typeface="+mn-cs"/>
              </a:rPr>
              <a:t> :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done to the JavaScript console and you can see the logging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source</a:t>
            </a:r>
            <a:r>
              <a:rPr lang="en-US" sz="900" b="0" i="0" kern="1200" dirty="0">
                <a:solidFill>
                  <a:schemeClr val="tx1"/>
                </a:solidFill>
                <a:effectLst/>
                <a:latin typeface="Segoe UI Light" pitchFamily="34" charset="0"/>
                <a:ea typeface="+mn-ea"/>
                <a:cs typeface="+mn-cs"/>
              </a:rPr>
              <a:t>: the source of the logging information (max 20 characters), such as the method or the class name</a:t>
            </a:r>
          </a:p>
          <a:p>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the actual message to log (max 100 characters)</a:t>
            </a:r>
          </a:p>
          <a:p>
            <a:r>
              <a:rPr lang="en-US" sz="900" b="1" i="0" kern="1200" dirty="0">
                <a:solidFill>
                  <a:schemeClr val="tx1"/>
                </a:solidFill>
                <a:effectLst/>
                <a:latin typeface="Segoe UI Light" pitchFamily="34" charset="0"/>
                <a:ea typeface="+mn-ea"/>
                <a:cs typeface="+mn-cs"/>
              </a:rPr>
              <a:t>scope</a:t>
            </a:r>
            <a:r>
              <a:rPr lang="en-US" sz="900" b="0" i="0" kern="1200" dirty="0">
                <a:solidFill>
                  <a:schemeClr val="tx1"/>
                </a:solidFill>
                <a:effectLst/>
                <a:latin typeface="Segoe UI Light" pitchFamily="34" charset="0"/>
                <a:ea typeface="+mn-ea"/>
                <a:cs typeface="+mn-cs"/>
              </a:rPr>
              <a:t>: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method takes an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object instead of the </a:t>
            </a:r>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2828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instead of having breakpoints, or alerts in JavaScript.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Note:</a:t>
            </a:r>
            <a:r>
              <a:rPr lang="en-US" sz="900" b="0" i="0" kern="1200" dirty="0">
                <a:solidFill>
                  <a:schemeClr val="tx1"/>
                </a:solidFill>
                <a:effectLst/>
                <a:latin typeface="Segoe UI Light" pitchFamily="34" charset="0"/>
                <a:ea typeface="+mn-ea"/>
                <a:cs typeface="+mn-cs"/>
              </a:rPr>
              <a:t> The Log class contains four static methods for logging:</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info</a:t>
            </a:r>
            <a:r>
              <a:rPr lang="en-US" sz="900" b="0" i="0" kern="1200" dirty="0">
                <a:solidFill>
                  <a:schemeClr val="tx1"/>
                </a:solidFill>
                <a:effectLst/>
                <a:latin typeface="Segoe UI Light" pitchFamily="34" charset="0"/>
                <a:ea typeface="+mn-ea"/>
                <a:cs typeface="+mn-cs"/>
              </a:rPr>
              <a:t> : log information</a:t>
            </a:r>
          </a:p>
          <a:p>
            <a:r>
              <a:rPr lang="en-US" sz="900" b="1" i="0" kern="1200" dirty="0">
                <a:solidFill>
                  <a:schemeClr val="tx1"/>
                </a:solidFill>
                <a:effectLst/>
                <a:latin typeface="Segoe UI Light" pitchFamily="34" charset="0"/>
                <a:ea typeface="+mn-ea"/>
                <a:cs typeface="+mn-cs"/>
              </a:rPr>
              <a:t>warn</a:t>
            </a:r>
            <a:r>
              <a:rPr lang="en-US" sz="900" b="0" i="0" kern="1200" dirty="0">
                <a:solidFill>
                  <a:schemeClr val="tx1"/>
                </a:solidFill>
                <a:effectLst/>
                <a:latin typeface="Segoe UI Light" pitchFamily="34" charset="0"/>
                <a:ea typeface="+mn-ea"/>
                <a:cs typeface="+mn-cs"/>
              </a:rPr>
              <a:t> : log warnings</a:t>
            </a:r>
          </a:p>
          <a:p>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 log errors</a:t>
            </a:r>
          </a:p>
          <a:p>
            <a:r>
              <a:rPr lang="en-US" sz="900" b="1" i="0" kern="1200" dirty="0">
                <a:solidFill>
                  <a:schemeClr val="tx1"/>
                </a:solidFill>
                <a:effectLst/>
                <a:latin typeface="Segoe UI Light" pitchFamily="34" charset="0"/>
                <a:ea typeface="+mn-ea"/>
                <a:cs typeface="+mn-cs"/>
              </a:rPr>
              <a:t>verbose</a:t>
            </a:r>
            <a:r>
              <a:rPr lang="en-US" sz="900" b="0" i="0" kern="1200" dirty="0">
                <a:solidFill>
                  <a:schemeClr val="tx1"/>
                </a:solidFill>
                <a:effectLst/>
                <a:latin typeface="Segoe UI Light" pitchFamily="34" charset="0"/>
                <a:ea typeface="+mn-ea"/>
                <a:cs typeface="+mn-cs"/>
              </a:rPr>
              <a:t> :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done to the JavaScript console and you can see the logging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source</a:t>
            </a:r>
            <a:r>
              <a:rPr lang="en-US" sz="900" b="0" i="0" kern="1200" dirty="0">
                <a:solidFill>
                  <a:schemeClr val="tx1"/>
                </a:solidFill>
                <a:effectLst/>
                <a:latin typeface="Segoe UI Light" pitchFamily="34" charset="0"/>
                <a:ea typeface="+mn-ea"/>
                <a:cs typeface="+mn-cs"/>
              </a:rPr>
              <a:t>: the source of the logging information (max 20 characters), such as the method or the class name</a:t>
            </a:r>
          </a:p>
          <a:p>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the actual message to log (max 100 characters)</a:t>
            </a:r>
          </a:p>
          <a:p>
            <a:r>
              <a:rPr lang="en-US" sz="900" b="1" i="0" kern="1200" dirty="0">
                <a:solidFill>
                  <a:schemeClr val="tx1"/>
                </a:solidFill>
                <a:effectLst/>
                <a:latin typeface="Segoe UI Light" pitchFamily="34" charset="0"/>
                <a:ea typeface="+mn-ea"/>
                <a:cs typeface="+mn-cs"/>
              </a:rPr>
              <a:t>scope</a:t>
            </a:r>
            <a:r>
              <a:rPr lang="en-US" sz="900" b="0" i="0" kern="1200" dirty="0">
                <a:solidFill>
                  <a:schemeClr val="tx1"/>
                </a:solidFill>
                <a:effectLst/>
                <a:latin typeface="Segoe UI Light" pitchFamily="34" charset="0"/>
                <a:ea typeface="+mn-ea"/>
                <a:cs typeface="+mn-cs"/>
              </a:rPr>
              <a:t>: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method takes an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object instead of the </a:t>
            </a:r>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17013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Notice how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is wrapped in the </a:t>
            </a:r>
            <a:r>
              <a:rPr lang="en-US" b="1" dirty="0"/>
              <a:t>if (!</a:t>
            </a:r>
            <a:r>
              <a:rPr lang="en-US" b="1" dirty="0" err="1"/>
              <a:t>this.renderedOnce</a:t>
            </a:r>
            <a:r>
              <a:rPr lang="en-US" b="1" dirty="0"/>
              <a:t>)</a:t>
            </a:r>
            <a:r>
              <a:rPr lang="en-US" sz="900" b="0" i="0" kern="1200" dirty="0">
                <a:solidFill>
                  <a:schemeClr val="tx1"/>
                </a:solidFill>
                <a:effectLst/>
                <a:latin typeface="Segoe UI Light" pitchFamily="34" charset="0"/>
                <a:ea typeface="+mn-ea"/>
                <a:cs typeface="+mn-cs"/>
              </a:rPr>
              <a:t> clause. The </a:t>
            </a:r>
            <a:r>
              <a:rPr lang="en-US" dirty="0"/>
              <a:t>render </a:t>
            </a:r>
            <a:r>
              <a:rPr lang="en-US" sz="900" b="0" i="0" kern="1200" dirty="0">
                <a:solidFill>
                  <a:schemeClr val="tx1"/>
                </a:solidFill>
                <a:effectLst/>
                <a:latin typeface="Segoe UI Light" pitchFamily="34" charset="0"/>
                <a:ea typeface="+mn-ea"/>
                <a:cs typeface="+mn-cs"/>
              </a:rPr>
              <a:t>function of Client-Side Web Parts is called initially whenever a web part is added to the page, but also every time a web part property is changed in the Property Pane. Because we only want to load the scripts with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one time, we use the </a:t>
            </a:r>
            <a:r>
              <a:rPr lang="en-US" dirty="0" err="1"/>
              <a:t>renderedOnce</a:t>
            </a:r>
            <a:r>
              <a:rPr lang="en-US" sz="900" b="0" i="0" kern="1200" dirty="0">
                <a:solidFill>
                  <a:schemeClr val="tx1"/>
                </a:solidFill>
                <a:effectLst/>
                <a:latin typeface="Segoe UI Light" pitchFamily="34" charset="0"/>
                <a:ea typeface="+mn-ea"/>
                <a:cs typeface="+mn-cs"/>
              </a:rPr>
              <a:t> property to verify that the Web Part is rendering initially and then load the required modules.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loading jQuery using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we load it as a global script associated with the </a:t>
            </a:r>
            <a:r>
              <a:rPr lang="en-US" sz="900" b="1" i="0" kern="1200" dirty="0">
                <a:solidFill>
                  <a:schemeClr val="tx1"/>
                </a:solidFill>
                <a:effectLst/>
                <a:latin typeface="Segoe UI Light" pitchFamily="34" charset="0"/>
                <a:ea typeface="+mn-ea"/>
                <a:cs typeface="+mn-cs"/>
              </a:rPr>
              <a:t>jQuery</a:t>
            </a:r>
            <a:r>
              <a:rPr lang="en-US" sz="900" b="0" i="0" kern="1200" dirty="0">
                <a:solidFill>
                  <a:schemeClr val="tx1"/>
                </a:solidFill>
                <a:effectLst/>
                <a:latin typeface="Segoe UI Light" pitchFamily="34" charset="0"/>
                <a:ea typeface="+mn-ea"/>
                <a:cs typeface="+mn-cs"/>
              </a:rPr>
              <a:t> variable. Also, as we're loading the Simple Weather jQuery plugin we need the global variable which the plugin is using to add itself to jQuery. Because the plugin is not an AMD module, the jQuery variable must be available in the global scope.</a:t>
            </a:r>
          </a:p>
          <a:p>
            <a:r>
              <a:rPr lang="en-US" sz="900" b="0" i="0" kern="1200" dirty="0">
                <a:solidFill>
                  <a:schemeClr val="tx1"/>
                </a:solidFill>
                <a:effectLst/>
                <a:latin typeface="Segoe UI Light" pitchFamily="34" charset="0"/>
                <a:ea typeface="+mn-ea"/>
                <a:cs typeface="+mn-cs"/>
              </a:rPr>
              <a:t>Also note, that after loading jQuery and before loading the Simple Weather plugin, we store the reference to jQuery in the </a:t>
            </a:r>
            <a:r>
              <a:rPr lang="en-US" sz="900" b="1" i="0" kern="1200" dirty="0" err="1">
                <a:solidFill>
                  <a:schemeClr val="tx1"/>
                </a:solidFill>
                <a:effectLst/>
                <a:latin typeface="Segoe UI Light" pitchFamily="34" charset="0"/>
                <a:ea typeface="+mn-ea"/>
                <a:cs typeface="+mn-cs"/>
              </a:rPr>
              <a:t>this.jQuery</a:t>
            </a:r>
            <a:r>
              <a:rPr lang="en-US" sz="900" b="0" i="0" kern="1200" dirty="0">
                <a:solidFill>
                  <a:schemeClr val="tx1"/>
                </a:solidFill>
                <a:effectLst/>
                <a:latin typeface="Segoe UI Light" pitchFamily="34" charset="0"/>
                <a:ea typeface="+mn-ea"/>
                <a:cs typeface="+mn-cs"/>
              </a:rPr>
              <a:t> variable. We we will need it in our custom </a:t>
            </a:r>
            <a:r>
              <a:rPr lang="en-US" sz="900" b="1" i="0" kern="1200" dirty="0" err="1">
                <a:solidFill>
                  <a:schemeClr val="tx1"/>
                </a:solidFill>
                <a:effectLst/>
                <a:latin typeface="Segoe UI Light" pitchFamily="34" charset="0"/>
                <a:ea typeface="+mn-ea"/>
                <a:cs typeface="+mn-cs"/>
              </a:rPr>
              <a:t>renderContents</a:t>
            </a:r>
            <a:r>
              <a:rPr lang="en-US" sz="900" b="0" i="0" kern="1200" dirty="0">
                <a:solidFill>
                  <a:schemeClr val="tx1"/>
                </a:solidFill>
                <a:effectLst/>
                <a:latin typeface="Segoe UI Light" pitchFamily="34" charset="0"/>
                <a:ea typeface="+mn-ea"/>
                <a:cs typeface="+mn-cs"/>
              </a:rPr>
              <a:t> function to instantiate the Simple Weather plugin in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2450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8/25/2019 9:56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94793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8/25/2019 9:56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8/25/2019 9:56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8/25/2019 9:56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5793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0169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err="1">
                <a:solidFill>
                  <a:schemeClr val="tx1"/>
                </a:solidFill>
                <a:effectLst/>
                <a:latin typeface="Segoe UI Light" pitchFamily="34" charset="0"/>
                <a:ea typeface="+mn-ea"/>
                <a:cs typeface="+mn-cs"/>
                <a:hlinkClick r:id="rId3"/>
              </a:rPr>
              <a:t>Lodash</a:t>
            </a:r>
            <a:r>
              <a:rPr lang="en-US" sz="900" b="0" i="0" kern="1200" dirty="0">
                <a:solidFill>
                  <a:schemeClr val="tx1"/>
                </a:solidFill>
                <a:effectLst/>
                <a:latin typeface="Segoe UI Light" pitchFamily="34" charset="0"/>
                <a:ea typeface="+mn-ea"/>
                <a:cs typeface="+mn-cs"/>
              </a:rPr>
              <a:t> is a great JavaScript utility library that you can use to perform operations on various objects like arrays, numbers, strings etc., SharePoint Framework includes the </a:t>
            </a:r>
            <a:r>
              <a:rPr lang="en-US" sz="900" b="0" i="0" u="none" strike="noStrike" kern="1200" dirty="0" err="1">
                <a:solidFill>
                  <a:schemeClr val="tx1"/>
                </a:solidFill>
                <a:effectLst/>
                <a:latin typeface="Segoe UI Light" pitchFamily="34" charset="0"/>
                <a:ea typeface="+mn-ea"/>
                <a:cs typeface="+mn-cs"/>
                <a:hlinkClick r:id="rId4"/>
              </a:rPr>
              <a:t>lodash</a:t>
            </a:r>
            <a:r>
              <a:rPr lang="en-US" sz="900" b="0" i="0" u="none" strike="noStrike" kern="1200" dirty="0">
                <a:solidFill>
                  <a:schemeClr val="tx1"/>
                </a:solidFill>
                <a:effectLst/>
                <a:latin typeface="Segoe UI Light" pitchFamily="34" charset="0"/>
                <a:ea typeface="+mn-ea"/>
                <a:cs typeface="+mn-cs"/>
                <a:hlinkClick r:id="rId4"/>
              </a:rPr>
              <a:t> utility library</a:t>
            </a:r>
            <a:r>
              <a:rPr lang="en-US" sz="900" b="0" i="0" kern="1200" dirty="0">
                <a:solidFill>
                  <a:schemeClr val="tx1"/>
                </a:solidFill>
                <a:effectLst/>
                <a:latin typeface="Segoe UI Light" pitchFamily="34" charset="0"/>
                <a:ea typeface="+mn-ea"/>
                <a:cs typeface="+mn-cs"/>
              </a:rPr>
              <a:t> for use with SharePoint Framework out-of-the-box so you do not need to install it separately. To improve run-time performance, it only includes a subset of the most essential </a:t>
            </a:r>
            <a:r>
              <a:rPr lang="en-US" sz="900" b="0" i="0" kern="1200" dirty="0" err="1">
                <a:solidFill>
                  <a:schemeClr val="tx1"/>
                </a:solidFill>
                <a:effectLst/>
                <a:latin typeface="Segoe UI Light" pitchFamily="34" charset="0"/>
                <a:ea typeface="+mn-ea"/>
                <a:cs typeface="+mn-cs"/>
              </a:rPr>
              <a:t>lodash</a:t>
            </a:r>
            <a:r>
              <a:rPr lang="en-US" sz="900" b="0" i="0" kern="1200" dirty="0">
                <a:solidFill>
                  <a:schemeClr val="tx1"/>
                </a:solidFill>
                <a:effectLst/>
                <a:latin typeface="Segoe UI Light" pitchFamily="34" charset="0"/>
                <a:ea typeface="+mn-ea"/>
                <a:cs typeface="+mn-cs"/>
              </a:rPr>
              <a:t> functions.</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3531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pages have display modes which indicate in which mode that page and/or its contents (e.g. text and web parts) are displayed. In the classic server-side SharePoint page, the web page and the web part can be in different modes.  For example, the web page can be in edit mode while the web part is not in edit mode.  In the modern client-side SharePoint page, both the page and/or its contents are in the same mode.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1396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SharePoint workbench is hosted locally, you do not have the SharePoint page context. However, you can still test your web part in many different ways. For example, you can build the web part's UX and use mock data to simulate SharePoint interaction when you don't have the SharePoint context.</a:t>
            </a:r>
            <a:br>
              <a:rPr lang="en-US" dirty="0"/>
            </a:br>
            <a:br>
              <a:rPr lang="en-US" dirty="0"/>
            </a:br>
            <a:r>
              <a:rPr lang="en-US" dirty="0"/>
              <a:t>However, when the workbench is hosted in SharePoint, you get access to the page context which provides various key properties, such as:</a:t>
            </a:r>
            <a:br>
              <a:rPr lang="en-US" dirty="0"/>
            </a:br>
            <a:br>
              <a:rPr lang="en-US" dirty="0"/>
            </a:br>
            <a:r>
              <a:rPr lang="en-US" sz="900" kern="1200" dirty="0">
                <a:solidFill>
                  <a:schemeClr val="tx1"/>
                </a:solidFill>
                <a:effectLst/>
                <a:latin typeface="Segoe UI Light" pitchFamily="34" charset="0"/>
                <a:ea typeface="+mn-ea"/>
                <a:cs typeface="+mn-cs"/>
              </a:rPr>
              <a:t>- </a:t>
            </a:r>
            <a:r>
              <a:rPr lang="en-US" dirty="0"/>
              <a:t>Web title</a:t>
            </a:r>
            <a:br>
              <a:rPr lang="en-US" dirty="0"/>
            </a:br>
            <a:r>
              <a:rPr lang="en-US" sz="900" kern="1200" dirty="0">
                <a:solidFill>
                  <a:schemeClr val="tx1"/>
                </a:solidFill>
                <a:effectLst/>
                <a:latin typeface="Segoe UI Light" pitchFamily="34" charset="0"/>
                <a:ea typeface="+mn-ea"/>
                <a:cs typeface="+mn-cs"/>
              </a:rPr>
              <a:t>- </a:t>
            </a:r>
            <a:r>
              <a:rPr lang="en-US" dirty="0"/>
              <a:t>Web absolute URL</a:t>
            </a:r>
            <a:br>
              <a:rPr lang="en-US" dirty="0"/>
            </a:br>
            <a:r>
              <a:rPr lang="en-US" sz="900" kern="1200" dirty="0">
                <a:solidFill>
                  <a:schemeClr val="tx1"/>
                </a:solidFill>
                <a:effectLst/>
                <a:latin typeface="Segoe UI Light" pitchFamily="34" charset="0"/>
                <a:ea typeface="+mn-ea"/>
                <a:cs typeface="+mn-cs"/>
              </a:rPr>
              <a:t>- </a:t>
            </a:r>
            <a:r>
              <a:rPr lang="en-US" dirty="0"/>
              <a:t>Web server-relative URL</a:t>
            </a:r>
            <a:br>
              <a:rPr lang="en-US" dirty="0"/>
            </a:br>
            <a:r>
              <a:rPr lang="en-US" sz="900" kern="1200" dirty="0">
                <a:solidFill>
                  <a:schemeClr val="tx1"/>
                </a:solidFill>
                <a:effectLst/>
                <a:latin typeface="Segoe UI Light" pitchFamily="34" charset="0"/>
                <a:ea typeface="+mn-ea"/>
                <a:cs typeface="+mn-cs"/>
              </a:rPr>
              <a:t>- </a:t>
            </a:r>
            <a:r>
              <a:rPr lang="en-US" dirty="0"/>
              <a:t>User login name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7882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workbench gives you the flexibility to test web parts in your local environment and from a SharePoint site.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module is used to determine which environment your web part is running in.</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65334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workbench gives you the flexibility to test web parts in your local environment and from a SharePoint site.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module is used to determine which environment your web part is running in.</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12727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hyperlink" Target="https://www.npmjs.com/package/@microsoft/sp-lodash-sub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Testing the Web Part in the Local &amp; Hosted Workbench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Modern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1745E23-457F-486B-86CA-B6F8A2619286}"/>
              </a:ext>
            </a:extLst>
          </p:cNvPr>
          <p:cNvPicPr>
            <a:picLocks noChangeAspect="1"/>
          </p:cNvPicPr>
          <p:nvPr/>
        </p:nvPicPr>
        <p:blipFill>
          <a:blip r:embed="rId2"/>
          <a:stretch>
            <a:fillRect/>
          </a:stretch>
        </p:blipFill>
        <p:spPr>
          <a:xfrm>
            <a:off x="340525" y="1409242"/>
            <a:ext cx="5725311" cy="2932137"/>
          </a:xfrm>
          <a:prstGeom prst="rect">
            <a:avLst/>
          </a:prstGeom>
          <a:ln>
            <a:solidFill>
              <a:schemeClr val="tx1">
                <a:lumMod val="25000"/>
                <a:lumOff val="75000"/>
              </a:schemeClr>
            </a:solidFill>
          </a:ln>
        </p:spPr>
      </p:pic>
      <p:pic>
        <p:nvPicPr>
          <p:cNvPr id="8" name="Picture 7">
            <a:extLst>
              <a:ext uri="{FF2B5EF4-FFF2-40B4-BE49-F238E27FC236}">
                <a16:creationId xmlns:a16="http://schemas.microsoft.com/office/drawing/2014/main" id="{4B911116-DFB6-42D8-B9FC-8F9C27D28B37}"/>
              </a:ext>
            </a:extLst>
          </p:cNvPr>
          <p:cNvPicPr>
            <a:picLocks noChangeAspect="1"/>
          </p:cNvPicPr>
          <p:nvPr/>
        </p:nvPicPr>
        <p:blipFill>
          <a:blip r:embed="rId3"/>
          <a:stretch>
            <a:fillRect/>
          </a:stretch>
        </p:blipFill>
        <p:spPr>
          <a:xfrm>
            <a:off x="6251400" y="1409242"/>
            <a:ext cx="5891101" cy="3322637"/>
          </a:xfrm>
          <a:prstGeom prst="rect">
            <a:avLst/>
          </a:prstGeom>
          <a:ln>
            <a:solidFill>
              <a:schemeClr val="tx1">
                <a:lumMod val="25000"/>
                <a:lumOff val="75000"/>
              </a:schemeClr>
            </a:solidFill>
          </a:ln>
        </p:spPr>
      </p:pic>
    </p:spTree>
    <p:extLst>
      <p:ext uri="{BB962C8B-B14F-4D97-AF65-F5344CB8AC3E}">
        <p14:creationId xmlns:p14="http://schemas.microsoft.com/office/powerpoint/2010/main" val="19714214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3268587"/>
          </a:xfrm>
        </p:spPr>
        <p:txBody>
          <a:bodyPr/>
          <a:lstStyle/>
          <a:p>
            <a:r>
              <a:rPr lang="en-US" altLang="zh-CN" dirty="0"/>
              <a:t>A</a:t>
            </a:r>
            <a:r>
              <a:rPr lang="en-US" dirty="0"/>
              <a:t>vailable with mock data in local Workbench</a:t>
            </a:r>
          </a:p>
          <a:p>
            <a:r>
              <a:rPr lang="en-US" altLang="zh-CN" dirty="0"/>
              <a:t>Fully a</a:t>
            </a:r>
            <a:r>
              <a:rPr lang="en-US" dirty="0"/>
              <a:t>vailable in SharePoint Workbench</a:t>
            </a:r>
          </a:p>
          <a:p>
            <a:r>
              <a:rPr lang="en-US" dirty="0"/>
              <a:t>Accessible Properties</a:t>
            </a:r>
          </a:p>
          <a:p>
            <a:pPr lvl="1"/>
            <a:r>
              <a:rPr lang="en-US" dirty="0"/>
              <a:t>Web title</a:t>
            </a:r>
          </a:p>
          <a:p>
            <a:pPr lvl="1"/>
            <a:r>
              <a:rPr lang="en-US" dirty="0"/>
              <a:t>Web absolute URL</a:t>
            </a:r>
          </a:p>
          <a:p>
            <a:pPr lvl="1"/>
            <a:r>
              <a:rPr lang="en-US" dirty="0"/>
              <a:t>Web server-relative URL</a:t>
            </a:r>
          </a:p>
          <a:p>
            <a:pPr lvl="1"/>
            <a:r>
              <a:rPr lang="en-US" dirty="0"/>
              <a:t>User login name</a:t>
            </a:r>
          </a:p>
          <a:p>
            <a:pPr lvl="1"/>
            <a:endParaRPr lang="en-US" dirty="0"/>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this.context.pageContext.web.title</a:t>
            </a: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Page Context</a:t>
            </a:r>
          </a:p>
        </p:txBody>
      </p:sp>
    </p:spTree>
    <p:extLst>
      <p:ext uri="{BB962C8B-B14F-4D97-AF65-F5344CB8AC3E}">
        <p14:creationId xmlns:p14="http://schemas.microsoft.com/office/powerpoint/2010/main" val="3711695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Context</a:t>
            </a:r>
          </a:p>
        </p:txBody>
      </p:sp>
      <p:sp>
        <p:nvSpPr>
          <p:cNvPr id="6" name="TextBox 5"/>
          <p:cNvSpPr txBox="1"/>
          <p:nvPr/>
        </p:nvSpPr>
        <p:spPr>
          <a:xfrm>
            <a:off x="284140" y="1541768"/>
            <a:ext cx="494382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part running in the local Workbench</a:t>
            </a:r>
          </a:p>
        </p:txBody>
      </p:sp>
      <p:sp>
        <p:nvSpPr>
          <p:cNvPr id="7" name="TextBox 6"/>
          <p:cNvSpPr txBox="1"/>
          <p:nvPr/>
        </p:nvSpPr>
        <p:spPr>
          <a:xfrm>
            <a:off x="5419586" y="1541769"/>
            <a:ext cx="660747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t>Web part in the SharePoint Workbench, a modern, or a classic page</a:t>
            </a:r>
            <a:endParaRPr lang="en-US" sz="2000" dirty="0">
              <a:gradFill>
                <a:gsLst>
                  <a:gs pos="2917">
                    <a:schemeClr val="tx1"/>
                  </a:gs>
                  <a:gs pos="30000">
                    <a:schemeClr val="tx1"/>
                  </a:gs>
                </a:gsLst>
                <a:lin ang="5400000" scaled="0"/>
              </a:gradFill>
            </a:endParaRPr>
          </a:p>
        </p:txBody>
      </p:sp>
      <p:pic>
        <p:nvPicPr>
          <p:cNvPr id="9" name="Picture 8">
            <a:extLst>
              <a:ext uri="{FF2B5EF4-FFF2-40B4-BE49-F238E27FC236}">
                <a16:creationId xmlns:a16="http://schemas.microsoft.com/office/drawing/2014/main" id="{24CE407E-3FCD-4521-AF16-DC102A7A6607}"/>
              </a:ext>
            </a:extLst>
          </p:cNvPr>
          <p:cNvPicPr>
            <a:picLocks noChangeAspect="1"/>
          </p:cNvPicPr>
          <p:nvPr/>
        </p:nvPicPr>
        <p:blipFill>
          <a:blip r:embed="rId2"/>
          <a:stretch>
            <a:fillRect/>
          </a:stretch>
        </p:blipFill>
        <p:spPr>
          <a:xfrm>
            <a:off x="465138" y="2133016"/>
            <a:ext cx="4551362" cy="3277511"/>
          </a:xfrm>
          <a:prstGeom prst="rect">
            <a:avLst/>
          </a:prstGeom>
        </p:spPr>
      </p:pic>
      <p:pic>
        <p:nvPicPr>
          <p:cNvPr id="10" name="Picture 9">
            <a:extLst>
              <a:ext uri="{FF2B5EF4-FFF2-40B4-BE49-F238E27FC236}">
                <a16:creationId xmlns:a16="http://schemas.microsoft.com/office/drawing/2014/main" id="{DFCE0873-4A67-42AA-AA1A-7F1CD8218851}"/>
              </a:ext>
            </a:extLst>
          </p:cNvPr>
          <p:cNvPicPr>
            <a:picLocks noChangeAspect="1"/>
          </p:cNvPicPr>
          <p:nvPr/>
        </p:nvPicPr>
        <p:blipFill>
          <a:blip r:embed="rId3"/>
          <a:stretch>
            <a:fillRect/>
          </a:stretch>
        </p:blipFill>
        <p:spPr>
          <a:xfrm>
            <a:off x="5607238" y="2133015"/>
            <a:ext cx="5156086" cy="3277511"/>
          </a:xfrm>
          <a:prstGeom prst="rect">
            <a:avLst/>
          </a:prstGeom>
        </p:spPr>
      </p:pic>
    </p:spTree>
    <p:extLst>
      <p:ext uri="{BB962C8B-B14F-4D97-AF65-F5344CB8AC3E}">
        <p14:creationId xmlns:p14="http://schemas.microsoft.com/office/powerpoint/2010/main" val="42023532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 to determine where a web part is running</a:t>
            </a:r>
          </a:p>
          <a:p>
            <a:pPr lvl="1"/>
            <a:r>
              <a:rPr lang="en-US" dirty="0"/>
              <a:t>Local environment (aka: local workbench)</a:t>
            </a:r>
          </a:p>
          <a:p>
            <a:pPr lvl="1"/>
            <a:r>
              <a:rPr lang="en-US" dirty="0"/>
              <a:t>Real SharePoint environment (aka: hosted workbench)</a:t>
            </a:r>
          </a:p>
        </p:txBody>
      </p:sp>
      <p:sp>
        <p:nvSpPr>
          <p:cNvPr id="3" name="Title 2"/>
          <p:cNvSpPr>
            <a:spLocks noGrp="1"/>
          </p:cNvSpPr>
          <p:nvPr>
            <p:ph type="title"/>
          </p:nvPr>
        </p:nvSpPr>
        <p:spPr/>
        <p:txBody>
          <a:bodyPr/>
          <a:lstStyle/>
          <a:p>
            <a:r>
              <a:rPr lang="en-US" dirty="0"/>
              <a:t>Environment Type</a:t>
            </a:r>
          </a:p>
        </p:txBody>
      </p:sp>
      <p:pic>
        <p:nvPicPr>
          <p:cNvPr id="7" name="Picture 6">
            <a:extLst>
              <a:ext uri="{FF2B5EF4-FFF2-40B4-BE49-F238E27FC236}">
                <a16:creationId xmlns:a16="http://schemas.microsoft.com/office/drawing/2014/main" id="{FB5F76F0-044D-C24B-9156-018E14E675BD}"/>
              </a:ext>
            </a:extLst>
          </p:cNvPr>
          <p:cNvPicPr>
            <a:picLocks noChangeAspect="1"/>
          </p:cNvPicPr>
          <p:nvPr/>
        </p:nvPicPr>
        <p:blipFill>
          <a:blip r:embed="rId3"/>
          <a:stretch>
            <a:fillRect/>
          </a:stretch>
        </p:blipFill>
        <p:spPr>
          <a:xfrm>
            <a:off x="1744621" y="3037654"/>
            <a:ext cx="8947231" cy="1687875"/>
          </a:xfrm>
          <a:prstGeom prst="rect">
            <a:avLst/>
          </a:prstGeom>
        </p:spPr>
      </p:pic>
    </p:spTree>
    <p:extLst>
      <p:ext uri="{BB962C8B-B14F-4D97-AF65-F5344CB8AC3E}">
        <p14:creationId xmlns:p14="http://schemas.microsoft.com/office/powerpoint/2010/main" val="23434434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Type</a:t>
            </a:r>
          </a:p>
        </p:txBody>
      </p:sp>
      <p:sp>
        <p:nvSpPr>
          <p:cNvPr id="9" name="Rectangle 8"/>
          <p:cNvSpPr/>
          <p:nvPr/>
        </p:nvSpPr>
        <p:spPr>
          <a:xfrm>
            <a:off x="352754" y="1464159"/>
            <a:ext cx="4385175"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in the local Workbench</a:t>
            </a:r>
          </a:p>
        </p:txBody>
      </p:sp>
      <p:sp>
        <p:nvSpPr>
          <p:cNvPr id="12" name="Rectangle 11"/>
          <p:cNvSpPr/>
          <p:nvPr/>
        </p:nvSpPr>
        <p:spPr>
          <a:xfrm>
            <a:off x="5654731" y="1471502"/>
            <a:ext cx="6509472" cy="590931"/>
          </a:xfrm>
          <a:prstGeom prst="rect">
            <a:avLst/>
          </a:prstGeom>
        </p:spPr>
        <p:txBody>
          <a:bodyPr wrap="squar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a:t>
            </a:r>
            <a:r>
              <a:rPr lang="en-US" altLang="zh-CN" dirty="0">
                <a:gradFill>
                  <a:gsLst>
                    <a:gs pos="2917">
                      <a:schemeClr val="tx1"/>
                    </a:gs>
                    <a:gs pos="30000">
                      <a:schemeClr val="tx1"/>
                    </a:gs>
                  </a:gsLst>
                  <a:lin ang="5400000" scaled="0"/>
                </a:gradFill>
              </a:rPr>
              <a:t>in</a:t>
            </a:r>
            <a:r>
              <a:rPr lang="en-US" dirty="0">
                <a:gradFill>
                  <a:gsLst>
                    <a:gs pos="2917">
                      <a:schemeClr val="tx1"/>
                    </a:gs>
                    <a:gs pos="30000">
                      <a:schemeClr val="tx1"/>
                    </a:gs>
                  </a:gsLst>
                  <a:lin ang="5400000" scaled="0"/>
                </a:gradFill>
              </a:rPr>
              <a:t> the SharePoint Workbench in an Office 365 developer</a:t>
            </a:r>
          </a:p>
        </p:txBody>
      </p:sp>
      <p:pic>
        <p:nvPicPr>
          <p:cNvPr id="7" name="Picture 6">
            <a:extLst>
              <a:ext uri="{FF2B5EF4-FFF2-40B4-BE49-F238E27FC236}">
                <a16:creationId xmlns:a16="http://schemas.microsoft.com/office/drawing/2014/main" id="{0AC14D7D-EEB1-475A-ACA0-10BB6252AC87}"/>
              </a:ext>
            </a:extLst>
          </p:cNvPr>
          <p:cNvPicPr>
            <a:picLocks noChangeAspect="1"/>
          </p:cNvPicPr>
          <p:nvPr/>
        </p:nvPicPr>
        <p:blipFill>
          <a:blip r:embed="rId3"/>
          <a:stretch>
            <a:fillRect/>
          </a:stretch>
        </p:blipFill>
        <p:spPr>
          <a:xfrm>
            <a:off x="465138" y="2226009"/>
            <a:ext cx="4853076" cy="2947490"/>
          </a:xfrm>
          <a:prstGeom prst="rect">
            <a:avLst/>
          </a:prstGeom>
        </p:spPr>
      </p:pic>
      <p:pic>
        <p:nvPicPr>
          <p:cNvPr id="8" name="Picture 7">
            <a:extLst>
              <a:ext uri="{FF2B5EF4-FFF2-40B4-BE49-F238E27FC236}">
                <a16:creationId xmlns:a16="http://schemas.microsoft.com/office/drawing/2014/main" id="{543927EB-44D4-43DA-9819-E269C63E1B58}"/>
              </a:ext>
            </a:extLst>
          </p:cNvPr>
          <p:cNvPicPr>
            <a:picLocks noChangeAspect="1"/>
          </p:cNvPicPr>
          <p:nvPr/>
        </p:nvPicPr>
        <p:blipFill>
          <a:blip r:embed="rId4"/>
          <a:stretch>
            <a:fillRect/>
          </a:stretch>
        </p:blipFill>
        <p:spPr>
          <a:xfrm>
            <a:off x="5654731" y="2226009"/>
            <a:ext cx="5432369" cy="2947490"/>
          </a:xfrm>
          <a:prstGeom prst="rect">
            <a:avLst/>
          </a:prstGeom>
        </p:spPr>
      </p:pic>
    </p:spTree>
    <p:extLst>
      <p:ext uri="{BB962C8B-B14F-4D97-AF65-F5344CB8AC3E}">
        <p14:creationId xmlns:p14="http://schemas.microsoft.com/office/powerpoint/2010/main" val="33319441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a built-in logging mechanism</a:t>
            </a:r>
          </a:p>
          <a:p>
            <a:r>
              <a:rPr lang="en-US" dirty="0"/>
              <a:t>All logging is output to the JavaScript console</a:t>
            </a:r>
          </a:p>
          <a:p>
            <a:r>
              <a:rPr lang="en-US" dirty="0"/>
              <a:t>Four static logging methods available</a:t>
            </a:r>
          </a:p>
          <a:p>
            <a:pPr lvl="1"/>
            <a:r>
              <a:rPr lang="en-US" dirty="0"/>
              <a:t>info : log information</a:t>
            </a:r>
          </a:p>
          <a:p>
            <a:pPr lvl="1"/>
            <a:r>
              <a:rPr lang="en-US" dirty="0"/>
              <a:t>warn : log warnings</a:t>
            </a:r>
          </a:p>
          <a:p>
            <a:pPr lvl="1"/>
            <a:r>
              <a:rPr lang="en-US" dirty="0"/>
              <a:t>error : log errors</a:t>
            </a:r>
          </a:p>
          <a:p>
            <a:pPr lvl="1"/>
            <a:r>
              <a:rPr lang="en-US" dirty="0"/>
              <a:t>verbose : log everything</a:t>
            </a:r>
          </a:p>
          <a:p>
            <a:r>
              <a:rPr lang="en-US" dirty="0"/>
              <a:t>The logging methods share the same signature</a:t>
            </a:r>
          </a:p>
          <a:p>
            <a:pPr lvl="1"/>
            <a:r>
              <a:rPr lang="en-US" dirty="0"/>
              <a:t>source: the source of the logging information (max 20 characters), such as the method or the class name</a:t>
            </a:r>
          </a:p>
          <a:p>
            <a:pPr lvl="1"/>
            <a:r>
              <a:rPr lang="en-US" dirty="0"/>
              <a:t>message: the actual message to log (max 100 characters)</a:t>
            </a:r>
          </a:p>
          <a:p>
            <a:pPr lvl="1"/>
            <a:r>
              <a:rPr lang="en-US" dirty="0"/>
              <a:t>scope: an optional service scope</a:t>
            </a:r>
          </a:p>
          <a:p>
            <a:r>
              <a:rPr lang="en-US" dirty="0"/>
              <a:t>The error method takes an Error object instead of a message string</a:t>
            </a:r>
          </a:p>
        </p:txBody>
      </p:sp>
      <p:sp>
        <p:nvSpPr>
          <p:cNvPr id="2" name="Title 1"/>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3241666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6" name="Picture 5">
            <a:extLst>
              <a:ext uri="{FF2B5EF4-FFF2-40B4-BE49-F238E27FC236}">
                <a16:creationId xmlns:a16="http://schemas.microsoft.com/office/drawing/2014/main" id="{08861F9C-7EBE-B142-A056-7AB13E356B26}"/>
              </a:ext>
            </a:extLst>
          </p:cNvPr>
          <p:cNvPicPr>
            <a:picLocks noChangeAspect="1"/>
          </p:cNvPicPr>
          <p:nvPr/>
        </p:nvPicPr>
        <p:blipFill>
          <a:blip r:embed="rId3"/>
          <a:stretch>
            <a:fillRect/>
          </a:stretch>
        </p:blipFill>
        <p:spPr>
          <a:xfrm>
            <a:off x="547328" y="1397019"/>
            <a:ext cx="10740141" cy="2411052"/>
          </a:xfrm>
          <a:prstGeom prst="rect">
            <a:avLst/>
          </a:prstGeom>
        </p:spPr>
      </p:pic>
      <p:pic>
        <p:nvPicPr>
          <p:cNvPr id="8" name="Picture 7">
            <a:extLst>
              <a:ext uri="{FF2B5EF4-FFF2-40B4-BE49-F238E27FC236}">
                <a16:creationId xmlns:a16="http://schemas.microsoft.com/office/drawing/2014/main" id="{9A878F00-7C13-2444-B208-26051610E3D3}"/>
              </a:ext>
            </a:extLst>
          </p:cNvPr>
          <p:cNvPicPr>
            <a:picLocks noChangeAspect="1"/>
          </p:cNvPicPr>
          <p:nvPr/>
        </p:nvPicPr>
        <p:blipFill>
          <a:blip r:embed="rId4"/>
          <a:stretch>
            <a:fillRect/>
          </a:stretch>
        </p:blipFill>
        <p:spPr>
          <a:xfrm>
            <a:off x="547328" y="4265618"/>
            <a:ext cx="11028138" cy="2003445"/>
          </a:xfrm>
          <a:prstGeom prst="rect">
            <a:avLst/>
          </a:prstGeom>
        </p:spPr>
      </p:pic>
    </p:spTree>
    <p:extLst>
      <p:ext uri="{BB962C8B-B14F-4D97-AF65-F5344CB8AC3E}">
        <p14:creationId xmlns:p14="http://schemas.microsoft.com/office/powerpoint/2010/main" val="32292108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scripts using </a:t>
            </a:r>
            <a:r>
              <a:rPr lang="en-US" dirty="0" err="1"/>
              <a:t>SPComponentLoader</a:t>
            </a:r>
            <a:endParaRPr lang="fi-FI" dirty="0"/>
          </a:p>
        </p:txBody>
      </p:sp>
      <p:pic>
        <p:nvPicPr>
          <p:cNvPr id="3" name="Picture 2">
            <a:extLst>
              <a:ext uri="{FF2B5EF4-FFF2-40B4-BE49-F238E27FC236}">
                <a16:creationId xmlns:a16="http://schemas.microsoft.com/office/drawing/2014/main" id="{ECAFE8CB-EE2C-2F4C-B410-799588C173AD}"/>
              </a:ext>
            </a:extLst>
          </p:cNvPr>
          <p:cNvPicPr>
            <a:picLocks noChangeAspect="1"/>
          </p:cNvPicPr>
          <p:nvPr/>
        </p:nvPicPr>
        <p:blipFill>
          <a:blip r:embed="rId3"/>
          <a:stretch>
            <a:fillRect/>
          </a:stretch>
        </p:blipFill>
        <p:spPr>
          <a:xfrm>
            <a:off x="1860664" y="1250556"/>
            <a:ext cx="8715145" cy="5244512"/>
          </a:xfrm>
          <a:prstGeom prst="rect">
            <a:avLst/>
          </a:prstGeom>
        </p:spPr>
      </p:pic>
    </p:spTree>
    <p:extLst>
      <p:ext uri="{BB962C8B-B14F-4D97-AF65-F5344CB8AC3E}">
        <p14:creationId xmlns:p14="http://schemas.microsoft.com/office/powerpoint/2010/main" val="23736111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r>
              <a:rPr lang="en-US" sz="2400"/>
              <a:t> Exploring the SharePoint Framework API</a:t>
            </a:r>
            <a:endParaRPr lang="en-US" dirty="0"/>
          </a:p>
        </p:txBody>
      </p:sp>
    </p:spTree>
    <p:extLst>
      <p:ext uri="{BB962C8B-B14F-4D97-AF65-F5344CB8AC3E}">
        <p14:creationId xmlns:p14="http://schemas.microsoft.com/office/powerpoint/2010/main" val="12729222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Page Status</a:t>
            </a:r>
          </a:p>
          <a:p>
            <a:pPr lvl="0">
              <a:lnSpc>
                <a:spcPct val="90000"/>
              </a:lnSpc>
              <a:spcBef>
                <a:spcPts val="1800"/>
              </a:spcBef>
            </a:pPr>
            <a:r>
              <a:rPr lang="en-US" sz="1600" b="0" dirty="0">
                <a:solidFill>
                  <a:srgbClr val="2F2F2F"/>
                </a:solidFill>
                <a:latin typeface="Segoe UI Semibold"/>
              </a:rPr>
              <a:t>Environment Type</a:t>
            </a:r>
          </a:p>
          <a:p>
            <a:pPr lvl="0">
              <a:lnSpc>
                <a:spcPct val="90000"/>
              </a:lnSpc>
              <a:spcBef>
                <a:spcPts val="1800"/>
              </a:spcBef>
            </a:pPr>
            <a:r>
              <a:rPr lang="en-US" sz="1600" b="0" dirty="0">
                <a:solidFill>
                  <a:srgbClr val="2F2F2F"/>
                </a:solidFill>
                <a:latin typeface="Segoe UI Semibold"/>
              </a:rPr>
              <a:t>Logging</a:t>
            </a:r>
          </a:p>
          <a:p>
            <a:pPr lvl="0">
              <a:lnSpc>
                <a:spcPct val="90000"/>
              </a:lnSpc>
              <a:spcBef>
                <a:spcPts val="1800"/>
              </a:spcBef>
            </a:pPr>
            <a:r>
              <a:rPr lang="en-US" sz="1600" b="0" dirty="0">
                <a:solidFill>
                  <a:srgbClr val="2F2F2F"/>
                </a:solidFill>
                <a:latin typeface="Segoe UI Semibold"/>
              </a:rPr>
              <a:t>Loading Indicators</a:t>
            </a:r>
          </a:p>
        </p:txBody>
      </p:sp>
    </p:spTree>
    <p:extLst>
      <p:ext uri="{BB962C8B-B14F-4D97-AF65-F5344CB8AC3E}">
        <p14:creationId xmlns:p14="http://schemas.microsoft.com/office/powerpoint/2010/main" val="17770504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Local Workbench</a:t>
            </a:r>
          </a:p>
          <a:p>
            <a:pPr>
              <a:spcBef>
                <a:spcPts val="1200"/>
              </a:spcBef>
            </a:pPr>
            <a:r>
              <a:rPr lang="en-US" sz="2000" dirty="0"/>
              <a:t>Hosted Workbench</a:t>
            </a:r>
          </a:p>
          <a:p>
            <a:pPr>
              <a:spcBef>
                <a:spcPts val="1200"/>
              </a:spcBef>
            </a:pPr>
            <a:r>
              <a:rPr lang="en-US" sz="2000" dirty="0"/>
              <a:t>Different modes of the gulp serve task</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4458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912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many utility libraries that make developing </a:t>
            </a:r>
            <a:r>
              <a:rPr lang="en-US" dirty="0" err="1"/>
              <a:t>SPFx</a:t>
            </a:r>
            <a:r>
              <a:rPr lang="en-US" dirty="0"/>
              <a:t> components easier for developers</a:t>
            </a:r>
          </a:p>
          <a:p>
            <a:endParaRPr lang="en-US" dirty="0"/>
          </a:p>
          <a:p>
            <a:r>
              <a:rPr lang="en-US" dirty="0"/>
              <a:t>To use the utilities</a:t>
            </a:r>
          </a:p>
          <a:p>
            <a:pPr lvl="1"/>
            <a:r>
              <a:rPr lang="en-US" dirty="0"/>
              <a:t>Import the appropriate utility library (if necessary)</a:t>
            </a:r>
          </a:p>
          <a:p>
            <a:pPr lvl="1"/>
            <a:r>
              <a:rPr lang="en-US" dirty="0"/>
              <a:t>Call methods in the libraries</a:t>
            </a:r>
          </a:p>
          <a:p>
            <a:pPr lvl="1"/>
            <a:endParaRPr lang="en-US" dirty="0"/>
          </a:p>
          <a:p>
            <a:pPr lvl="1"/>
            <a:endParaRPr lang="en-US" dirty="0"/>
          </a:p>
        </p:txBody>
      </p:sp>
      <p:sp>
        <p:nvSpPr>
          <p:cNvPr id="2" name="Title 1"/>
          <p:cNvSpPr>
            <a:spLocks noGrp="1"/>
          </p:cNvSpPr>
          <p:nvPr>
            <p:ph type="title"/>
          </p:nvPr>
        </p:nvSpPr>
        <p:spPr/>
        <p:txBody>
          <a:bodyPr/>
          <a:lstStyle/>
          <a:p>
            <a:r>
              <a:rPr lang="en-US" dirty="0" err="1"/>
              <a:t>SPFx</a:t>
            </a:r>
            <a:r>
              <a:rPr lang="en-US" dirty="0"/>
              <a:t> Utilities</a:t>
            </a:r>
            <a:endParaRPr lang="fi-FI" dirty="0"/>
          </a:p>
        </p:txBody>
      </p:sp>
    </p:spTree>
    <p:extLst>
      <p:ext uri="{BB962C8B-B14F-4D97-AF65-F5344CB8AC3E}">
        <p14:creationId xmlns:p14="http://schemas.microsoft.com/office/powerpoint/2010/main" val="411760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when a web part is loading information from SharePoint or to display errors if a web part runs into issues that could prevent it from working properly</a:t>
            </a:r>
          </a:p>
          <a:p>
            <a:r>
              <a:rPr lang="en-US" dirty="0"/>
              <a:t>Available via the web part context property</a:t>
            </a:r>
          </a:p>
          <a:p>
            <a:r>
              <a:rPr lang="en-US" dirty="0"/>
              <a:t>Use the entire web part UX</a:t>
            </a:r>
          </a:p>
          <a:p>
            <a:r>
              <a:rPr lang="en-US" dirty="0"/>
              <a:t>Loading indicators</a:t>
            </a:r>
          </a:p>
          <a:p>
            <a:pPr lvl="1"/>
            <a:r>
              <a:rPr lang="en-US" dirty="0"/>
              <a:t>Useful when you are initializing or loading any content in your web part.</a:t>
            </a:r>
          </a:p>
          <a:p>
            <a:r>
              <a:rPr lang="en-US" dirty="0"/>
              <a:t>Error indicators</a:t>
            </a:r>
          </a:p>
          <a:p>
            <a:pPr lvl="1"/>
            <a:r>
              <a:rPr lang="en-US" dirty="0"/>
              <a:t>Used to display error messages.</a:t>
            </a:r>
          </a:p>
        </p:txBody>
      </p:sp>
      <p:sp>
        <p:nvSpPr>
          <p:cNvPr id="2" name="Title 1"/>
          <p:cNvSpPr>
            <a:spLocks noGrp="1"/>
          </p:cNvSpPr>
          <p:nvPr>
            <p:ph type="title"/>
          </p:nvPr>
        </p:nvSpPr>
        <p:spPr/>
        <p:txBody>
          <a:bodyPr/>
          <a:lstStyle/>
          <a:p>
            <a:r>
              <a:rPr lang="en-US" dirty="0"/>
              <a:t>Status Renderers</a:t>
            </a:r>
          </a:p>
        </p:txBody>
      </p:sp>
    </p:spTree>
    <p:extLst>
      <p:ext uri="{BB962C8B-B14F-4D97-AF65-F5344CB8AC3E}">
        <p14:creationId xmlns:p14="http://schemas.microsoft.com/office/powerpoint/2010/main" val="3065116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735860"/>
          </a:xfrm>
        </p:spPr>
        <p:txBody>
          <a:bodyPr/>
          <a:lstStyle/>
          <a:p>
            <a:r>
              <a:rPr lang="en-US" dirty="0"/>
              <a:t>Display the loading indicator: </a:t>
            </a:r>
            <a:r>
              <a:rPr lang="en-US" dirty="0" err="1"/>
              <a:t>displayLoadingIndicator</a:t>
            </a:r>
            <a:r>
              <a:rPr lang="en-US" dirty="0"/>
              <a:t>()</a:t>
            </a:r>
          </a:p>
          <a:p>
            <a:r>
              <a:rPr lang="en-US" dirty="0"/>
              <a:t>Clear the loading indicator: </a:t>
            </a:r>
            <a:r>
              <a:rPr lang="en-US" dirty="0" err="1"/>
              <a:t>clearLoadingIndicator</a:t>
            </a:r>
            <a:r>
              <a:rPr lang="en-US" dirty="0"/>
              <a:t>()</a:t>
            </a:r>
          </a:p>
          <a:p>
            <a:pPr lvl="2"/>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this.context.statusRenderer.clearLoadingIndicator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this.context.statusRenderer.displayLoadingIndicator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"message");</a:t>
            </a:r>
          </a:p>
        </p:txBody>
      </p:sp>
      <p:sp>
        <p:nvSpPr>
          <p:cNvPr id="2" name="Title 1"/>
          <p:cNvSpPr>
            <a:spLocks noGrp="1"/>
          </p:cNvSpPr>
          <p:nvPr>
            <p:ph type="title"/>
          </p:nvPr>
        </p:nvSpPr>
        <p:spPr/>
        <p:txBody>
          <a:bodyPr/>
          <a:lstStyle/>
          <a:p>
            <a:r>
              <a:rPr lang="en-US" dirty="0"/>
              <a:t>Loading Indicator</a:t>
            </a:r>
          </a:p>
        </p:txBody>
      </p:sp>
      <p:pic>
        <p:nvPicPr>
          <p:cNvPr id="8" name="Picture 7">
            <a:extLst>
              <a:ext uri="{FF2B5EF4-FFF2-40B4-BE49-F238E27FC236}">
                <a16:creationId xmlns:a16="http://schemas.microsoft.com/office/drawing/2014/main" id="{32F940FE-6357-F142-B9BE-C447F1A04116}"/>
              </a:ext>
            </a:extLst>
          </p:cNvPr>
          <p:cNvPicPr>
            <a:picLocks noChangeAspect="1"/>
          </p:cNvPicPr>
          <p:nvPr/>
        </p:nvPicPr>
        <p:blipFill>
          <a:blip r:embed="rId3"/>
          <a:stretch>
            <a:fillRect/>
          </a:stretch>
        </p:blipFill>
        <p:spPr>
          <a:xfrm>
            <a:off x="2683748" y="3198440"/>
            <a:ext cx="7068977" cy="3522707"/>
          </a:xfrm>
          <a:prstGeom prst="rect">
            <a:avLst/>
          </a:prstGeom>
        </p:spPr>
      </p:pic>
    </p:spTree>
    <p:extLst>
      <p:ext uri="{BB962C8B-B14F-4D97-AF65-F5344CB8AC3E}">
        <p14:creationId xmlns:p14="http://schemas.microsoft.com/office/powerpoint/2010/main" val="2027456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Show an error, call </a:t>
            </a:r>
            <a:r>
              <a:rPr lang="en-US" dirty="0" err="1"/>
              <a:t>renderError</a:t>
            </a:r>
            <a:endParaRPr lang="en-US" dirty="0"/>
          </a:p>
          <a:p>
            <a:r>
              <a:rPr lang="en-US" dirty="0"/>
              <a:t>Clear an error, call </a:t>
            </a:r>
            <a:r>
              <a:rPr lang="en-US" dirty="0" err="1"/>
              <a:t>clearError</a:t>
            </a:r>
            <a:endParaRPr lang="en-US" dirty="0"/>
          </a:p>
          <a:p>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this.context.statusRenderer.renderError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err);</a:t>
            </a:r>
          </a:p>
          <a:p>
            <a:pPr marL="457200" lvl="2" indent="0">
              <a:buNone/>
            </a:pPr>
            <a:r>
              <a:rPr lang="en-US" dirty="0" err="1">
                <a:latin typeface="Courier New" panose="02070309020205020404" pitchFamily="49" charset="0"/>
                <a:cs typeface="Courier New" panose="02070309020205020404" pitchFamily="49" charset="0"/>
              </a:rPr>
              <a:t>this.context.statusRenderer.clearError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lvl="2"/>
            <a:endParaRPr lang="en-US" dirty="0"/>
          </a:p>
        </p:txBody>
      </p:sp>
      <p:sp>
        <p:nvSpPr>
          <p:cNvPr id="2" name="Title 1"/>
          <p:cNvSpPr>
            <a:spLocks noGrp="1"/>
          </p:cNvSpPr>
          <p:nvPr>
            <p:ph type="title"/>
          </p:nvPr>
        </p:nvSpPr>
        <p:spPr/>
        <p:txBody>
          <a:bodyPr/>
          <a:lstStyle/>
          <a:p>
            <a:r>
              <a:rPr lang="en-US" dirty="0"/>
              <a:t>Error Indicator</a:t>
            </a:r>
          </a:p>
        </p:txBody>
      </p:sp>
      <p:pic>
        <p:nvPicPr>
          <p:cNvPr id="5" name="Picture 4">
            <a:extLst>
              <a:ext uri="{FF2B5EF4-FFF2-40B4-BE49-F238E27FC236}">
                <a16:creationId xmlns:a16="http://schemas.microsoft.com/office/drawing/2014/main" id="{9AECD2F1-22A8-48DE-AE0D-7934E0D0FD84}"/>
              </a:ext>
            </a:extLst>
          </p:cNvPr>
          <p:cNvPicPr>
            <a:picLocks noChangeAspect="1"/>
          </p:cNvPicPr>
          <p:nvPr/>
        </p:nvPicPr>
        <p:blipFill>
          <a:blip r:embed="rId3"/>
          <a:stretch>
            <a:fillRect/>
          </a:stretch>
        </p:blipFill>
        <p:spPr>
          <a:xfrm>
            <a:off x="2709572" y="3354975"/>
            <a:ext cx="7017329" cy="3134725"/>
          </a:xfrm>
          <a:prstGeom prst="rect">
            <a:avLst/>
          </a:prstGeom>
          <a:ln>
            <a:solidFill>
              <a:schemeClr val="tx1">
                <a:lumMod val="25000"/>
                <a:lumOff val="75000"/>
              </a:schemeClr>
            </a:solidFill>
          </a:ln>
        </p:spPr>
      </p:pic>
    </p:spTree>
    <p:extLst>
      <p:ext uri="{BB962C8B-B14F-4D97-AF65-F5344CB8AC3E}">
        <p14:creationId xmlns:p14="http://schemas.microsoft.com/office/powerpoint/2010/main" val="1251575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to perform operations on various objects like arrays, numbers, strings etc. </a:t>
            </a:r>
          </a:p>
          <a:p>
            <a:r>
              <a:rPr lang="en-US" dirty="0"/>
              <a:t>SharePoint Framework includes a subset of the </a:t>
            </a:r>
            <a:r>
              <a:rPr lang="en-US" dirty="0" err="1"/>
              <a:t>lodash</a:t>
            </a:r>
            <a:r>
              <a:rPr lang="en-US" dirty="0"/>
              <a:t> utility library:</a:t>
            </a:r>
          </a:p>
          <a:p>
            <a:pPr lvl="1"/>
            <a:r>
              <a:rPr lang="en-US" dirty="0">
                <a:hlinkClick r:id="rId3"/>
              </a:rPr>
              <a:t>https://lodash.com</a:t>
            </a:r>
            <a:r>
              <a:rPr lang="en-US" dirty="0"/>
              <a:t> &amp; </a:t>
            </a:r>
            <a:r>
              <a:rPr lang="en-US" dirty="0">
                <a:hlinkClick r:id="rId4"/>
              </a:rPr>
              <a:t>https://www.npmjs.com/package/@microsoft/sp-lodash-subset</a:t>
            </a:r>
            <a:r>
              <a:rPr lang="en-US" dirty="0"/>
              <a:t>  </a:t>
            </a:r>
          </a:p>
          <a:p>
            <a:endParaRPr lang="en-US" dirty="0"/>
          </a:p>
        </p:txBody>
      </p:sp>
      <p:sp>
        <p:nvSpPr>
          <p:cNvPr id="2" name="Title 1"/>
          <p:cNvSpPr>
            <a:spLocks noGrp="1"/>
          </p:cNvSpPr>
          <p:nvPr>
            <p:ph type="title"/>
          </p:nvPr>
        </p:nvSpPr>
        <p:spPr/>
        <p:txBody>
          <a:bodyPr/>
          <a:lstStyle/>
          <a:p>
            <a:r>
              <a:rPr lang="en-US" dirty="0" err="1"/>
              <a:t>Lodash</a:t>
            </a:r>
            <a:r>
              <a:rPr lang="en-US" dirty="0"/>
              <a:t> Utility Library</a:t>
            </a:r>
          </a:p>
        </p:txBody>
      </p:sp>
      <p:pic>
        <p:nvPicPr>
          <p:cNvPr id="10" name="Picture 9">
            <a:extLst>
              <a:ext uri="{FF2B5EF4-FFF2-40B4-BE49-F238E27FC236}">
                <a16:creationId xmlns:a16="http://schemas.microsoft.com/office/drawing/2014/main" id="{F917986F-168D-5B4F-87CB-54264D7F80BE}"/>
              </a:ext>
            </a:extLst>
          </p:cNvPr>
          <p:cNvPicPr>
            <a:picLocks noChangeAspect="1"/>
          </p:cNvPicPr>
          <p:nvPr/>
        </p:nvPicPr>
        <p:blipFill>
          <a:blip r:embed="rId5"/>
          <a:stretch>
            <a:fillRect/>
          </a:stretch>
        </p:blipFill>
        <p:spPr>
          <a:xfrm>
            <a:off x="2675682" y="2401693"/>
            <a:ext cx="7085110" cy="4400226"/>
          </a:xfrm>
          <a:prstGeom prst="rect">
            <a:avLst/>
          </a:prstGeom>
        </p:spPr>
      </p:pic>
    </p:spTree>
    <p:extLst>
      <p:ext uri="{BB962C8B-B14F-4D97-AF65-F5344CB8AC3E}">
        <p14:creationId xmlns:p14="http://schemas.microsoft.com/office/powerpoint/2010/main" val="5830447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Pages</a:t>
            </a:r>
          </a:p>
          <a:p>
            <a:pPr lvl="1"/>
            <a:r>
              <a:rPr lang="en-US" dirty="0"/>
              <a:t>Page and web part can be in different modes</a:t>
            </a:r>
          </a:p>
          <a:p>
            <a:r>
              <a:rPr lang="en-US" dirty="0"/>
              <a:t>Modern Pages</a:t>
            </a:r>
          </a:p>
          <a:p>
            <a:pPr lvl="1"/>
            <a:r>
              <a:rPr lang="en-US" dirty="0"/>
              <a:t>Page and web part are always in the same mode</a:t>
            </a:r>
          </a:p>
          <a:p>
            <a:pPr lvl="1"/>
            <a:endParaRPr lang="en-US" dirty="0"/>
          </a:p>
        </p:txBody>
      </p:sp>
      <p:sp>
        <p:nvSpPr>
          <p:cNvPr id="2" name="Title 1"/>
          <p:cNvSpPr>
            <a:spLocks noGrp="1"/>
          </p:cNvSpPr>
          <p:nvPr>
            <p:ph type="title"/>
          </p:nvPr>
        </p:nvSpPr>
        <p:spPr/>
        <p:txBody>
          <a:bodyPr/>
          <a:lstStyle/>
          <a:p>
            <a:r>
              <a:rPr lang="en-US" dirty="0"/>
              <a:t>Page Display Modes</a:t>
            </a:r>
          </a:p>
        </p:txBody>
      </p:sp>
      <p:pic>
        <p:nvPicPr>
          <p:cNvPr id="9" name="Picture 8">
            <a:extLst>
              <a:ext uri="{FF2B5EF4-FFF2-40B4-BE49-F238E27FC236}">
                <a16:creationId xmlns:a16="http://schemas.microsoft.com/office/drawing/2014/main" id="{A3698187-3800-BC4D-8B10-9EC7ED3F6765}"/>
              </a:ext>
            </a:extLst>
          </p:cNvPr>
          <p:cNvPicPr>
            <a:picLocks noChangeAspect="1"/>
          </p:cNvPicPr>
          <p:nvPr/>
        </p:nvPicPr>
        <p:blipFill>
          <a:blip r:embed="rId3"/>
          <a:stretch>
            <a:fillRect/>
          </a:stretch>
        </p:blipFill>
        <p:spPr>
          <a:xfrm>
            <a:off x="2820987" y="2948314"/>
            <a:ext cx="6794500" cy="1549400"/>
          </a:xfrm>
          <a:prstGeom prst="rect">
            <a:avLst/>
          </a:prstGeom>
        </p:spPr>
      </p:pic>
    </p:spTree>
    <p:extLst>
      <p:ext uri="{BB962C8B-B14F-4D97-AF65-F5344CB8AC3E}">
        <p14:creationId xmlns:p14="http://schemas.microsoft.com/office/powerpoint/2010/main" val="344927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Classic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31122" y="1048990"/>
            <a:ext cx="455434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not in Edit mode</a:t>
            </a:r>
          </a:p>
        </p:txBody>
      </p:sp>
      <p:sp>
        <p:nvSpPr>
          <p:cNvPr id="10" name="TextBox 9"/>
          <p:cNvSpPr txBox="1"/>
          <p:nvPr/>
        </p:nvSpPr>
        <p:spPr>
          <a:xfrm>
            <a:off x="531122" y="3641278"/>
            <a:ext cx="455434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not in Edit mode</a:t>
            </a:r>
          </a:p>
        </p:txBody>
      </p:sp>
      <p:sp>
        <p:nvSpPr>
          <p:cNvPr id="11" name="TextBox 10"/>
          <p:cNvSpPr txBox="1"/>
          <p:nvPr/>
        </p:nvSpPr>
        <p:spPr>
          <a:xfrm>
            <a:off x="5498157" y="1362922"/>
            <a:ext cx="6423906"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in Edit mode</a:t>
            </a:r>
          </a:p>
        </p:txBody>
      </p:sp>
      <p:pic>
        <p:nvPicPr>
          <p:cNvPr id="4" name="Picture 3">
            <a:extLst>
              <a:ext uri="{FF2B5EF4-FFF2-40B4-BE49-F238E27FC236}">
                <a16:creationId xmlns:a16="http://schemas.microsoft.com/office/drawing/2014/main" id="{C4973148-6FEA-476C-8942-9DDC314EE321}"/>
              </a:ext>
            </a:extLst>
          </p:cNvPr>
          <p:cNvPicPr>
            <a:picLocks noChangeAspect="1"/>
          </p:cNvPicPr>
          <p:nvPr/>
        </p:nvPicPr>
        <p:blipFill>
          <a:blip r:embed="rId2"/>
          <a:stretch>
            <a:fillRect/>
          </a:stretch>
        </p:blipFill>
        <p:spPr>
          <a:xfrm>
            <a:off x="723081" y="1676854"/>
            <a:ext cx="3797409" cy="1820408"/>
          </a:xfrm>
          <a:prstGeom prst="rect">
            <a:avLst/>
          </a:prstGeom>
        </p:spPr>
      </p:pic>
      <p:pic>
        <p:nvPicPr>
          <p:cNvPr id="12" name="Picture 11">
            <a:extLst>
              <a:ext uri="{FF2B5EF4-FFF2-40B4-BE49-F238E27FC236}">
                <a16:creationId xmlns:a16="http://schemas.microsoft.com/office/drawing/2014/main" id="{2EA83DA1-D507-45CA-BA55-E8C0E4C26EE2}"/>
              </a:ext>
            </a:extLst>
          </p:cNvPr>
          <p:cNvPicPr>
            <a:picLocks noChangeAspect="1"/>
          </p:cNvPicPr>
          <p:nvPr/>
        </p:nvPicPr>
        <p:blipFill>
          <a:blip r:embed="rId2"/>
          <a:stretch>
            <a:fillRect/>
          </a:stretch>
        </p:blipFill>
        <p:spPr>
          <a:xfrm>
            <a:off x="723080" y="4601541"/>
            <a:ext cx="3797409" cy="1820408"/>
          </a:xfrm>
          <a:prstGeom prst="rect">
            <a:avLst/>
          </a:prstGeom>
        </p:spPr>
      </p:pic>
      <p:pic>
        <p:nvPicPr>
          <p:cNvPr id="6" name="Picture 5">
            <a:extLst>
              <a:ext uri="{FF2B5EF4-FFF2-40B4-BE49-F238E27FC236}">
                <a16:creationId xmlns:a16="http://schemas.microsoft.com/office/drawing/2014/main" id="{4B1DFD60-5F9F-4DB8-8C14-64C846A2F57D}"/>
              </a:ext>
            </a:extLst>
          </p:cNvPr>
          <p:cNvPicPr>
            <a:picLocks noChangeAspect="1"/>
          </p:cNvPicPr>
          <p:nvPr/>
        </p:nvPicPr>
        <p:blipFill>
          <a:blip r:embed="rId3"/>
          <a:stretch>
            <a:fillRect/>
          </a:stretch>
        </p:blipFill>
        <p:spPr>
          <a:xfrm>
            <a:off x="5652851" y="2167456"/>
            <a:ext cx="5680754" cy="2772843"/>
          </a:xfrm>
          <a:prstGeom prst="rect">
            <a:avLst/>
          </a:prstGeom>
        </p:spPr>
      </p:pic>
    </p:spTree>
    <p:extLst>
      <p:ext uri="{BB962C8B-B14F-4D97-AF65-F5344CB8AC3E}">
        <p14:creationId xmlns:p14="http://schemas.microsoft.com/office/powerpoint/2010/main" val="293554938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1198</Words>
  <Application>Microsoft Office PowerPoint</Application>
  <PresentationFormat>Custom</PresentationFormat>
  <Paragraphs>178</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Courier New</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SPFx Utilities</vt:lpstr>
      <vt:lpstr>Status Renderers</vt:lpstr>
      <vt:lpstr>Loading Indicator</vt:lpstr>
      <vt:lpstr>Error Indicator</vt:lpstr>
      <vt:lpstr>Lodash Utility Library</vt:lpstr>
      <vt:lpstr>Page Display Modes</vt:lpstr>
      <vt:lpstr>Page Display Modes – Classic Page</vt:lpstr>
      <vt:lpstr>Page Display Modes – Modern Page</vt:lpstr>
      <vt:lpstr>Page Context</vt:lpstr>
      <vt:lpstr>Page Context</vt:lpstr>
      <vt:lpstr>Environment Type</vt:lpstr>
      <vt:lpstr>Environment Type</vt:lpstr>
      <vt:lpstr>Logging</vt:lpstr>
      <vt:lpstr>Logging</vt:lpstr>
      <vt:lpstr>Loading scripts using SPComponentLoader</vt:lpstr>
      <vt:lpstr>Demo  Exploring the SharePoint Framework API</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2019-08-26T01:57:29Z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