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0949" autoAdjust="0"/>
  </p:normalViewPr>
  <p:slideViewPr>
    <p:cSldViewPr snapToGrid="0">
      <p:cViewPr varScale="1">
        <p:scale>
          <a:sx n="85" d="100"/>
          <a:sy n="85" d="100"/>
        </p:scale>
        <p:origin x="792"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2/25/20 6:05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2/25/20 6:05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The serve task will start the local web server that hosts the local workbench.</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3:12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created automatically when you bundle the project, contains the JavaScript bundle &amp; manifest created by the build process that will be used in deployment. </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CSS modules address a challenge that when we're working with client side solutions. CSS classes can be used to not only set the styles of a element on the page, but can also override other CSS classes. If a CSS class name is present on the page more than once, the last one will override any settings on previously defined classes.</a:t>
            </a:r>
          </a:p>
          <a:p>
            <a:endParaRPr lang="en-US" dirty="0"/>
          </a:p>
          <a:p>
            <a:r>
              <a:rPr lang="en-US" dirty="0"/>
              <a:t>This native aspect of CSS classes presents a challenge with SharePoint Framework components when more than one web parts are on the same page using the same CSS class name can impact the rendering of each component.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11:10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local or hosted workbench by executing the command `gulp serve` from the command line from the root folder of the project. This task will build, bundle, start the local web server, launch the default browser, and navigate to the local workbench. Here you can add your web part to the local workbench's page to test it.</a:t>
            </a:r>
          </a:p>
          <a:p>
            <a:endParaRPr lang="en-US" dirty="0"/>
          </a:p>
          <a:p>
            <a:r>
              <a:rPr lang="en-US" dirty="0"/>
              <a:t>You can also test it in the hosted workbench by using the same browser and navigating to the hosted workbench.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11:36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281446"/>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3" name="Picture 2">
            <a:extLst>
              <a:ext uri="{FF2B5EF4-FFF2-40B4-BE49-F238E27FC236}">
                <a16:creationId xmlns:a16="http://schemas.microsoft.com/office/drawing/2014/main" id="{84DC696B-126C-D642-B022-6ACA6254948A}"/>
              </a:ext>
            </a:extLst>
          </p:cNvPr>
          <p:cNvPicPr>
            <a:picLocks noChangeAspect="1"/>
          </p:cNvPicPr>
          <p:nvPr/>
        </p:nvPicPr>
        <p:blipFill>
          <a:blip r:embed="rId3"/>
          <a:stretch>
            <a:fillRect/>
          </a:stretch>
        </p:blipFill>
        <p:spPr>
          <a:xfrm>
            <a:off x="8210746" y="633600"/>
            <a:ext cx="3976740" cy="5994067"/>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65138" y="4918075"/>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154990" y="1896114"/>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697584" y="1709848"/>
            <a:ext cx="6348364" cy="5150986"/>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Local or 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3533</Words>
  <Application>Microsoft Macintosh PowerPoint</Application>
  <PresentationFormat>Custom</PresentationFormat>
  <Paragraphs>245</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2020-02-25T20:12:58Z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