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2" r:id="rId14"/>
    <p:sldId id="1561" r:id="rId15"/>
    <p:sldId id="1586" r:id="rId16"/>
    <p:sldId id="1556" r:id="rId17"/>
    <p:sldId id="1565" r:id="rId18"/>
    <p:sldId id="1587" r:id="rId19"/>
    <p:sldId id="265" r:id="rId20"/>
    <p:sldId id="1588" r:id="rId21"/>
    <p:sldId id="1589" r:id="rId22"/>
    <p:sldId id="15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2"/>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470" autoAdjust="0"/>
    <p:restoredTop sz="69493" autoAdjust="0"/>
  </p:normalViewPr>
  <p:slideViewPr>
    <p:cSldViewPr snapToGrid="0">
      <p:cViewPr varScale="1">
        <p:scale>
          <a:sx n="67" d="100"/>
          <a:sy n="67" d="100"/>
        </p:scale>
        <p:origin x="45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8/22/2020 3:18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8/22/2020 3:18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While on a modern page, the display mode of the web part follows the same mode as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9774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includes a reference to the context of the current page where the component is running. Use the `context` object, available from the component's base class, to access the page context:</a:t>
            </a:r>
          </a:p>
          <a:p>
            <a:endParaRPr lang="en-US" dirty="0"/>
          </a:p>
          <a:p>
            <a:r>
              <a:rPr lang="en-US" dirty="0"/>
              <a:t>Custom components can access the following properties on the page context:</a:t>
            </a:r>
          </a:p>
          <a:p>
            <a:endParaRPr lang="en-US" dirty="0"/>
          </a:p>
          <a:p>
            <a:r>
              <a:rPr lang="en-US" dirty="0"/>
              <a:t>- web title</a:t>
            </a:r>
          </a:p>
          <a:p>
            <a:r>
              <a:rPr lang="en-US" dirty="0"/>
              <a:t>- web absolute URL</a:t>
            </a:r>
          </a:p>
          <a:p>
            <a:r>
              <a:rPr lang="en-US" dirty="0"/>
              <a:t>- web server-relative URL</a:t>
            </a:r>
          </a:p>
          <a:p>
            <a:r>
              <a:rPr lang="en-US" dirty="0"/>
              <a:t>- current user login name</a:t>
            </a:r>
          </a:p>
          <a:p>
            <a:endParaRPr lang="en-US" dirty="0"/>
          </a:p>
          <a:p>
            <a:r>
              <a:rPr lang="en-US" dirty="0"/>
              <a:t>The `context` property is available in both the local workbench and SharePoint-hosted workbench. When testing a component in the local workbench, mock data is returned. For example, the title of the current site and details of the current user never change because they are hard-coded in the SharePoint Framework API. </a:t>
            </a:r>
          </a:p>
          <a:p>
            <a:endParaRPr lang="en-US" dirty="0"/>
          </a:p>
          <a:p>
            <a:r>
              <a:rPr lang="en-US" dirty="0"/>
              <a:t>The `context` property will always return real data when testing the component in the SharePoint-hosted workbench.</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web part running in the local workbench compared to running in the SharePoint-hosted workbench. Notice the local workbench version has a site title of **Local Workbench**. </a:t>
            </a:r>
          </a:p>
          <a:p>
            <a:endParaRPr lang="en-US" dirty="0"/>
          </a:p>
          <a:p>
            <a:r>
              <a:rPr lang="en-US" dirty="0"/>
              <a:t>In the other version of the web part, it's running in a real SharePoint page. This can be in the SharePoint-hosted workbench or on a web part page. Notice the title of the current site is different from the local workbench and will match the title of the site where the web part is currently running.</a:t>
            </a:r>
          </a:p>
          <a:p>
            <a:r>
              <a:rPr lang="en-US" dirty="0"/>
              <a: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4259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If your custom component works with data from Microsoft Graph or another external API, you should consider adding logic that detects if the web part is running in the local workbench or in a real SharePoint environment. In the case where it is running in the local workbench, you can return mock data instead of calling the external APIs.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do this, you need to use the SharePoint Framework API to detect the current environment. To check for the current environment, import the `Environment` object and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has the following options: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**Local**: indicates the component is running in the local workbench</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ClassicSharePoint</a:t>
            </a:r>
            <a:r>
              <a:rPr lang="en-US" sz="900" b="0" i="0" kern="1200" dirty="0">
                <a:solidFill>
                  <a:schemeClr val="tx1"/>
                </a:solidFill>
                <a:effectLst/>
                <a:latin typeface="Segoe UI Light" pitchFamily="34" charset="0"/>
                <a:ea typeface="+mn-ea"/>
                <a:cs typeface="+mn-cs"/>
              </a:rPr>
              <a:t>**: indicates the component is running on a classic page in a real SharePoint environment</a:t>
            </a:r>
          </a:p>
          <a:p>
            <a:r>
              <a:rPr lang="en-US" sz="900" b="0" i="0" kern="1200" dirty="0">
                <a:solidFill>
                  <a:schemeClr val="tx1"/>
                </a:solidFill>
                <a:effectLst/>
                <a:latin typeface="Segoe UI Light" pitchFamily="34" charset="0"/>
                <a:ea typeface="+mn-ea"/>
                <a:cs typeface="+mn-cs"/>
              </a:rPr>
              <a:t>- **SharePoint**: indicates the component is running on a modern page in a real SharePoint environment (*includes the SharePoint-hosted workbench*)</a:t>
            </a:r>
          </a:p>
          <a:p>
            <a:r>
              <a:rPr lang="en-US" sz="900" b="0" i="0" kern="1200" dirty="0">
                <a:solidFill>
                  <a:schemeClr val="tx1"/>
                </a:solidFill>
                <a:effectLst/>
                <a:latin typeface="Segoe UI Light" pitchFamily="34" charset="0"/>
                <a:ea typeface="+mn-ea"/>
                <a:cs typeface="+mn-cs"/>
              </a:rPr>
              <a:t>- **Test**: indicates the component is running in a test harness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following figure shows a web part running in the local workbench on the left, and another running in a real SharePoint environment on the right: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`Log` class contains four static methods for logging: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**info**: log information</a:t>
            </a:r>
          </a:p>
          <a:p>
            <a:r>
              <a:rPr lang="en-US" sz="900" b="0" i="0" kern="1200" dirty="0">
                <a:solidFill>
                  <a:schemeClr val="tx1"/>
                </a:solidFill>
                <a:effectLst/>
                <a:latin typeface="Segoe UI Light" pitchFamily="34" charset="0"/>
                <a:ea typeface="+mn-ea"/>
                <a:cs typeface="+mn-cs"/>
              </a:rPr>
              <a:t>- **warn**: log warnings</a:t>
            </a:r>
          </a:p>
          <a:p>
            <a:r>
              <a:rPr lang="en-US" sz="900" b="0" i="0" kern="1200" dirty="0">
                <a:solidFill>
                  <a:schemeClr val="tx1"/>
                </a:solidFill>
                <a:effectLst/>
                <a:latin typeface="Segoe UI Light" pitchFamily="34" charset="0"/>
                <a:ea typeface="+mn-ea"/>
                <a:cs typeface="+mn-cs"/>
              </a:rPr>
              <a:t>- **error**: log errors</a:t>
            </a:r>
          </a:p>
          <a:p>
            <a:r>
              <a:rPr lang="en-US" sz="900" b="0" i="0" kern="1200" dirty="0">
                <a:solidFill>
                  <a:schemeClr val="tx1"/>
                </a:solidFill>
                <a:effectLst/>
                <a:latin typeface="Segoe UI Light" pitchFamily="34" charset="0"/>
                <a:ea typeface="+mn-ea"/>
                <a:cs typeface="+mn-cs"/>
              </a:rPr>
              <a:t>- **verbose**: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written to the JavaScript console. You can see the logging messages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**source**: the source of the logging information (*max 20 characters*), such as the method or the class name</a:t>
            </a:r>
          </a:p>
          <a:p>
            <a:r>
              <a:rPr lang="en-US" sz="900" b="0" i="0" kern="1200" dirty="0">
                <a:solidFill>
                  <a:schemeClr val="tx1"/>
                </a:solidFill>
                <a:effectLst/>
                <a:latin typeface="Segoe UI Light" pitchFamily="34" charset="0"/>
                <a:ea typeface="+mn-ea"/>
                <a:cs typeface="+mn-cs"/>
              </a:rPr>
              <a:t>- **message**: the actual message to log (*max 100 characters*)</a:t>
            </a:r>
          </a:p>
          <a:p>
            <a:r>
              <a:rPr lang="en-US" sz="900" b="0" i="0" kern="1200" dirty="0">
                <a:solidFill>
                  <a:schemeClr val="tx1"/>
                </a:solidFill>
                <a:effectLst/>
                <a:latin typeface="Segoe UI Light" pitchFamily="34" charset="0"/>
                <a:ea typeface="+mn-ea"/>
                <a:cs typeface="+mn-cs"/>
              </a:rPr>
              <a:t>- **scope**: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error method takes an `Error` object instead of the message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To use the SharePoint Framework logging infrastructure, import the `Log` object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 Each of the methods will write a different type of logging message to the JavaScript console, as you can see here: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your component needs to programmatically load an external JavaScript or CSS file, you can use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object. This object can be found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microsoft</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a:t>
            </a:r>
            <a:r>
              <a:rPr lang="en-US" sz="900" b="1" kern="1200" dirty="0">
                <a:solidFill>
                  <a:schemeClr val="tx1"/>
                </a:solidFill>
                <a:effectLst/>
                <a:latin typeface="Segoe UI Light" pitchFamily="34" charset="0"/>
                <a:ea typeface="+mn-ea"/>
                <a:cs typeface="+mn-cs"/>
              </a:rPr>
              <a:t>-loader**</a:t>
            </a:r>
            <a:r>
              <a:rPr lang="en-US" sz="900" b="0" kern="1200" dirty="0">
                <a:solidFill>
                  <a:schemeClr val="tx1"/>
                </a:solidFill>
                <a:effectLst/>
                <a:latin typeface="Segoe UI Light" pitchFamily="34" charset="0"/>
                <a:ea typeface="+mn-ea"/>
                <a:cs typeface="+mn-cs"/>
              </a:rPr>
              <a:t> package.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contains two methods: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and `</a:t>
            </a:r>
            <a:r>
              <a:rPr lang="en-US" sz="900" b="0" kern="1200" dirty="0" err="1">
                <a:solidFill>
                  <a:schemeClr val="tx1"/>
                </a:solidFill>
                <a:effectLst/>
                <a:latin typeface="Segoe UI Light" pitchFamily="34" charset="0"/>
                <a:ea typeface="+mn-ea"/>
                <a:cs typeface="+mn-cs"/>
              </a:rPr>
              <a:t>loadCss</a:t>
            </a:r>
            <a:r>
              <a:rPr lang="en-US" sz="900" b="0" kern="1200" dirty="0">
                <a:solidFill>
                  <a:schemeClr val="tx1"/>
                </a:solidFill>
                <a:effectLst/>
                <a:latin typeface="Segoe UI Light" pitchFamily="34" charset="0"/>
                <a:ea typeface="+mn-ea"/>
                <a:cs typeface="+mn-cs"/>
              </a:rPr>
              <a:t>()`. Both methods accept a string parameter of the URL of the file to load and return a JavaScript promise once the file has been loaded.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method accepts a second parameter that you can use to specify the object that the script should be assigned to when it is exported.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how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is wrapped in the `if (!</a:t>
            </a:r>
            <a:r>
              <a:rPr lang="en-US" sz="900" b="0" kern="1200" dirty="0" err="1">
                <a:solidFill>
                  <a:schemeClr val="tx1"/>
                </a:solidFill>
                <a:effectLst/>
                <a:latin typeface="Segoe UI Light" pitchFamily="34" charset="0"/>
                <a:ea typeface="+mn-ea"/>
                <a:cs typeface="+mn-cs"/>
              </a:rPr>
              <a:t>this.renderedOnce</a:t>
            </a:r>
            <a:r>
              <a:rPr lang="en-US" sz="900" b="0" kern="1200" dirty="0">
                <a:solidFill>
                  <a:schemeClr val="tx1"/>
                </a:solidFill>
                <a:effectLst/>
                <a:latin typeface="Segoe UI Light" pitchFamily="34" charset="0"/>
                <a:ea typeface="+mn-ea"/>
                <a:cs typeface="+mn-cs"/>
              </a:rPr>
              <a:t>)` clause. The `render` function of client-side web parts is called initially whenever a web part is added to the page, but also every time a web part property is changed in the property pane. Because we only want to load the scripts with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one time, we use the `</a:t>
            </a:r>
            <a:r>
              <a:rPr lang="en-US" sz="900" b="0" kern="1200" dirty="0" err="1">
                <a:solidFill>
                  <a:schemeClr val="tx1"/>
                </a:solidFill>
                <a:effectLst/>
                <a:latin typeface="Segoe UI Light" pitchFamily="34" charset="0"/>
                <a:ea typeface="+mn-ea"/>
                <a:cs typeface="+mn-cs"/>
              </a:rPr>
              <a:t>renderedOnce</a:t>
            </a:r>
            <a:r>
              <a:rPr lang="en-US" sz="900" b="0" kern="1200" dirty="0">
                <a:solidFill>
                  <a:schemeClr val="tx1"/>
                </a:solidFill>
                <a:effectLst/>
                <a:latin typeface="Segoe UI Light" pitchFamily="34" charset="0"/>
                <a:ea typeface="+mn-ea"/>
                <a:cs typeface="+mn-cs"/>
              </a:rPr>
              <a:t>` property to verify that the web part is rendering initially and then load the required modules.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loading jQuery using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we load it as a global script associated with the `jQuery` variable.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that after loading the jQuery library and before loading a CSS file for the jQuery UI project, we store the reference to jQuery in the `</a:t>
            </a:r>
            <a:r>
              <a:rPr lang="en-US" sz="900" b="0" kern="1200" dirty="0" err="1">
                <a:solidFill>
                  <a:schemeClr val="tx1"/>
                </a:solidFill>
                <a:effectLst/>
                <a:latin typeface="Segoe UI Light" pitchFamily="34" charset="0"/>
                <a:ea typeface="+mn-ea"/>
                <a:cs typeface="+mn-cs"/>
              </a:rPr>
              <a:t>this.jQuery</a:t>
            </a:r>
            <a:r>
              <a:rPr lang="en-US" sz="900" b="0" kern="1200" dirty="0">
                <a:solidFill>
                  <a:schemeClr val="tx1"/>
                </a:solidFill>
                <a:effectLst/>
                <a:latin typeface="Segoe UI Light" pitchFamily="34" charset="0"/>
                <a:ea typeface="+mn-ea"/>
                <a:cs typeface="+mn-cs"/>
              </a:rPr>
              <a:t>` variable.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about some of the features included in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SharePoint Framework includes many utility APIs and libraries that make developing SharePoint Framework components easier. These utilities are available from the Framework API and from external libraries.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1290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first utility we'll cover is the status renderers. These indicators are ideal for use when you have an error to display or when your component is doing a long-running asynchronous operation.</a:t>
            </a:r>
          </a:p>
          <a:p>
            <a:pPr marL="0" marR="0" lvl="0" indent="0" algn="l" defTabSz="932742" rtl="0" eaLnBrk="1" fontAlgn="auto" latinLnBrk="0" hangingPunct="1">
              <a:lnSpc>
                <a:spcPct val="90000"/>
              </a:lnSpc>
              <a:spcBef>
                <a:spcPts val="0"/>
              </a:spcBef>
              <a:spcAft>
                <a:spcPts val="340"/>
              </a:spcAft>
              <a:buClrTx/>
              <a:buSzTx/>
              <a:buFontTx/>
              <a:buNone/>
              <a:tabLst/>
              <a:defRPr/>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status renderers are available from the web part's </a:t>
            </a:r>
            <a:r>
              <a:rPr lang="en-US" b="0" dirty="0">
                <a:solidFill>
                  <a:srgbClr val="800000"/>
                </a:solidFill>
                <a:effectLst/>
                <a:latin typeface="Consolas" panose="020B0609020204030204" pitchFamily="49" charset="0"/>
              </a:rPr>
              <a:t>`context`</a:t>
            </a:r>
            <a:r>
              <a:rPr lang="en-US" b="0" dirty="0">
                <a:solidFill>
                  <a:srgbClr val="000000"/>
                </a:solidFill>
                <a:effectLst/>
                <a:latin typeface="Consolas" panose="020B0609020204030204" pitchFamily="49" charset="0"/>
              </a:rPr>
              <a:t> property so there's nothing to import or add to your project to use them. When used, the status renderer will take up the entire web part user experience. There are two types of renderers available to developers: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**loading indicators**</a:t>
            </a:r>
            <a:r>
              <a:rPr lang="en-US" b="0" dirty="0">
                <a:solidFill>
                  <a:srgbClr val="000000"/>
                </a:solidFill>
                <a:effectLst/>
                <a:latin typeface="Consolas" panose="020B0609020204030204" pitchFamily="49" charset="0"/>
              </a:rPr>
              <a:t>: used when initializing or loading content in your web part</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1" dirty="0">
                <a:solidFill>
                  <a:srgbClr val="000080"/>
                </a:solidFill>
                <a:effectLst/>
                <a:latin typeface="Consolas" panose="020B0609020204030204" pitchFamily="49" charset="0"/>
              </a:rPr>
              <a:t>**error indicator**</a:t>
            </a:r>
            <a:r>
              <a:rPr lang="en-US" b="0" dirty="0">
                <a:solidFill>
                  <a:srgbClr val="000000"/>
                </a:solidFill>
                <a:effectLst/>
                <a:latin typeface="Consolas" panose="020B0609020204030204" pitchFamily="49" charset="0"/>
              </a:rPr>
              <a:t>: used to display error messages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9982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indicators are used when you need to initialize your web part and you want to provide some feedback to the user that something is happening. For example, a loading indicator can be shown when a web part is first added to the page, but needs to fetch information from Microsoft Graph, a remote API, when it first loads.</a:t>
            </a:r>
          </a:p>
          <a:p>
            <a:endParaRPr lang="en-US" dirty="0"/>
          </a:p>
          <a:p>
            <a:r>
              <a:rPr lang="en-US" dirty="0"/>
              <a:t>Instead of the user seeing a blank box on the page with no feedback that something is happening, you can show a loading indicator with an animated image and the message "Loading data.." to to user.</a:t>
            </a:r>
          </a:p>
          <a:p>
            <a:endParaRPr lang="en-US" dirty="0"/>
          </a:p>
          <a:p>
            <a:r>
              <a:rPr lang="en-US" dirty="0"/>
              <a:t>The two methods you'll use to control the indicator are `</a:t>
            </a:r>
            <a:r>
              <a:rPr lang="en-US" dirty="0" err="1"/>
              <a:t>displayLoadingIndicator</a:t>
            </a:r>
            <a:r>
              <a:rPr lang="en-US" dirty="0"/>
              <a:t>()` and `</a:t>
            </a:r>
            <a:r>
              <a:rPr lang="en-US" dirty="0" err="1"/>
              <a:t>clearLoadingIndicator</a:t>
            </a:r>
            <a:r>
              <a:rPr lang="en-US" dirty="0"/>
              <a:t>()`. Both methods are available from the `context` property on the web part.</a:t>
            </a:r>
          </a:p>
          <a:p>
            <a:endParaRPr lang="en-US" dirty="0"/>
          </a:p>
          <a:p>
            <a:r>
              <a:rPr lang="en-US" dirty="0"/>
              <a:t>The first parameter of both methods is the DOM element where the indicator should be placed. In this case, the indicator is taking up the entire area reserved for rendering the web part on the page.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indicators are used when you need to display errors to your users. They work the same way as loading indicators and are available from the `context` property on the web part.</a:t>
            </a:r>
          </a:p>
          <a:p>
            <a:endParaRPr lang="en-US" dirty="0"/>
          </a:p>
          <a:p>
            <a:r>
              <a:rPr lang="en-US" sz="900" b="0" kern="1200" dirty="0">
                <a:solidFill>
                  <a:schemeClr val="tx1"/>
                </a:solidFill>
                <a:effectLst/>
                <a:latin typeface="Segoe UI Light" pitchFamily="34" charset="0"/>
                <a:ea typeface="+mn-ea"/>
                <a:cs typeface="+mn-cs"/>
              </a:rPr>
              <a:t>Like the loading indicator, the first parameter of both methods is the DOM element where the indicator should be placed.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is a great JavaScript utility library that you can use to perform operations on various objects such as arrays, numbers, and strings.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SharePoint Framework includes a repackage version of the the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utility library that contains a subset of the most common and essential functions from larger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to improve performance.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To use functions from the library, make sure you only import those functions that you will use in the current file. This will ensure you load only the minimally required code and not the entire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subset library on the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offers developers a way to determine the current display mode of a page. You can use this information to display a different experience for your users if the page is in read mode or edit mode.</a:t>
            </a:r>
          </a:p>
          <a:p>
            <a:endParaRPr lang="en-US" dirty="0"/>
          </a:p>
          <a:p>
            <a:r>
              <a:rPr lang="en-US" dirty="0"/>
              <a:t>To do this, use the `</a:t>
            </a:r>
            <a:r>
              <a:rPr lang="en-US" dirty="0" err="1"/>
              <a:t>displayMode</a:t>
            </a:r>
            <a:r>
              <a:rPr lang="en-US" dirty="0"/>
              <a:t>` property on the current component and compare it to one of the options on the enumeration `</a:t>
            </a:r>
            <a:r>
              <a:rPr lang="en-US" dirty="0" err="1"/>
              <a:t>DisplayMode</a:t>
            </a:r>
            <a:r>
              <a:rPr lang="en-US" dirty="0"/>
              <a:t>` available from the **@</a:t>
            </a:r>
            <a:r>
              <a:rPr lang="en-US" dirty="0" err="1"/>
              <a:t>microsoft</a:t>
            </a:r>
            <a:r>
              <a:rPr lang="en-US" dirty="0"/>
              <a:t>/</a:t>
            </a:r>
            <a:r>
              <a:rPr lang="en-US" dirty="0" err="1"/>
              <a:t>sp</a:t>
            </a:r>
            <a:r>
              <a:rPr lang="en-US" dirty="0"/>
              <a:t>-core-library** package:</a:t>
            </a:r>
          </a:p>
          <a:p>
            <a:endParaRPr lang="en-US" dirty="0"/>
          </a:p>
          <a:p>
            <a:r>
              <a:rPr lang="en-US" dirty="0"/>
              <a:t>&gt; [!IMPORTANT]</a:t>
            </a:r>
          </a:p>
          <a:p>
            <a:r>
              <a:rPr lang="en-US" dirty="0"/>
              <a:t>&gt; In a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Here you can see the difference between the different page modes when the previous code runs on a web part. In this example, the web part has been added to a classic page. Notice how the page's and web part's display mode don't always match up. This is because a web part can be in read or edit mode when the page is also in edit mode: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3:18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32323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the SharePoint Framework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745E23-457F-486B-86CA-B6F8A2619286}"/>
              </a:ext>
            </a:extLst>
          </p:cNvPr>
          <p:cNvPicPr>
            <a:picLocks noChangeAspect="1"/>
          </p:cNvPicPr>
          <p:nvPr/>
        </p:nvPicPr>
        <p:blipFill>
          <a:blip r:embed="rId3"/>
          <a:stretch>
            <a:fillRect/>
          </a:stretch>
        </p:blipFill>
        <p:spPr>
          <a:xfrm>
            <a:off x="340525" y="1409242"/>
            <a:ext cx="5725311" cy="2932137"/>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4B911116-DFB6-42D8-B9FC-8F9C27D28B37}"/>
              </a:ext>
            </a:extLst>
          </p:cNvPr>
          <p:cNvPicPr>
            <a:picLocks noChangeAspect="1"/>
          </p:cNvPicPr>
          <p:nvPr/>
        </p:nvPicPr>
        <p:blipFill>
          <a:blip r:embed="rId4"/>
          <a:stretch>
            <a:fillRect/>
          </a:stretch>
        </p:blipFill>
        <p:spPr>
          <a:xfrm>
            <a:off x="6251400" y="1409242"/>
            <a:ext cx="5891101" cy="33226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const </a:t>
            </a:r>
            <a:r>
              <a:rPr lang="en-US" dirty="0" err="1">
                <a:latin typeface="Courier New" panose="02070309020205020404" pitchFamily="49" charset="0"/>
                <a:cs typeface="Courier New" panose="02070309020205020404" pitchFamily="49" charset="0"/>
              </a:rPr>
              <a:t>siteTitle</a:t>
            </a:r>
            <a:r>
              <a:rPr lang="en-US" dirty="0">
                <a:latin typeface="Courier New" panose="02070309020205020404" pitchFamily="49" charset="0"/>
                <a:cs typeface="Courier New" panose="02070309020205020404" pitchFamily="49" charset="0"/>
              </a:rPr>
              <a:t>: string = </a:t>
            </a:r>
            <a:r>
              <a:rPr lang="en-US" dirty="0" err="1">
                <a:latin typeface="Courier New" panose="02070309020205020404" pitchFamily="49" charset="0"/>
                <a:cs typeface="Courier New" panose="02070309020205020404" pitchFamily="49" charset="0"/>
              </a:rPr>
              <a:t>this.context.pageContext.web.title</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24CE407E-3FCD-4521-AF16-DC102A7A6607}"/>
              </a:ext>
            </a:extLst>
          </p:cNvPr>
          <p:cNvPicPr>
            <a:picLocks noChangeAspect="1"/>
          </p:cNvPicPr>
          <p:nvPr/>
        </p:nvPicPr>
        <p:blipFill>
          <a:blip r:embed="rId3"/>
          <a:stretch>
            <a:fillRect/>
          </a:stretch>
        </p:blipFill>
        <p:spPr>
          <a:xfrm>
            <a:off x="465138" y="2133016"/>
            <a:ext cx="4551362" cy="3277511"/>
          </a:xfrm>
          <a:prstGeom prst="rect">
            <a:avLst/>
          </a:prstGeom>
        </p:spPr>
      </p:pic>
      <p:pic>
        <p:nvPicPr>
          <p:cNvPr id="10" name="Picture 9">
            <a:extLst>
              <a:ext uri="{FF2B5EF4-FFF2-40B4-BE49-F238E27FC236}">
                <a16:creationId xmlns:a16="http://schemas.microsoft.com/office/drawing/2014/main" id="{DFCE0873-4A67-42AA-AA1A-7F1CD8218851}"/>
              </a:ext>
            </a:extLst>
          </p:cNvPr>
          <p:cNvPicPr>
            <a:picLocks noChangeAspect="1"/>
          </p:cNvPicPr>
          <p:nvPr/>
        </p:nvPicPr>
        <p:blipFill>
          <a:blip r:embed="rId4"/>
          <a:stretch>
            <a:fillRect/>
          </a:stretch>
        </p:blipFill>
        <p:spPr>
          <a:xfrm>
            <a:off x="5607238" y="2133015"/>
            <a:ext cx="5156086" cy="3277511"/>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1744621" y="3037654"/>
            <a:ext cx="8947231" cy="168787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85175"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654731" y="1471502"/>
            <a:ext cx="6509472"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7" name="Picture 6">
            <a:extLst>
              <a:ext uri="{FF2B5EF4-FFF2-40B4-BE49-F238E27FC236}">
                <a16:creationId xmlns:a16="http://schemas.microsoft.com/office/drawing/2014/main" id="{0AC14D7D-EEB1-475A-ACA0-10BB6252AC87}"/>
              </a:ext>
            </a:extLst>
          </p:cNvPr>
          <p:cNvPicPr>
            <a:picLocks noChangeAspect="1"/>
          </p:cNvPicPr>
          <p:nvPr/>
        </p:nvPicPr>
        <p:blipFill>
          <a:blip r:embed="rId3"/>
          <a:stretch>
            <a:fillRect/>
          </a:stretch>
        </p:blipFill>
        <p:spPr>
          <a:xfrm>
            <a:off x="465138" y="2226009"/>
            <a:ext cx="4853076" cy="2947490"/>
          </a:xfrm>
          <a:prstGeom prst="rect">
            <a:avLst/>
          </a:prstGeom>
        </p:spPr>
      </p:pic>
      <p:pic>
        <p:nvPicPr>
          <p:cNvPr id="8" name="Picture 7">
            <a:extLst>
              <a:ext uri="{FF2B5EF4-FFF2-40B4-BE49-F238E27FC236}">
                <a16:creationId xmlns:a16="http://schemas.microsoft.com/office/drawing/2014/main" id="{543927EB-44D4-43DA-9819-E269C63E1B58}"/>
              </a:ext>
            </a:extLst>
          </p:cNvPr>
          <p:cNvPicPr>
            <a:picLocks noChangeAspect="1"/>
          </p:cNvPicPr>
          <p:nvPr/>
        </p:nvPicPr>
        <p:blipFill>
          <a:blip r:embed="rId4"/>
          <a:stretch>
            <a:fillRect/>
          </a:stretch>
        </p:blipFill>
        <p:spPr>
          <a:xfrm>
            <a:off x="5654731" y="2226009"/>
            <a:ext cx="5432369" cy="2947490"/>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SharePoint Framework utilities, indicators and libraries</a:t>
            </a:r>
          </a:p>
          <a:p>
            <a:pPr>
              <a:spcBef>
                <a:spcPts val="1200"/>
              </a:spcBef>
            </a:pPr>
            <a:r>
              <a:rPr lang="en-US" sz="2000" dirty="0"/>
              <a:t>Page modes</a:t>
            </a:r>
          </a:p>
          <a:p>
            <a:pPr>
              <a:spcBef>
                <a:spcPts val="1200"/>
              </a:spcBef>
            </a:pPr>
            <a:r>
              <a:rPr lang="en-US" sz="2000" dirty="0"/>
              <a:t>Page context</a:t>
            </a:r>
          </a:p>
          <a:p>
            <a:pPr>
              <a:spcBef>
                <a:spcPts val="1200"/>
              </a:spcBef>
            </a:pPr>
            <a:r>
              <a:rPr lang="en-US" sz="2000" dirty="0"/>
              <a:t>Environment types</a:t>
            </a:r>
          </a:p>
          <a:p>
            <a:pPr>
              <a:spcBef>
                <a:spcPts val="1200"/>
              </a:spcBef>
            </a:pPr>
            <a:r>
              <a:rPr lang="en-US" sz="2000" dirty="0"/>
              <a:t>Logging</a:t>
            </a:r>
          </a:p>
          <a:p>
            <a:pPr>
              <a:spcBef>
                <a:spcPts val="1200"/>
              </a:spcBef>
            </a:pPr>
            <a:r>
              <a:rPr lang="en-US" sz="2000" dirty="0"/>
              <a:t>Programmatically loading libraries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708981"/>
          </a:xfrm>
        </p:spPr>
        <p:txBody>
          <a:bodyPr/>
          <a:lstStyle/>
          <a:p>
            <a:r>
              <a:rPr lang="en-US" dirty="0"/>
              <a:t>Use when a web part is loading information from SharePoint or to display errors if a web part runs into issues that could prevent it from working properly</a:t>
            </a:r>
          </a:p>
          <a:p>
            <a:endParaRPr lang="en-US" dirty="0"/>
          </a:p>
          <a:p>
            <a:r>
              <a:rPr lang="en-US" dirty="0"/>
              <a:t>Available via the web part context property</a:t>
            </a:r>
          </a:p>
          <a:p>
            <a:endParaRPr lang="en-US" dirty="0"/>
          </a:p>
          <a:p>
            <a:r>
              <a:rPr lang="en-US" dirty="0"/>
              <a:t>Use the entire web part UX</a:t>
            </a:r>
          </a:p>
          <a:p>
            <a:endParaRPr lang="en-US" dirty="0"/>
          </a:p>
          <a:p>
            <a:r>
              <a:rPr lang="en-US" dirty="0"/>
              <a:t>Loading indicators</a:t>
            </a:r>
          </a:p>
          <a:p>
            <a:pPr lvl="1"/>
            <a:r>
              <a:rPr lang="en-US" dirty="0"/>
              <a:t>Useful when you are initializing or loading any content in your web part.</a:t>
            </a:r>
          </a:p>
          <a:p>
            <a:endParaRPr lang="en-US" dirty="0"/>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latin typeface="Courier New" panose="02070309020205020404" pitchFamily="49" charset="0"/>
                <a:cs typeface="Courier New" panose="02070309020205020404" pitchFamily="49" charset="0"/>
              </a:rPr>
              <a:t>displayLoadingIndicator</a:t>
            </a:r>
            <a:r>
              <a:rPr lang="en-US" dirty="0">
                <a:latin typeface="Courier New" panose="02070309020205020404" pitchFamily="49" charset="0"/>
                <a:cs typeface="Courier New" panose="02070309020205020404" pitchFamily="49" charset="0"/>
              </a:rPr>
              <a:t>()</a:t>
            </a:r>
          </a:p>
          <a:p>
            <a:r>
              <a:rPr lang="en-US" dirty="0"/>
              <a:t>Clear the loading indicator: </a:t>
            </a:r>
            <a:r>
              <a:rPr lang="en-US" dirty="0" err="1">
                <a:latin typeface="Courier New" panose="02070309020205020404" pitchFamily="49" charset="0"/>
                <a:cs typeface="Courier New" panose="02070309020205020404" pitchFamily="49" charset="0"/>
              </a:rPr>
              <a:t>clearLoadingIndicator</a:t>
            </a:r>
            <a:r>
              <a:rPr lang="en-US" dirty="0">
                <a:latin typeface="Courier New" panose="02070309020205020404" pitchFamily="49" charset="0"/>
                <a:cs typeface="Courier New" panose="02070309020205020404" pitchFamily="49" charset="0"/>
              </a:rPr>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latin typeface="Courier New" panose="02070309020205020404" pitchFamily="49" charset="0"/>
                <a:cs typeface="Courier New" panose="02070309020205020404" pitchFamily="49" charset="0"/>
              </a:rPr>
              <a:t>renderError</a:t>
            </a:r>
            <a:r>
              <a:rPr lang="en-US" dirty="0">
                <a:latin typeface="Courier New" panose="02070309020205020404" pitchFamily="49" charset="0"/>
                <a:cs typeface="Courier New" panose="02070309020205020404" pitchFamily="49" charset="0"/>
              </a:rPr>
              <a:t>()</a:t>
            </a:r>
          </a:p>
          <a:p>
            <a:r>
              <a:rPr lang="en-US" dirty="0"/>
              <a:t>Clear an error, call </a:t>
            </a:r>
            <a:r>
              <a:rPr lang="en-US" dirty="0" err="1">
                <a:latin typeface="Courier New" panose="02070309020205020404" pitchFamily="49" charset="0"/>
                <a:cs typeface="Courier New" panose="02070309020205020404" pitchFamily="49" charset="0"/>
              </a:rPr>
              <a:t>clearError</a:t>
            </a:r>
            <a:r>
              <a:rPr lang="en-US" dirty="0">
                <a:latin typeface="Courier New" panose="02070309020205020404" pitchFamily="49" charset="0"/>
                <a:cs typeface="Courier New" panose="02070309020205020404" pitchFamily="49" charset="0"/>
              </a:rPr>
              <a:t>()</a:t>
            </a:r>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4" name="Picture 3">
            <a:extLst>
              <a:ext uri="{FF2B5EF4-FFF2-40B4-BE49-F238E27FC236}">
                <a16:creationId xmlns:a16="http://schemas.microsoft.com/office/drawing/2014/main" id="{C4973148-6FEA-476C-8942-9DDC314EE321}"/>
              </a:ext>
            </a:extLst>
          </p:cNvPr>
          <p:cNvPicPr>
            <a:picLocks noChangeAspect="1"/>
          </p:cNvPicPr>
          <p:nvPr/>
        </p:nvPicPr>
        <p:blipFill>
          <a:blip r:embed="rId3"/>
          <a:stretch>
            <a:fillRect/>
          </a:stretch>
        </p:blipFill>
        <p:spPr>
          <a:xfrm>
            <a:off x="723081" y="1676854"/>
            <a:ext cx="3797409" cy="1820408"/>
          </a:xfrm>
          <a:prstGeom prst="rect">
            <a:avLst/>
          </a:prstGeom>
        </p:spPr>
      </p:pic>
      <p:pic>
        <p:nvPicPr>
          <p:cNvPr id="12" name="Picture 11">
            <a:extLst>
              <a:ext uri="{FF2B5EF4-FFF2-40B4-BE49-F238E27FC236}">
                <a16:creationId xmlns:a16="http://schemas.microsoft.com/office/drawing/2014/main" id="{2EA83DA1-D507-45CA-BA55-E8C0E4C26EE2}"/>
              </a:ext>
            </a:extLst>
          </p:cNvPr>
          <p:cNvPicPr>
            <a:picLocks noChangeAspect="1"/>
          </p:cNvPicPr>
          <p:nvPr/>
        </p:nvPicPr>
        <p:blipFill>
          <a:blip r:embed="rId3"/>
          <a:stretch>
            <a:fillRect/>
          </a:stretch>
        </p:blipFill>
        <p:spPr>
          <a:xfrm>
            <a:off x="723080" y="4601541"/>
            <a:ext cx="3797409" cy="1820408"/>
          </a:xfrm>
          <a:prstGeom prst="rect">
            <a:avLst/>
          </a:prstGeom>
        </p:spPr>
      </p:pic>
      <p:pic>
        <p:nvPicPr>
          <p:cNvPr id="6" name="Picture 5">
            <a:extLst>
              <a:ext uri="{FF2B5EF4-FFF2-40B4-BE49-F238E27FC236}">
                <a16:creationId xmlns:a16="http://schemas.microsoft.com/office/drawing/2014/main" id="{4B1DFD60-5F9F-4DB8-8C14-64C846A2F57D}"/>
              </a:ext>
            </a:extLst>
          </p:cNvPr>
          <p:cNvPicPr>
            <a:picLocks noChangeAspect="1"/>
          </p:cNvPicPr>
          <p:nvPr/>
        </p:nvPicPr>
        <p:blipFill>
          <a:blip r:embed="rId4"/>
          <a:stretch>
            <a:fillRect/>
          </a:stretch>
        </p:blipFill>
        <p:spPr>
          <a:xfrm>
            <a:off x="5652851" y="2167456"/>
            <a:ext cx="5680754" cy="2772843"/>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2848</Words>
  <Application>Microsoft Office PowerPoint</Application>
  <PresentationFormat>Custom</PresentationFormat>
  <Paragraphs>244</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2020-08-22T19:28:17Z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