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72" r:id="rId6"/>
    <p:sldId id="1573" r:id="rId7"/>
    <p:sldId id="1574"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33" autoAdjust="0"/>
    <p:restoredTop sz="68455" autoAdjust="0"/>
  </p:normalViewPr>
  <p:slideViewPr>
    <p:cSldViewPr snapToGrid="0">
      <p:cViewPr varScale="1">
        <p:scale>
          <a:sx n="62" d="100"/>
          <a:sy n="62" d="100"/>
        </p:scale>
        <p:origin x="111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11/9/2022 1:07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11/9/2022 1:07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you can use third-party controls from the popular PnP </a:t>
            </a:r>
            <a:r>
              <a:rPr lang="en-US" sz="900" b="0" kern="1200" dirty="0" err="1">
                <a:solidFill>
                  <a:schemeClr val="tx1"/>
                </a:solidFill>
                <a:effectLst/>
                <a:latin typeface="Segoe UI Light" pitchFamily="34" charset="0"/>
                <a:ea typeface="+mn-ea"/>
                <a:cs typeface="+mn-cs"/>
              </a:rPr>
              <a:t>SPFx</a:t>
            </a:r>
            <a:r>
              <a:rPr lang="en-US" sz="900" b="0" kern="1200" dirty="0">
                <a:solidFill>
                  <a:schemeClr val="tx1"/>
                </a:solidFill>
                <a:effectLst/>
                <a:latin typeface="Segoe UI Light" pitchFamily="34" charset="0"/>
                <a:ea typeface="+mn-ea"/>
                <a:cs typeface="+mn-cs"/>
              </a:rPr>
              <a:t> reusable property pane controls project.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field controls included in the SharePoint Framework API are basic input controls. They enable developers to provide users an experience to edit public properties on the web part. These basic controls don't contain any special logic or detail about the current SharePoint site.</a:t>
            </a:r>
          </a:p>
          <a:p>
            <a:endParaRPr lang="en-US" dirty="0"/>
          </a:p>
          <a:p>
            <a:r>
              <a:rPr lang="en-US" dirty="0"/>
              <a:t>For example, if you wanted to provide an experience for your users to select an existing SharePoint list from the current site from a list in the property pane, you'll have to write the code to retrieve all the SharePoint lists and display them in the property pane.</a:t>
            </a:r>
          </a:p>
          <a:p>
            <a:endParaRPr lang="en-US" dirty="0"/>
          </a:p>
          <a:p>
            <a:r>
              <a:rPr lang="en-US" b="0" dirty="0">
                <a:solidFill>
                  <a:srgbClr val="000000"/>
                </a:solidFill>
                <a:effectLst/>
                <a:latin typeface="Consolas" panose="020B0609020204030204" pitchFamily="49" charset="0"/>
              </a:rPr>
              <a:t>This common requirement could be simplified so that a developer could create a custom property pane field control that, when added to the property pane, contained the logic to retrieve all lists from the current SharePoint site and display them in a dropdown control. You could also include settings on the control to include or exclude hidden lists, exclude SharePoint infrastructure lists such as the Master Page Gallery or Client Side Assets library, or other settings.</a:t>
            </a:r>
          </a:p>
          <a:p>
            <a:endParaRPr lang="en-US" dirty="0"/>
          </a:p>
          <a:p>
            <a:r>
              <a:rPr lang="en-US" dirty="0"/>
              <a:t>These *smart controls* can then be used across multiple SharePoint Framework client-side web part projects, simplifying the code in those projects because they don't have to populate the property pane with a list of all SharePoint lists int he site.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Patterns and Practices (PnP) group provides an open source library containing reusable controls for use in the SharePoint Framework client-side web part property pane. These controls include this reusable logic that is tied to the current SharePoint site.</a:t>
            </a:r>
          </a:p>
          <a:p>
            <a:endParaRPr lang="en-US" dirty="0"/>
          </a:p>
          <a:p>
            <a:r>
              <a:rPr lang="en-US" dirty="0"/>
              <a:t>You can learn more about these controls at **https://</a:t>
            </a:r>
            <a:r>
              <a:rPr lang="en-US" dirty="0" err="1"/>
              <a:t>sharepoint.github.io</a:t>
            </a:r>
            <a:r>
              <a:rPr lang="en-US" dirty="0"/>
              <a:t>/</a:t>
            </a:r>
            <a:r>
              <a:rPr lang="en-US" dirty="0" err="1"/>
              <a:t>sp</a:t>
            </a:r>
            <a:r>
              <a:rPr lang="en-US" dirty="0"/>
              <a:t>-dev-</a:t>
            </a:r>
            <a:r>
              <a:rPr lang="en-US" dirty="0" err="1"/>
              <a:t>fx</a:t>
            </a:r>
            <a:r>
              <a:rPr lang="en-US" dirty="0"/>
              <a:t>-property-controls**.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9283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library contains multiple controls that you can use in your projects. Some of the controls include:</a:t>
            </a:r>
          </a:p>
          <a:p>
            <a:endParaRPr lang="en-US" dirty="0"/>
          </a:p>
          <a:p>
            <a:r>
              <a:rPr lang="en-US" dirty="0"/>
              <a:t>- **</a:t>
            </a:r>
            <a:r>
              <a:rPr lang="en-US" dirty="0" err="1"/>
              <a:t>PropertyFieldColorPicker</a:t>
            </a:r>
            <a:r>
              <a:rPr lang="en-US" dirty="0"/>
              <a:t>**: Select a color from a swatch or using the RGB values.</a:t>
            </a:r>
          </a:p>
          <a:p>
            <a:r>
              <a:rPr lang="en-US" dirty="0"/>
              <a:t>- **</a:t>
            </a:r>
            <a:r>
              <a:rPr lang="en-US" dirty="0" err="1"/>
              <a:t>PropertyFieldDateTimePicker</a:t>
            </a:r>
            <a:r>
              <a:rPr lang="en-US" dirty="0"/>
              <a:t>**: Select a date and time from a friendly picker control.</a:t>
            </a:r>
          </a:p>
          <a:p>
            <a:r>
              <a:rPr lang="en-US" dirty="0"/>
              <a:t>- **</a:t>
            </a:r>
            <a:r>
              <a:rPr lang="en-US" dirty="0" err="1"/>
              <a:t>PropertyFieldListPicker</a:t>
            </a:r>
            <a:r>
              <a:rPr lang="en-US" dirty="0"/>
              <a:t>**: Select a SharePoint list or lists from the current site.</a:t>
            </a:r>
          </a:p>
          <a:p>
            <a:r>
              <a:rPr lang="en-US" dirty="0"/>
              <a:t>- **</a:t>
            </a:r>
            <a:r>
              <a:rPr lang="en-US" dirty="0" err="1"/>
              <a:t>PropertyFieldPeoplePicker</a:t>
            </a:r>
            <a:r>
              <a:rPr lang="en-US" dirty="0"/>
              <a:t>**: Select people or groups from the current site's directory.</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9525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PnP reusable property pane controls in your project, you start by first installing the NPM package that contains the controls:</a:t>
            </a:r>
          </a:p>
          <a:p>
            <a:endParaRPr lang="en-US" dirty="0"/>
          </a:p>
          <a:p>
            <a:r>
              <a:rPr lang="en-US" dirty="0"/>
              <a:t>Next, import only the controls into the web part file that you want to use.</a:t>
            </a:r>
          </a:p>
          <a:p>
            <a:endParaRPr lang="en-US" dirty="0"/>
          </a:p>
          <a:p>
            <a:r>
              <a:rPr lang="en-US" dirty="0"/>
              <a:t>&gt; [!TIP]</a:t>
            </a:r>
          </a:p>
          <a:p>
            <a:r>
              <a:rPr lang="en-US" dirty="0"/>
              <a:t>&gt; Ensure you only import the controls you want to use. When you import only specific objects, the bundling process will only include those objects and their dependencies in the resulting bundle. Otherwise, the entire library, including the controls you aren't using in your project, will be included in the bundle.</a:t>
            </a:r>
          </a:p>
          <a:p>
            <a:endParaRPr lang="en-US" dirty="0"/>
          </a:p>
          <a:p>
            <a:r>
              <a:rPr lang="en-US" dirty="0"/>
              <a:t>Finally, add the control to the list of `</a:t>
            </a:r>
            <a:r>
              <a:rPr lang="en-US" dirty="0" err="1"/>
              <a:t>groupFields</a:t>
            </a:r>
            <a:r>
              <a:rPr lang="en-US" dirty="0"/>
              <a:t>` in the `</a:t>
            </a:r>
            <a:r>
              <a:rPr lang="en-US" dirty="0" err="1"/>
              <a:t>getPropertyPaneConfiguration</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910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sharepoint.github.io/sp-dev-fx-property-controls"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5.tif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sharepoint.github.io/sp-dev-fx-property-controls/" TargetMode="External"/><Relationship Id="rId4" Type="http://schemas.openxmlformats.org/officeDocument/2006/relationships/hyperlink" Target="https://learn.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Leveraging the </a:t>
            </a:r>
            <a:r>
              <a:rPr lang="en-US" dirty="0" err="1"/>
              <a:t>SPFx</a:t>
            </a:r>
            <a:r>
              <a:rPr lang="en-US" dirty="0"/>
              <a:t> PnP Reusable Property Pane Controls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Leverage the </a:t>
            </a:r>
            <a:r>
              <a:rPr lang="en-US" sz="2800" dirty="0" err="1"/>
              <a:t>SPFx</a:t>
            </a:r>
            <a:r>
              <a:rPr lang="en-US" sz="2800" dirty="0"/>
              <a:t> PnP Reusable Property Pane Controls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Reusable PnP Controls</a:t>
            </a:r>
          </a:p>
          <a:p>
            <a:pPr>
              <a:spcBef>
                <a:spcPts val="1200"/>
              </a:spcBef>
            </a:pPr>
            <a:r>
              <a:rPr lang="en-US" sz="2000" dirty="0"/>
              <a:t>Leveraging PnP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p:txBody>
          <a:bodyPr/>
          <a:lstStyle/>
          <a:p>
            <a:r>
              <a:rPr lang="en-US" dirty="0"/>
              <a:t>Property pane controls included in SharePoint Framework API are basic input controls	</a:t>
            </a:r>
          </a:p>
          <a:p>
            <a:pPr lvl="1"/>
            <a:r>
              <a:rPr lang="en-US" dirty="0"/>
              <a:t>Textbox, drop downs, sliders, toggles, links, </a:t>
            </a:r>
            <a:r>
              <a:rPr lang="en-US" dirty="0" err="1"/>
              <a:t>lables</a:t>
            </a:r>
            <a:r>
              <a:rPr lang="en-US" dirty="0"/>
              <a:t>, </a:t>
            </a:r>
            <a:r>
              <a:rPr lang="en-US" dirty="0" err="1"/>
              <a:t>etc</a:t>
            </a:r>
            <a:r>
              <a:rPr lang="en-US" dirty="0"/>
              <a:t>…</a:t>
            </a:r>
          </a:p>
          <a:p>
            <a:endParaRPr lang="en-US" dirty="0"/>
          </a:p>
          <a:p>
            <a:r>
              <a:rPr lang="en-US" dirty="0"/>
              <a:t>Don’t contain logic or details about current SharePoint site</a:t>
            </a:r>
          </a:p>
          <a:p>
            <a:pPr lvl="1"/>
            <a:r>
              <a:rPr lang="en-US" dirty="0"/>
              <a:t>Simple controls developers can use in web parts</a:t>
            </a:r>
          </a:p>
          <a:p>
            <a:pPr lvl="1"/>
            <a:r>
              <a:rPr lang="en-US" dirty="0"/>
              <a:t>Developers can add logic to initialize them (populate dropdown list with the lists from current site)</a:t>
            </a:r>
          </a:p>
          <a:p>
            <a:pPr lvl="1"/>
            <a:r>
              <a:rPr lang="en-US" dirty="0"/>
              <a:t>Developers can create custom property pane fields with these controls and additional business logic to create “smart controls”</a:t>
            </a:r>
          </a:p>
        </p:txBody>
      </p:sp>
      <p:sp>
        <p:nvSpPr>
          <p:cNvPr id="2" name="Title 1"/>
          <p:cNvSpPr>
            <a:spLocks noGrp="1"/>
          </p:cNvSpPr>
          <p:nvPr>
            <p:ph type="title"/>
          </p:nvPr>
        </p:nvSpPr>
        <p:spPr/>
        <p:txBody>
          <a:bodyPr/>
          <a:lstStyle/>
          <a:p>
            <a:r>
              <a:rPr lang="en-US" dirty="0"/>
              <a:t>Overview</a:t>
            </a:r>
            <a:endParaRPr lang="fi-FI" dirty="0"/>
          </a:p>
        </p:txBody>
      </p:sp>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94954-945E-6846-A5E5-E4729CBC3F96}"/>
              </a:ext>
            </a:extLst>
          </p:cNvPr>
          <p:cNvSpPr>
            <a:spLocks noGrp="1"/>
          </p:cNvSpPr>
          <p:nvPr>
            <p:ph type="body" sz="quarter" idx="10"/>
          </p:nvPr>
        </p:nvSpPr>
        <p:spPr/>
        <p:txBody>
          <a:bodyPr/>
          <a:lstStyle/>
          <a:p>
            <a:r>
              <a:rPr lang="en-US" dirty="0"/>
              <a:t>Open source community library</a:t>
            </a:r>
          </a:p>
          <a:p>
            <a:endParaRPr lang="en-US" dirty="0"/>
          </a:p>
          <a:p>
            <a:r>
              <a:rPr lang="en-US" dirty="0"/>
              <a:t>Managed by the SharePoint </a:t>
            </a:r>
            <a:br>
              <a:rPr lang="en-US" dirty="0"/>
            </a:br>
            <a:r>
              <a:rPr lang="en-US" dirty="0"/>
              <a:t>Patterns &amp; Practices(PnP) team</a:t>
            </a:r>
          </a:p>
          <a:p>
            <a:endParaRPr lang="en-US" dirty="0"/>
          </a:p>
          <a:p>
            <a:r>
              <a:rPr lang="en-US" dirty="0"/>
              <a:t>Includes reusable controls with logic tied to existing SharePoint site</a:t>
            </a:r>
          </a:p>
          <a:p>
            <a:endParaRPr lang="en-US" dirty="0"/>
          </a:p>
          <a:p>
            <a:r>
              <a:rPr lang="en-US" dirty="0">
                <a:hlinkClick r:id="rId3"/>
              </a:rPr>
              <a:t>https://sharepoint.github.io/sp-dev-fx-property-controls</a:t>
            </a:r>
            <a:r>
              <a:rPr lang="en-US" dirty="0"/>
              <a:t> </a:t>
            </a:r>
          </a:p>
        </p:txBody>
      </p:sp>
      <p:sp>
        <p:nvSpPr>
          <p:cNvPr id="3" name="Title 2">
            <a:extLst>
              <a:ext uri="{FF2B5EF4-FFF2-40B4-BE49-F238E27FC236}">
                <a16:creationId xmlns:a16="http://schemas.microsoft.com/office/drawing/2014/main" id="{D3CEB240-EB2E-3A45-8ED2-234E5FB3572E}"/>
              </a:ext>
            </a:extLst>
          </p:cNvPr>
          <p:cNvSpPr>
            <a:spLocks noGrp="1"/>
          </p:cNvSpPr>
          <p:nvPr>
            <p:ph type="title"/>
          </p:nvPr>
        </p:nvSpPr>
        <p:spPr>
          <a:xfrm>
            <a:off x="464400" y="633600"/>
            <a:ext cx="11574000" cy="387798"/>
          </a:xfrm>
        </p:spPr>
        <p:txBody>
          <a:bodyPr/>
          <a:lstStyle/>
          <a:p>
            <a:r>
              <a:rPr lang="en-US" dirty="0"/>
              <a:t>Property Pane Controls for </a:t>
            </a:r>
            <a:r>
              <a:rPr lang="en-US" dirty="0" err="1"/>
              <a:t>SPFx</a:t>
            </a:r>
            <a:endParaRPr lang="en-US" dirty="0"/>
          </a:p>
        </p:txBody>
      </p:sp>
      <p:pic>
        <p:nvPicPr>
          <p:cNvPr id="4" name="Picture 3">
            <a:extLst>
              <a:ext uri="{FF2B5EF4-FFF2-40B4-BE49-F238E27FC236}">
                <a16:creationId xmlns:a16="http://schemas.microsoft.com/office/drawing/2014/main" id="{311A4A71-DF67-2446-9C9C-3E9BC5736B6D}"/>
              </a:ext>
            </a:extLst>
          </p:cNvPr>
          <p:cNvPicPr>
            <a:picLocks noChangeAspect="1"/>
          </p:cNvPicPr>
          <p:nvPr/>
        </p:nvPicPr>
        <p:blipFill>
          <a:blip r:embed="rId4"/>
          <a:stretch>
            <a:fillRect/>
          </a:stretch>
        </p:blipFill>
        <p:spPr>
          <a:xfrm>
            <a:off x="7073198" y="1212850"/>
            <a:ext cx="3575548" cy="1115571"/>
          </a:xfrm>
          <a:prstGeom prst="rect">
            <a:avLst/>
          </a:prstGeom>
        </p:spPr>
      </p:pic>
    </p:spTree>
    <p:extLst>
      <p:ext uri="{BB962C8B-B14F-4D97-AF65-F5344CB8AC3E}">
        <p14:creationId xmlns:p14="http://schemas.microsoft.com/office/powerpoint/2010/main" val="834132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95CED-A4DC-334E-BC0A-D9242C872543}"/>
              </a:ext>
            </a:extLst>
          </p:cNvPr>
          <p:cNvSpPr>
            <a:spLocks noGrp="1"/>
          </p:cNvSpPr>
          <p:nvPr>
            <p:ph type="body" sz="quarter" idx="10"/>
          </p:nvPr>
        </p:nvSpPr>
        <p:spPr/>
        <p:txBody>
          <a:bodyPr/>
          <a:lstStyle/>
          <a:p>
            <a:r>
              <a:rPr lang="en-US" dirty="0" err="1"/>
              <a:t>PropertyFieldColorPicker</a:t>
            </a:r>
            <a:endParaRPr lang="en-US" dirty="0"/>
          </a:p>
          <a:p>
            <a:pPr lvl="1"/>
            <a:r>
              <a:rPr lang="en-US" dirty="0"/>
              <a:t>Generates a color picker</a:t>
            </a:r>
          </a:p>
          <a:p>
            <a:r>
              <a:rPr lang="en-US" dirty="0" err="1"/>
              <a:t>PropertyFieldDateTimePicker</a:t>
            </a:r>
            <a:endParaRPr lang="en-US" dirty="0"/>
          </a:p>
          <a:p>
            <a:pPr lvl="1"/>
            <a:r>
              <a:rPr lang="en-US" dirty="0"/>
              <a:t>Create a datetime picker</a:t>
            </a:r>
          </a:p>
          <a:p>
            <a:r>
              <a:rPr lang="en-US" dirty="0" err="1"/>
              <a:t>PropertyFieldListPicker</a:t>
            </a:r>
            <a:endParaRPr lang="en-US" dirty="0"/>
          </a:p>
          <a:p>
            <a:pPr lvl="1"/>
            <a:r>
              <a:rPr lang="en-US" dirty="0"/>
              <a:t>Displays dropdown of lists from current SharePoint site</a:t>
            </a:r>
          </a:p>
          <a:p>
            <a:pPr lvl="1"/>
            <a:r>
              <a:rPr lang="en-US" dirty="0"/>
              <a:t>Supports single or multi-select</a:t>
            </a:r>
          </a:p>
          <a:p>
            <a:r>
              <a:rPr lang="en-US" dirty="0" err="1"/>
              <a:t>PropertyFieldPeoplePicker</a:t>
            </a:r>
            <a:endParaRPr lang="en-US" dirty="0"/>
          </a:p>
          <a:p>
            <a:pPr lvl="1"/>
            <a:r>
              <a:rPr lang="en-US" dirty="0"/>
              <a:t>Lists users &amp; groups from the current SharePoint site</a:t>
            </a:r>
          </a:p>
          <a:p>
            <a:r>
              <a:rPr lang="en-US" i="1" dirty="0"/>
              <a:t>… and many more!</a:t>
            </a:r>
          </a:p>
        </p:txBody>
      </p:sp>
      <p:sp>
        <p:nvSpPr>
          <p:cNvPr id="3" name="Title 2">
            <a:extLst>
              <a:ext uri="{FF2B5EF4-FFF2-40B4-BE49-F238E27FC236}">
                <a16:creationId xmlns:a16="http://schemas.microsoft.com/office/drawing/2014/main" id="{2415F62C-6C3C-4D48-A4B2-150A482BFC87}"/>
              </a:ext>
            </a:extLst>
          </p:cNvPr>
          <p:cNvSpPr>
            <a:spLocks noGrp="1"/>
          </p:cNvSpPr>
          <p:nvPr>
            <p:ph type="title"/>
          </p:nvPr>
        </p:nvSpPr>
        <p:spPr/>
        <p:txBody>
          <a:bodyPr/>
          <a:lstStyle/>
          <a:p>
            <a:r>
              <a:rPr lang="en-US" dirty="0"/>
              <a:t>Popular Controls from the PnP Library</a:t>
            </a:r>
          </a:p>
        </p:txBody>
      </p:sp>
      <p:pic>
        <p:nvPicPr>
          <p:cNvPr id="4" name="Picture 3">
            <a:extLst>
              <a:ext uri="{FF2B5EF4-FFF2-40B4-BE49-F238E27FC236}">
                <a16:creationId xmlns:a16="http://schemas.microsoft.com/office/drawing/2014/main" id="{4CFCD198-BBF4-D541-B46D-D47848B61F6E}"/>
              </a:ext>
            </a:extLst>
          </p:cNvPr>
          <p:cNvPicPr>
            <a:picLocks noChangeAspect="1"/>
          </p:cNvPicPr>
          <p:nvPr/>
        </p:nvPicPr>
        <p:blipFill>
          <a:blip r:embed="rId3"/>
          <a:stretch>
            <a:fillRect/>
          </a:stretch>
        </p:blipFill>
        <p:spPr>
          <a:xfrm>
            <a:off x="6773862" y="1087437"/>
            <a:ext cx="5232400" cy="1143000"/>
          </a:xfrm>
          <a:prstGeom prst="rect">
            <a:avLst/>
          </a:prstGeom>
        </p:spPr>
      </p:pic>
      <p:pic>
        <p:nvPicPr>
          <p:cNvPr id="5" name="Picture 4">
            <a:extLst>
              <a:ext uri="{FF2B5EF4-FFF2-40B4-BE49-F238E27FC236}">
                <a16:creationId xmlns:a16="http://schemas.microsoft.com/office/drawing/2014/main" id="{39A35E8C-E106-0E43-8C4C-C8B2EBA19FEC}"/>
              </a:ext>
            </a:extLst>
          </p:cNvPr>
          <p:cNvPicPr>
            <a:picLocks noChangeAspect="1"/>
          </p:cNvPicPr>
          <p:nvPr/>
        </p:nvPicPr>
        <p:blipFill>
          <a:blip r:embed="rId4"/>
          <a:stretch>
            <a:fillRect/>
          </a:stretch>
        </p:blipFill>
        <p:spPr>
          <a:xfrm>
            <a:off x="7675563" y="2230437"/>
            <a:ext cx="4330700" cy="1257300"/>
          </a:xfrm>
          <a:prstGeom prst="rect">
            <a:avLst/>
          </a:prstGeom>
        </p:spPr>
      </p:pic>
      <p:pic>
        <p:nvPicPr>
          <p:cNvPr id="6" name="Picture 5">
            <a:extLst>
              <a:ext uri="{FF2B5EF4-FFF2-40B4-BE49-F238E27FC236}">
                <a16:creationId xmlns:a16="http://schemas.microsoft.com/office/drawing/2014/main" id="{93390DEA-B625-1D41-98EA-EC9FB473F119}"/>
              </a:ext>
            </a:extLst>
          </p:cNvPr>
          <p:cNvPicPr>
            <a:picLocks noChangeAspect="1"/>
          </p:cNvPicPr>
          <p:nvPr/>
        </p:nvPicPr>
        <p:blipFill>
          <a:blip r:embed="rId5"/>
          <a:stretch>
            <a:fillRect/>
          </a:stretch>
        </p:blipFill>
        <p:spPr>
          <a:xfrm>
            <a:off x="7675563" y="3381375"/>
            <a:ext cx="3455988" cy="3332926"/>
          </a:xfrm>
          <a:prstGeom prst="rect">
            <a:avLst/>
          </a:prstGeom>
        </p:spPr>
      </p:pic>
    </p:spTree>
    <p:extLst>
      <p:ext uri="{BB962C8B-B14F-4D97-AF65-F5344CB8AC3E}">
        <p14:creationId xmlns:p14="http://schemas.microsoft.com/office/powerpoint/2010/main" val="26229618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Adding to your project</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install as NPM package</a:t>
            </a:r>
          </a:p>
          <a:p>
            <a:r>
              <a:rPr lang="en-US" sz="1400" dirty="0" err="1"/>
              <a:t>npm</a:t>
            </a:r>
            <a:r>
              <a:rPr lang="en-US" sz="1400" dirty="0"/>
              <a:t> install @</a:t>
            </a:r>
            <a:r>
              <a:rPr lang="en-US" sz="1400" dirty="0" err="1"/>
              <a:t>pnp</a:t>
            </a:r>
            <a:r>
              <a:rPr lang="en-US" sz="1400" dirty="0"/>
              <a:t>/</a:t>
            </a:r>
            <a:r>
              <a:rPr lang="en-US" sz="1400" dirty="0" err="1"/>
              <a:t>spfx</a:t>
            </a:r>
            <a:r>
              <a:rPr lang="en-US" sz="1400" dirty="0"/>
              <a:t>-property-controls --save --save-exact</a:t>
            </a:r>
          </a:p>
          <a:p>
            <a:endParaRPr lang="en-US" sz="1400" b="1" dirty="0"/>
          </a:p>
          <a:p>
            <a:r>
              <a:rPr lang="en-US" sz="1400" dirty="0">
                <a:solidFill>
                  <a:srgbClr val="FF0000"/>
                </a:solidFill>
              </a:rPr>
              <a:t>// import reference in web part</a:t>
            </a:r>
          </a:p>
          <a:p>
            <a:r>
              <a:rPr lang="en-US" sz="1400" dirty="0">
                <a:solidFill>
                  <a:schemeClr val="tx1"/>
                </a:solidFill>
              </a:rPr>
              <a:t>import { </a:t>
            </a:r>
            <a:r>
              <a:rPr lang="en-US" sz="1400" dirty="0" err="1">
                <a:solidFill>
                  <a:schemeClr val="tx1"/>
                </a:solidFill>
              </a:rPr>
              <a:t>PropertyFieldListPicker</a:t>
            </a:r>
            <a:r>
              <a:rPr lang="en-US" sz="1400" dirty="0">
                <a:solidFill>
                  <a:schemeClr val="tx1"/>
                </a:solidFill>
              </a:rPr>
              <a:t>, </a:t>
            </a:r>
            <a:r>
              <a:rPr lang="en-US" sz="1400" dirty="0" err="1">
                <a:solidFill>
                  <a:schemeClr val="tx1"/>
                </a:solidFill>
              </a:rPr>
              <a:t>PropertyFieldListPickerOrderBy</a:t>
            </a:r>
            <a:r>
              <a:rPr lang="en-US" sz="1400" dirty="0">
                <a:solidFill>
                  <a:schemeClr val="tx1"/>
                </a:solidFill>
              </a:rPr>
              <a:t> } from '@</a:t>
            </a:r>
            <a:r>
              <a:rPr lang="en-US" sz="1400" dirty="0" err="1">
                <a:solidFill>
                  <a:schemeClr val="tx1"/>
                </a:solidFill>
              </a:rPr>
              <a:t>pnp</a:t>
            </a:r>
            <a:r>
              <a:rPr lang="en-US" sz="1400" dirty="0">
                <a:solidFill>
                  <a:schemeClr val="tx1"/>
                </a:solidFill>
              </a:rPr>
              <a:t>/</a:t>
            </a:r>
            <a:r>
              <a:rPr lang="en-US" sz="1400" dirty="0" err="1">
                <a:solidFill>
                  <a:schemeClr val="tx1"/>
                </a:solidFill>
              </a:rPr>
              <a:t>spfx</a:t>
            </a:r>
            <a:r>
              <a:rPr lang="en-US" sz="1400" dirty="0">
                <a:solidFill>
                  <a:schemeClr val="tx1"/>
                </a:solidFill>
              </a:rPr>
              <a:t>-property-controls/lib/</a:t>
            </a:r>
            <a:r>
              <a:rPr lang="en-US" sz="1400" dirty="0" err="1">
                <a:solidFill>
                  <a:schemeClr val="tx1"/>
                </a:solidFill>
              </a:rPr>
              <a:t>PropertyFieldListPicker</a:t>
            </a:r>
            <a:r>
              <a:rPr lang="en-US" sz="1400" dirty="0">
                <a:solidFill>
                  <a:schemeClr val="tx1"/>
                </a:solidFill>
              </a:rPr>
              <a:t>’;</a:t>
            </a:r>
          </a:p>
          <a:p>
            <a:endParaRPr lang="en-US" sz="1400" dirty="0">
              <a:solidFill>
                <a:srgbClr val="FF0000"/>
              </a:solidFill>
            </a:endParaRPr>
          </a:p>
          <a:p>
            <a:r>
              <a:rPr lang="en-US" sz="1400" dirty="0">
                <a:solidFill>
                  <a:srgbClr val="FF0000"/>
                </a:solidFill>
              </a:rPr>
              <a:t>// add to property pane configuration</a:t>
            </a:r>
          </a:p>
          <a:p>
            <a:r>
              <a:rPr lang="en-US" sz="1400" dirty="0" err="1">
                <a:solidFill>
                  <a:schemeClr val="tx1"/>
                </a:solidFill>
              </a:rPr>
              <a:t>PropertyFieldListPicker</a:t>
            </a:r>
            <a:r>
              <a:rPr lang="en-US" sz="1400" dirty="0">
                <a:solidFill>
                  <a:schemeClr val="tx1"/>
                </a:solidFill>
              </a:rPr>
              <a:t>('lists', {</a:t>
            </a:r>
          </a:p>
          <a:p>
            <a:r>
              <a:rPr lang="en-US" sz="1400" dirty="0">
                <a:solidFill>
                  <a:schemeClr val="tx1"/>
                </a:solidFill>
              </a:rPr>
              <a:t>  label: 'Select a list',</a:t>
            </a:r>
          </a:p>
          <a:p>
            <a:r>
              <a:rPr lang="en-US" sz="1400" dirty="0">
                <a:solidFill>
                  <a:schemeClr val="tx1"/>
                </a:solidFill>
              </a:rPr>
              <a:t>  </a:t>
            </a:r>
            <a:r>
              <a:rPr lang="en-US" sz="1400" dirty="0" err="1">
                <a:solidFill>
                  <a:schemeClr val="tx1"/>
                </a:solidFill>
              </a:rPr>
              <a:t>selectedList</a:t>
            </a:r>
            <a:r>
              <a:rPr lang="en-US" sz="1400" dirty="0">
                <a:solidFill>
                  <a:schemeClr val="tx1"/>
                </a:solidFill>
              </a:rPr>
              <a:t>: </a:t>
            </a:r>
            <a:r>
              <a:rPr lang="en-US" sz="1400" dirty="0" err="1">
                <a:solidFill>
                  <a:schemeClr val="tx1"/>
                </a:solidFill>
              </a:rPr>
              <a:t>this.properties.lists</a:t>
            </a:r>
            <a:r>
              <a:rPr lang="en-US" sz="1400" dirty="0">
                <a:solidFill>
                  <a:schemeClr val="tx1"/>
                </a:solidFill>
              </a:rPr>
              <a:t>,</a:t>
            </a:r>
          </a:p>
          <a:p>
            <a:r>
              <a:rPr lang="en-US" sz="1400" dirty="0">
                <a:solidFill>
                  <a:schemeClr val="tx1"/>
                </a:solidFill>
              </a:rPr>
              <a:t>  </a:t>
            </a:r>
            <a:r>
              <a:rPr lang="en-US" sz="1400" dirty="0" err="1">
                <a:solidFill>
                  <a:schemeClr val="tx1"/>
                </a:solidFill>
              </a:rPr>
              <a:t>includeHidden</a:t>
            </a:r>
            <a:r>
              <a:rPr lang="en-US" sz="1400" dirty="0">
                <a:solidFill>
                  <a:schemeClr val="tx1"/>
                </a:solidFill>
              </a:rPr>
              <a:t>: false,</a:t>
            </a:r>
          </a:p>
          <a:p>
            <a:r>
              <a:rPr lang="en-US" sz="1400" dirty="0">
                <a:solidFill>
                  <a:schemeClr val="tx1"/>
                </a:solidFill>
              </a:rPr>
              <a:t>  </a:t>
            </a:r>
            <a:r>
              <a:rPr lang="en-US" sz="1400" dirty="0" err="1">
                <a:solidFill>
                  <a:schemeClr val="tx1"/>
                </a:solidFill>
              </a:rPr>
              <a:t>orderBy</a:t>
            </a:r>
            <a:r>
              <a:rPr lang="en-US" sz="1400" dirty="0">
                <a:solidFill>
                  <a:schemeClr val="tx1"/>
                </a:solidFill>
              </a:rPr>
              <a:t>: </a:t>
            </a:r>
            <a:r>
              <a:rPr lang="en-US" sz="1400" dirty="0" err="1">
                <a:solidFill>
                  <a:schemeClr val="tx1"/>
                </a:solidFill>
              </a:rPr>
              <a:t>PropertyFieldListPickerOrderBy.Title</a:t>
            </a:r>
            <a:r>
              <a:rPr lang="en-US" sz="1400" dirty="0">
                <a:solidFill>
                  <a:schemeClr val="tx1"/>
                </a:solidFill>
              </a:rPr>
              <a:t>,</a:t>
            </a:r>
          </a:p>
          <a:p>
            <a:r>
              <a:rPr lang="en-US" sz="1400" dirty="0">
                <a:solidFill>
                  <a:schemeClr val="tx1"/>
                </a:solidFill>
              </a:rPr>
              <a:t>  disabled: false,</a:t>
            </a:r>
          </a:p>
          <a:p>
            <a:r>
              <a:rPr lang="en-US" sz="1400" dirty="0">
                <a:solidFill>
                  <a:schemeClr val="tx1"/>
                </a:solidFill>
              </a:rPr>
              <a:t>  </a:t>
            </a:r>
            <a:r>
              <a:rPr lang="en-US" sz="1400" dirty="0" err="1">
                <a:solidFill>
                  <a:schemeClr val="tx1"/>
                </a:solidFill>
              </a:rPr>
              <a:t>onPropertyChange</a:t>
            </a:r>
            <a:r>
              <a:rPr lang="en-US" sz="1400" dirty="0">
                <a:solidFill>
                  <a:schemeClr val="tx1"/>
                </a:solidFill>
              </a:rPr>
              <a:t>: </a:t>
            </a:r>
            <a:r>
              <a:rPr lang="en-US" sz="1400" dirty="0" err="1">
                <a:solidFill>
                  <a:schemeClr val="tx1"/>
                </a:solidFill>
              </a:rPr>
              <a:t>this.onPropertyPaneFieldChanged.bind</a:t>
            </a:r>
            <a:r>
              <a:rPr lang="en-US" sz="1400" dirty="0">
                <a:solidFill>
                  <a:schemeClr val="tx1"/>
                </a:solidFill>
              </a:rPr>
              <a:t>(this),</a:t>
            </a:r>
          </a:p>
          <a:p>
            <a:r>
              <a:rPr lang="en-US" sz="1400" dirty="0">
                <a:solidFill>
                  <a:schemeClr val="tx1"/>
                </a:solidFill>
              </a:rPr>
              <a:t>  properties: </a:t>
            </a:r>
            <a:r>
              <a:rPr lang="en-US" sz="1400" dirty="0" err="1">
                <a:solidFill>
                  <a:schemeClr val="tx1"/>
                </a:solidFill>
              </a:rPr>
              <a:t>this.properties</a:t>
            </a:r>
            <a:r>
              <a:rPr lang="en-US" sz="1400" dirty="0">
                <a:solidFill>
                  <a:schemeClr val="tx1"/>
                </a:solidFill>
              </a:rPr>
              <a:t>,</a:t>
            </a:r>
          </a:p>
          <a:p>
            <a:r>
              <a:rPr lang="en-US" sz="1400" dirty="0">
                <a:solidFill>
                  <a:schemeClr val="tx1"/>
                </a:solidFill>
              </a:rPr>
              <a:t>  context: </a:t>
            </a:r>
            <a:r>
              <a:rPr lang="en-US" sz="1400" dirty="0" err="1">
                <a:solidFill>
                  <a:schemeClr val="tx1"/>
                </a:solidFill>
              </a:rPr>
              <a:t>this.context</a:t>
            </a:r>
            <a:r>
              <a:rPr lang="en-US" sz="1400" dirty="0">
                <a:solidFill>
                  <a:schemeClr val="tx1"/>
                </a:solidFill>
              </a:rPr>
              <a:t>,</a:t>
            </a:r>
          </a:p>
          <a:p>
            <a:r>
              <a:rPr lang="en-US" sz="1400" dirty="0">
                <a:solidFill>
                  <a:schemeClr val="tx1"/>
                </a:solidFill>
              </a:rPr>
              <a:t>  </a:t>
            </a:r>
            <a:r>
              <a:rPr lang="en-US" sz="1400" dirty="0" err="1">
                <a:solidFill>
                  <a:schemeClr val="tx1"/>
                </a:solidFill>
              </a:rPr>
              <a:t>onGetErrorMessage</a:t>
            </a:r>
            <a:r>
              <a:rPr lang="en-US" sz="1400" dirty="0">
                <a:solidFill>
                  <a:schemeClr val="tx1"/>
                </a:solidFill>
              </a:rPr>
              <a:t>: null,</a:t>
            </a:r>
          </a:p>
          <a:p>
            <a:r>
              <a:rPr lang="en-US" sz="1400" dirty="0">
                <a:solidFill>
                  <a:schemeClr val="tx1"/>
                </a:solidFill>
              </a:rPr>
              <a:t>  </a:t>
            </a:r>
            <a:r>
              <a:rPr lang="en-US" sz="1400" dirty="0" err="1">
                <a:solidFill>
                  <a:schemeClr val="tx1"/>
                </a:solidFill>
              </a:rPr>
              <a:t>deferredValidationTime</a:t>
            </a:r>
            <a:r>
              <a:rPr lang="en-US" sz="1400" dirty="0">
                <a:solidFill>
                  <a:schemeClr val="tx1"/>
                </a:solidFill>
              </a:rPr>
              <a:t>: 0,</a:t>
            </a:r>
          </a:p>
          <a:p>
            <a:r>
              <a:rPr lang="en-US" sz="1400" dirty="0">
                <a:solidFill>
                  <a:schemeClr val="tx1"/>
                </a:solidFill>
              </a:rPr>
              <a:t>  key: '</a:t>
            </a:r>
            <a:r>
              <a:rPr lang="en-US" sz="1400" dirty="0" err="1">
                <a:solidFill>
                  <a:schemeClr val="tx1"/>
                </a:solidFill>
              </a:rPr>
              <a:t>listPickerFieldId</a:t>
            </a:r>
            <a:r>
              <a:rPr lang="en-US" sz="1400" dirty="0">
                <a:solidFill>
                  <a:schemeClr val="tx1"/>
                </a:solidFill>
              </a:rPr>
              <a:t>'</a:t>
            </a:r>
          </a:p>
          <a:p>
            <a:r>
              <a:rPr lang="en-US" sz="1400" dirty="0">
                <a:solidFill>
                  <a:schemeClr val="tx1"/>
                </a:solidFill>
              </a:rPr>
              <a:t>})</a:t>
            </a:r>
          </a:p>
        </p:txBody>
      </p:sp>
    </p:spTree>
    <p:extLst>
      <p:ext uri="{BB962C8B-B14F-4D97-AF65-F5344CB8AC3E}">
        <p14:creationId xmlns:p14="http://schemas.microsoft.com/office/powerpoint/2010/main" val="1244921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Leveraging the </a:t>
            </a:r>
            <a:r>
              <a:rPr lang="en-US" sz="2400" dirty="0" err="1"/>
              <a:t>SPFx</a:t>
            </a:r>
            <a:r>
              <a:rPr lang="en-US" sz="2400" dirty="0"/>
              <a:t> PnP Reusable Property Pane Controls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Reusable PnP Controls</a:t>
            </a:r>
          </a:p>
          <a:p>
            <a:pPr lvl="0">
              <a:lnSpc>
                <a:spcPct val="90000"/>
              </a:lnSpc>
              <a:spcBef>
                <a:spcPts val="1800"/>
              </a:spcBef>
            </a:pPr>
            <a:r>
              <a:rPr lang="en-US" sz="1600" b="0" dirty="0">
                <a:solidFill>
                  <a:srgbClr val="2F2F2F"/>
                </a:solidFill>
                <a:latin typeface="Segoe UI Semibold"/>
              </a:rPr>
              <a:t>Leveraging PnP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https://learn.microsoft.com/sharepoint/dev/spfx/web-parts/basics/integrate-with-property-pane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Reusable Property Panel Controls for SharePoint Framework Solutions</a:t>
            </a:r>
          </a:p>
          <a:p>
            <a:pPr marL="342900" lvl="0" indent="-342900" defTabSz="914400">
              <a:lnSpc>
                <a:spcPct val="100000"/>
              </a:lnSpc>
              <a:spcBef>
                <a:spcPts val="600"/>
              </a:spcBef>
              <a:buSzTx/>
              <a:defRPr/>
            </a:pPr>
            <a:r>
              <a:rPr lang="en-US" sz="1800" dirty="0">
                <a:latin typeface="+mj-lt"/>
                <a:hlinkClick r:id="rId5"/>
              </a:rPr>
              <a:t>https://sharepoint.github.io/sp-dev-fx-property-controls/</a:t>
            </a:r>
            <a:r>
              <a:rPr lang="en-US" sz="1800" dirty="0">
                <a:latin typeface="+mj-lt"/>
              </a:rPr>
              <a:t> </a:t>
            </a:r>
          </a:p>
        </p:txBody>
      </p:sp>
    </p:spTree>
    <p:extLst>
      <p:ext uri="{BB962C8B-B14F-4D97-AF65-F5344CB8AC3E}">
        <p14:creationId xmlns:p14="http://schemas.microsoft.com/office/powerpoint/2010/main" val="266611860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1222</Words>
  <Application>Microsoft Office PowerPoint</Application>
  <PresentationFormat>Custom</PresentationFormat>
  <Paragraphs>125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Working with the Web Part Property Pane</vt:lpstr>
      <vt:lpstr>Leverage the SPFx PnP Reusable Property Pane Controls</vt:lpstr>
      <vt:lpstr>Overview</vt:lpstr>
      <vt:lpstr>Property Pane Controls for SPFx</vt:lpstr>
      <vt:lpstr>Popular Controls from the PnP Library</vt:lpstr>
      <vt:lpstr>Adding to your project</vt:lpstr>
      <vt:lpstr>Demo Leveraging the SPFx PnP Reusable Property Pane Controls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2022-11-09T18:09:11Z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