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8"/>
  </p:notesMasterIdLst>
  <p:handoutMasterIdLst>
    <p:handoutMasterId r:id="rId19"/>
  </p:handoutMasterIdLst>
  <p:sldIdLst>
    <p:sldId id="257" r:id="rId3"/>
    <p:sldId id="263" r:id="rId4"/>
    <p:sldId id="1559" r:id="rId5"/>
    <p:sldId id="1554" r:id="rId6"/>
    <p:sldId id="1560" r:id="rId7"/>
    <p:sldId id="1556" r:id="rId8"/>
    <p:sldId id="1552" r:id="rId9"/>
    <p:sldId id="1572" r:id="rId10"/>
    <p:sldId id="1573" r:id="rId11"/>
    <p:sldId id="1574" r:id="rId12"/>
    <p:sldId id="265" r:id="rId13"/>
    <p:sldId id="283" r:id="rId14"/>
    <p:sldId id="279" r:id="rId15"/>
    <p:sldId id="261" r:id="rId16"/>
    <p:sldId id="260" r:id="rId1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257"/>
            <p14:sldId id="263"/>
          </p14:sldIdLst>
        </p14:section>
        <p14:section name="body" id="{3D9C80B2-EAAE-E24F-83D7-5970E147313E}">
          <p14:sldIdLst>
            <p14:sldId id="1559"/>
            <p14:sldId id="1554"/>
            <p14:sldId id="1560"/>
            <p14:sldId id="1556"/>
            <p14:sldId id="1552"/>
            <p14:sldId id="1572"/>
            <p14:sldId id="1573"/>
            <p14:sldId id="1574"/>
            <p14:sldId id="265"/>
          </p14:sldIdLst>
        </p14:section>
        <p14:section name="outro" id="{E93196B6-EFE2-3242-B776-C77C0FCFFEF1}">
          <p14:sldIdLst>
            <p14:sldId id="283"/>
            <p14:sldId id="279"/>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517" autoAdjust="0"/>
    <p:restoredTop sz="54206" autoAdjust="0"/>
  </p:normalViewPr>
  <p:slideViewPr>
    <p:cSldViewPr snapToGrid="0">
      <p:cViewPr varScale="1">
        <p:scale>
          <a:sx n="98" d="100"/>
          <a:sy n="98" d="100"/>
        </p:scale>
        <p:origin x="496" y="184"/>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200" d="100"/>
        <a:sy n="200" d="100"/>
      </p:scale>
      <p:origin x="0" y="-4008"/>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2/27/20 12:48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2/27/20 12:48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module will introduce you to leveraging the property pane for client-side web parts created with the SharePoint Framework.</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2/27/20 1:08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 the React control, implement two React lifecycle event handlers. The method `</a:t>
            </a:r>
            <a:r>
              <a:rPr lang="en-US" dirty="0" err="1"/>
              <a:t>componentDidMount</a:t>
            </a:r>
            <a:r>
              <a:rPr lang="en-US" dirty="0"/>
              <a:t>()` is called when the control is initially loaded on the page, while the `</a:t>
            </a:r>
            <a:r>
              <a:rPr lang="en-US" dirty="0" err="1"/>
              <a:t>componentDidUpdate</a:t>
            </a:r>
            <a:r>
              <a:rPr lang="en-US" dirty="0"/>
              <a:t>()` is called when the properties on the component change. In this case, both methods will call the `</a:t>
            </a:r>
            <a:r>
              <a:rPr lang="en-US" dirty="0" err="1"/>
              <a:t>doSomething</a:t>
            </a:r>
            <a:r>
              <a:rPr lang="en-US" dirty="0"/>
              <a:t>()` method that will handle the property's value:</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2/27/20 2:30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208934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2/27/20 12:48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271143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2/27/20 12:48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2/27/20 12:48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2/27/20 12:48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to use the property pane in your SharePoint Framework client-side web part components.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2/27/20 1:08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6371" lvl="1" indent="0">
              <a:lnSpc>
                <a:spcPct val="90000"/>
              </a:lnSpc>
              <a:spcBef>
                <a:spcPct val="20000"/>
              </a:spcBef>
              <a:buSzPct val="90000"/>
              <a:buFont typeface="Arial" pitchFamily="34" charset="0"/>
              <a:buNone/>
            </a:pPr>
            <a:r>
              <a:rPr lang="en-US" sz="900" b="1" kern="1200" dirty="0">
                <a:gradFill>
                  <a:gsLst>
                    <a:gs pos="1250">
                      <a:schemeClr val="tx1"/>
                    </a:gs>
                    <a:gs pos="100000">
                      <a:schemeClr val="tx1"/>
                    </a:gs>
                  </a:gsLst>
                  <a:lin ang="5400000" scaled="0"/>
                </a:gradFill>
                <a:latin typeface="Segoe UI Light" pitchFamily="34" charset="0"/>
                <a:ea typeface="+mn-ea"/>
                <a:cs typeface="+mn-cs"/>
              </a:rPr>
              <a:t>The property pane has three key elements: pages, headers and groups. </a:t>
            </a:r>
          </a:p>
          <a:p>
            <a:pPr marL="466371" lvl="1" indent="0">
              <a:lnSpc>
                <a:spcPct val="90000"/>
              </a:lnSpc>
              <a:spcBef>
                <a:spcPct val="20000"/>
              </a:spcBef>
              <a:buSzPct val="90000"/>
              <a:buFont typeface="Arial" pitchFamily="34" charset="0"/>
              <a:buNone/>
            </a:pPr>
            <a:endParaRPr lang="en-US" sz="900" b="1" kern="1200" dirty="0">
              <a:gradFill>
                <a:gsLst>
                  <a:gs pos="1250">
                    <a:schemeClr val="tx1"/>
                  </a:gs>
                  <a:gs pos="100000">
                    <a:schemeClr val="tx1"/>
                  </a:gs>
                </a:gsLst>
                <a:lin ang="5400000" scaled="0"/>
              </a:gradFill>
              <a:latin typeface="Segoe UI Light" pitchFamily="34" charset="0"/>
              <a:ea typeface="+mn-ea"/>
              <a:cs typeface="+mn-cs"/>
            </a:endParaRPr>
          </a:p>
          <a:p>
            <a:pPr marL="466371" lvl="1" indent="0">
              <a:lnSpc>
                <a:spcPct val="90000"/>
              </a:lnSpc>
              <a:spcBef>
                <a:spcPct val="20000"/>
              </a:spcBef>
              <a:buSzPct val="90000"/>
              <a:buFont typeface="Arial" pitchFamily="34" charset="0"/>
              <a:buNone/>
            </a:pPr>
            <a:r>
              <a:rPr lang="en-US" sz="900" b="1" kern="1200" dirty="0">
                <a:gradFill>
                  <a:gsLst>
                    <a:gs pos="1250">
                      <a:schemeClr val="tx1"/>
                    </a:gs>
                    <a:gs pos="100000">
                      <a:schemeClr val="tx1"/>
                    </a:gs>
                  </a:gsLst>
                  <a:lin ang="5400000" scaled="0"/>
                </a:gradFill>
                <a:latin typeface="Segoe UI Light" pitchFamily="34" charset="0"/>
                <a:ea typeface="+mn-ea"/>
                <a:cs typeface="+mn-cs"/>
              </a:rPr>
              <a:t>A page is the entire visible panel of the property pane shown in the on the task pane.</a:t>
            </a:r>
          </a:p>
          <a:p>
            <a:pPr marL="466371" lvl="1" indent="0">
              <a:lnSpc>
                <a:spcPct val="90000"/>
              </a:lnSpc>
              <a:spcBef>
                <a:spcPct val="20000"/>
              </a:spcBef>
              <a:buSzPct val="90000"/>
              <a:buFont typeface="Arial" pitchFamily="34" charset="0"/>
              <a:buNone/>
            </a:pPr>
            <a:endParaRPr lang="en-US" sz="900" b="1" kern="1200" dirty="0">
              <a:gradFill>
                <a:gsLst>
                  <a:gs pos="1250">
                    <a:schemeClr val="tx1"/>
                  </a:gs>
                  <a:gs pos="100000">
                    <a:schemeClr val="tx1"/>
                  </a:gs>
                </a:gsLst>
                <a:lin ang="5400000" scaled="0"/>
              </a:gradFill>
              <a:latin typeface="Segoe UI Light" pitchFamily="34" charset="0"/>
              <a:ea typeface="+mn-ea"/>
              <a:cs typeface="+mn-cs"/>
            </a:endParaRPr>
          </a:p>
          <a:p>
            <a:pPr marL="466371" lvl="1" indent="0">
              <a:lnSpc>
                <a:spcPct val="90000"/>
              </a:lnSpc>
              <a:spcBef>
                <a:spcPct val="20000"/>
              </a:spcBef>
              <a:buSzPct val="90000"/>
              <a:buFont typeface="Arial" pitchFamily="34" charset="0"/>
              <a:buNone/>
            </a:pPr>
            <a:r>
              <a:rPr lang="en-US" sz="900" b="1" kern="1200" dirty="0">
                <a:gradFill>
                  <a:gsLst>
                    <a:gs pos="1250">
                      <a:schemeClr val="tx1"/>
                    </a:gs>
                    <a:gs pos="100000">
                      <a:schemeClr val="tx1"/>
                    </a:gs>
                  </a:gsLst>
                  <a:lin ang="5400000" scaled="0"/>
                </a:gradFill>
                <a:latin typeface="Segoe UI Light" pitchFamily="34" charset="0"/>
                <a:ea typeface="+mn-ea"/>
                <a:cs typeface="+mn-cs"/>
              </a:rPr>
              <a:t>The header is an optional section at the top of the property pane. It includes a description that you can set from the web part's code.</a:t>
            </a:r>
          </a:p>
          <a:p>
            <a:pPr marL="466371" lvl="1" indent="0">
              <a:lnSpc>
                <a:spcPct val="90000"/>
              </a:lnSpc>
              <a:spcBef>
                <a:spcPct val="20000"/>
              </a:spcBef>
              <a:buSzPct val="90000"/>
              <a:buFont typeface="Arial" pitchFamily="34" charset="0"/>
              <a:buNone/>
            </a:pPr>
            <a:endParaRPr lang="en-US" sz="900" b="1" kern="1200" dirty="0">
              <a:gradFill>
                <a:gsLst>
                  <a:gs pos="1250">
                    <a:schemeClr val="tx1"/>
                  </a:gs>
                  <a:gs pos="100000">
                    <a:schemeClr val="tx1"/>
                  </a:gs>
                </a:gsLst>
                <a:lin ang="5400000" scaled="0"/>
              </a:gradFill>
              <a:latin typeface="Segoe UI Light" pitchFamily="34" charset="0"/>
              <a:ea typeface="+mn-ea"/>
              <a:cs typeface="+mn-cs"/>
            </a:endParaRPr>
          </a:p>
          <a:p>
            <a:pPr marL="466371" lvl="1" indent="0">
              <a:lnSpc>
                <a:spcPct val="90000"/>
              </a:lnSpc>
              <a:spcBef>
                <a:spcPct val="20000"/>
              </a:spcBef>
              <a:buSzPct val="90000"/>
              <a:buFont typeface="Arial" pitchFamily="34" charset="0"/>
              <a:buNone/>
            </a:pPr>
            <a:r>
              <a:rPr lang="en-US" sz="900" b="1" kern="1200" dirty="0">
                <a:gradFill>
                  <a:gsLst>
                    <a:gs pos="1250">
                      <a:schemeClr val="tx1"/>
                    </a:gs>
                    <a:gs pos="100000">
                      <a:schemeClr val="tx1"/>
                    </a:gs>
                  </a:gsLst>
                  <a:lin ang="5400000" scaled="0"/>
                </a:gradFill>
                <a:latin typeface="Segoe UI Light" pitchFamily="34" charset="0"/>
                <a:ea typeface="+mn-ea"/>
                <a:cs typeface="+mn-cs"/>
              </a:rPr>
              <a:t>Each page on the property contains one or more groups. Groups contain one or more field controls used to display or collect information from the user.</a:t>
            </a:r>
          </a:p>
          <a:p>
            <a:pPr marL="466371" lvl="1" indent="0">
              <a:lnSpc>
                <a:spcPct val="90000"/>
              </a:lnSpc>
              <a:spcBef>
                <a:spcPct val="20000"/>
              </a:spcBef>
              <a:buSzPct val="90000"/>
              <a:buFont typeface="Arial" pitchFamily="34" charset="0"/>
              <a:buNone/>
            </a:pPr>
            <a:endParaRPr lang="en-US" sz="900" b="1" kern="1200" dirty="0">
              <a:gradFill>
                <a:gsLst>
                  <a:gs pos="1250">
                    <a:schemeClr val="tx1"/>
                  </a:gs>
                  <a:gs pos="100000">
                    <a:schemeClr val="tx1"/>
                  </a:gs>
                </a:gsLst>
                <a:lin ang="5400000" scaled="0"/>
              </a:gradFill>
              <a:latin typeface="Segoe UI Light" pitchFamily="34" charset="0"/>
              <a:ea typeface="+mn-ea"/>
              <a:cs typeface="+mn-cs"/>
            </a:endParaRPr>
          </a:p>
          <a:p>
            <a:pPr marL="466371" lvl="1" indent="0">
              <a:lnSpc>
                <a:spcPct val="90000"/>
              </a:lnSpc>
              <a:spcBef>
                <a:spcPct val="20000"/>
              </a:spcBef>
              <a:buSzPct val="90000"/>
              <a:buFont typeface="Arial" pitchFamily="34" charset="0"/>
              <a:buNone/>
            </a:pPr>
            <a:r>
              <a:rPr lang="en-US" sz="900" b="1" kern="1200" dirty="0">
                <a:gradFill>
                  <a:gsLst>
                    <a:gs pos="1250">
                      <a:schemeClr val="tx1"/>
                    </a:gs>
                    <a:gs pos="100000">
                      <a:schemeClr val="tx1"/>
                    </a:gs>
                  </a:gsLst>
                  <a:lin ang="5400000" scaled="0"/>
                </a:gradFill>
                <a:latin typeface="Segoe UI Light" pitchFamily="34" charset="0"/>
                <a:ea typeface="+mn-ea"/>
                <a:cs typeface="+mn-cs"/>
              </a:rPr>
              <a:t>We can have different groups that contain different fields and that allows us to group things within a specific page.</a:t>
            </a:r>
          </a:p>
          <a:p>
            <a:pPr marL="466371" lvl="1" indent="0">
              <a:lnSpc>
                <a:spcPct val="90000"/>
              </a:lnSpc>
              <a:spcBef>
                <a:spcPct val="20000"/>
              </a:spcBef>
              <a:buSzPct val="90000"/>
              <a:buFont typeface="Arial" pitchFamily="34" charset="0"/>
              <a:buNone/>
            </a:pPr>
            <a:endParaRPr lang="en-US" sz="900" b="1" kern="1200" dirty="0">
              <a:gradFill>
                <a:gsLst>
                  <a:gs pos="1250">
                    <a:schemeClr val="tx1"/>
                  </a:gs>
                  <a:gs pos="100000">
                    <a:schemeClr val="tx1"/>
                  </a:gs>
                </a:gsLst>
                <a:lin ang="5400000" scaled="0"/>
              </a:gradFill>
              <a:latin typeface="Segoe UI Light" pitchFamily="34" charset="0"/>
              <a:ea typeface="+mn-ea"/>
              <a:cs typeface="+mn-cs"/>
            </a:endParaRPr>
          </a:p>
          <a:p>
            <a:pPr marL="466371" lvl="1" indent="0">
              <a:lnSpc>
                <a:spcPct val="90000"/>
              </a:lnSpc>
              <a:spcBef>
                <a:spcPct val="20000"/>
              </a:spcBef>
              <a:buSzPct val="90000"/>
              <a:buFont typeface="Arial" pitchFamily="34" charset="0"/>
              <a:buNone/>
            </a:pPr>
            <a:r>
              <a:rPr lang="en-US" sz="900" b="1" kern="1200" dirty="0">
                <a:gradFill>
                  <a:gsLst>
                    <a:gs pos="1250">
                      <a:schemeClr val="tx1"/>
                    </a:gs>
                    <a:gs pos="100000">
                      <a:schemeClr val="tx1"/>
                    </a:gs>
                  </a:gsLst>
                  <a:lin ang="5400000" scaled="0"/>
                </a:gradFill>
                <a:latin typeface="Segoe UI Light" pitchFamily="34" charset="0"/>
                <a:ea typeface="+mn-ea"/>
                <a:cs typeface="+mn-cs"/>
              </a:rPr>
              <a:t>The SharePoint Framework API includes the following property pane field controls you can use in your custom web parts:</a:t>
            </a:r>
          </a:p>
          <a:p>
            <a:pPr marL="466371" lvl="1" indent="0">
              <a:lnSpc>
                <a:spcPct val="90000"/>
              </a:lnSpc>
              <a:spcBef>
                <a:spcPct val="20000"/>
              </a:spcBef>
              <a:buSzPct val="90000"/>
              <a:buFont typeface="Arial" pitchFamily="34" charset="0"/>
              <a:buNone/>
            </a:pPr>
            <a:endParaRPr lang="en-US" sz="900" b="1" kern="1200" dirty="0">
              <a:gradFill>
                <a:gsLst>
                  <a:gs pos="1250">
                    <a:schemeClr val="tx1"/>
                  </a:gs>
                  <a:gs pos="100000">
                    <a:schemeClr val="tx1"/>
                  </a:gs>
                </a:gsLst>
                <a:lin ang="5400000" scaled="0"/>
              </a:gradFill>
              <a:latin typeface="Segoe UI Light" pitchFamily="34" charset="0"/>
              <a:ea typeface="+mn-ea"/>
              <a:cs typeface="+mn-cs"/>
            </a:endParaRPr>
          </a:p>
          <a:p>
            <a:pPr marL="466371" lvl="1" indent="0">
              <a:lnSpc>
                <a:spcPct val="90000"/>
              </a:lnSpc>
              <a:spcBef>
                <a:spcPct val="20000"/>
              </a:spcBef>
              <a:buSzPct val="90000"/>
              <a:buFont typeface="Arial" pitchFamily="34" charset="0"/>
              <a:buNone/>
            </a:pPr>
            <a:r>
              <a:rPr lang="en-US" sz="900" b="1" kern="1200" dirty="0">
                <a:gradFill>
                  <a:gsLst>
                    <a:gs pos="1250">
                      <a:schemeClr val="tx1"/>
                    </a:gs>
                    <a:gs pos="100000">
                      <a:schemeClr val="tx1"/>
                    </a:gs>
                  </a:gsLst>
                  <a:lin ang="5400000" scaled="0"/>
                </a:gradFill>
                <a:latin typeface="Segoe UI Light" pitchFamily="34" charset="0"/>
                <a:ea typeface="+mn-ea"/>
                <a:cs typeface="+mn-cs"/>
              </a:rPr>
              <a:t>- label</a:t>
            </a:r>
          </a:p>
          <a:p>
            <a:pPr marL="466371" lvl="1" indent="0">
              <a:lnSpc>
                <a:spcPct val="90000"/>
              </a:lnSpc>
              <a:spcBef>
                <a:spcPct val="20000"/>
              </a:spcBef>
              <a:buSzPct val="90000"/>
              <a:buFont typeface="Arial" pitchFamily="34" charset="0"/>
              <a:buNone/>
            </a:pPr>
            <a:r>
              <a:rPr lang="en-US" sz="900" b="1" kern="1200" dirty="0">
                <a:gradFill>
                  <a:gsLst>
                    <a:gs pos="1250">
                      <a:schemeClr val="tx1"/>
                    </a:gs>
                    <a:gs pos="100000">
                      <a:schemeClr val="tx1"/>
                    </a:gs>
                  </a:gsLst>
                  <a:lin ang="5400000" scaled="0"/>
                </a:gradFill>
                <a:latin typeface="Segoe UI Light" pitchFamily="34" charset="0"/>
                <a:ea typeface="+mn-ea"/>
                <a:cs typeface="+mn-cs"/>
              </a:rPr>
              <a:t>- textbox</a:t>
            </a:r>
          </a:p>
          <a:p>
            <a:pPr marL="466371" lvl="1" indent="0">
              <a:lnSpc>
                <a:spcPct val="90000"/>
              </a:lnSpc>
              <a:spcBef>
                <a:spcPct val="20000"/>
              </a:spcBef>
              <a:buSzPct val="90000"/>
              <a:buFont typeface="Arial" pitchFamily="34" charset="0"/>
              <a:buNone/>
            </a:pPr>
            <a:r>
              <a:rPr lang="en-US" sz="900" b="1" kern="1200" dirty="0">
                <a:gradFill>
                  <a:gsLst>
                    <a:gs pos="1250">
                      <a:schemeClr val="tx1"/>
                    </a:gs>
                    <a:gs pos="100000">
                      <a:schemeClr val="tx1"/>
                    </a:gs>
                  </a:gsLst>
                  <a:lin ang="5400000" scaled="0"/>
                </a:gradFill>
                <a:latin typeface="Segoe UI Light" pitchFamily="34" charset="0"/>
                <a:ea typeface="+mn-ea"/>
                <a:cs typeface="+mn-cs"/>
              </a:rPr>
              <a:t>- checkbox</a:t>
            </a:r>
          </a:p>
          <a:p>
            <a:pPr marL="466371" lvl="1" indent="0">
              <a:lnSpc>
                <a:spcPct val="90000"/>
              </a:lnSpc>
              <a:spcBef>
                <a:spcPct val="20000"/>
              </a:spcBef>
              <a:buSzPct val="90000"/>
              <a:buFont typeface="Arial" pitchFamily="34" charset="0"/>
              <a:buNone/>
            </a:pPr>
            <a:r>
              <a:rPr lang="en-US" sz="900" b="1" kern="1200" dirty="0">
                <a:gradFill>
                  <a:gsLst>
                    <a:gs pos="1250">
                      <a:schemeClr val="tx1"/>
                    </a:gs>
                    <a:gs pos="100000">
                      <a:schemeClr val="tx1"/>
                    </a:gs>
                  </a:gsLst>
                  <a:lin ang="5400000" scaled="0"/>
                </a:gradFill>
                <a:latin typeface="Segoe UI Light" pitchFamily="34" charset="0"/>
                <a:ea typeface="+mn-ea"/>
                <a:cs typeface="+mn-cs"/>
              </a:rPr>
              <a:t>- dropdown</a:t>
            </a:r>
          </a:p>
          <a:p>
            <a:pPr marL="466371" lvl="1" indent="0">
              <a:lnSpc>
                <a:spcPct val="90000"/>
              </a:lnSpc>
              <a:spcBef>
                <a:spcPct val="20000"/>
              </a:spcBef>
              <a:buSzPct val="90000"/>
              <a:buFont typeface="Arial" pitchFamily="34" charset="0"/>
              <a:buNone/>
            </a:pPr>
            <a:r>
              <a:rPr lang="en-US" sz="900" b="1" kern="1200" dirty="0">
                <a:gradFill>
                  <a:gsLst>
                    <a:gs pos="1250">
                      <a:schemeClr val="tx1"/>
                    </a:gs>
                    <a:gs pos="100000">
                      <a:schemeClr val="tx1"/>
                    </a:gs>
                  </a:gsLst>
                  <a:lin ang="5400000" scaled="0"/>
                </a:gradFill>
                <a:latin typeface="Segoe UI Light" pitchFamily="34" charset="0"/>
                <a:ea typeface="+mn-ea"/>
                <a:cs typeface="+mn-cs"/>
              </a:rPr>
              <a:t>- link</a:t>
            </a:r>
          </a:p>
          <a:p>
            <a:pPr marL="466371" lvl="1" indent="0">
              <a:lnSpc>
                <a:spcPct val="90000"/>
              </a:lnSpc>
              <a:spcBef>
                <a:spcPct val="20000"/>
              </a:spcBef>
              <a:buSzPct val="90000"/>
              <a:buFont typeface="Arial" pitchFamily="34" charset="0"/>
              <a:buNone/>
            </a:pPr>
            <a:r>
              <a:rPr lang="en-US" sz="900" b="1" kern="1200" dirty="0">
                <a:gradFill>
                  <a:gsLst>
                    <a:gs pos="1250">
                      <a:schemeClr val="tx1"/>
                    </a:gs>
                    <a:gs pos="100000">
                      <a:schemeClr val="tx1"/>
                    </a:gs>
                  </a:gsLst>
                  <a:lin ang="5400000" scaled="0"/>
                </a:gradFill>
                <a:latin typeface="Segoe UI Light" pitchFamily="34" charset="0"/>
                <a:ea typeface="+mn-ea"/>
                <a:cs typeface="+mn-cs"/>
              </a:rPr>
              <a:t>- slider</a:t>
            </a:r>
          </a:p>
          <a:p>
            <a:pPr marL="466371" lvl="1" indent="0">
              <a:lnSpc>
                <a:spcPct val="90000"/>
              </a:lnSpc>
              <a:spcBef>
                <a:spcPct val="20000"/>
              </a:spcBef>
              <a:buSzPct val="90000"/>
              <a:buFont typeface="Arial" pitchFamily="34" charset="0"/>
              <a:buNone/>
            </a:pPr>
            <a:r>
              <a:rPr lang="en-US" sz="900" b="1" kern="1200" dirty="0">
                <a:gradFill>
                  <a:gsLst>
                    <a:gs pos="1250">
                      <a:schemeClr val="tx1"/>
                    </a:gs>
                    <a:gs pos="100000">
                      <a:schemeClr val="tx1"/>
                    </a:gs>
                  </a:gsLst>
                  <a:lin ang="5400000" scaled="0"/>
                </a:gradFill>
                <a:latin typeface="Segoe UI Light" pitchFamily="34" charset="0"/>
                <a:ea typeface="+mn-ea"/>
                <a:cs typeface="+mn-cs"/>
              </a:rPr>
              <a:t>- toggle</a:t>
            </a:r>
          </a:p>
          <a:p>
            <a:pPr marL="466371" lvl="1" indent="0">
              <a:lnSpc>
                <a:spcPct val="90000"/>
              </a:lnSpc>
              <a:spcBef>
                <a:spcPct val="20000"/>
              </a:spcBef>
              <a:buSzPct val="90000"/>
              <a:buFont typeface="Arial" pitchFamily="34" charset="0"/>
              <a:buNone/>
            </a:pPr>
            <a:endParaRPr lang="en-US" sz="900" b="1" kern="1200" dirty="0">
              <a:gradFill>
                <a:gsLst>
                  <a:gs pos="1250">
                    <a:schemeClr val="tx1"/>
                  </a:gs>
                  <a:gs pos="100000">
                    <a:schemeClr val="tx1"/>
                  </a:gs>
                </a:gsLst>
                <a:lin ang="5400000" scaled="0"/>
              </a:gradFill>
              <a:latin typeface="Segoe UI Light" pitchFamily="34" charset="0"/>
              <a:ea typeface="+mn-ea"/>
              <a:cs typeface="+mn-cs"/>
            </a:endParaRPr>
          </a:p>
          <a:p>
            <a:pPr marL="466371" lvl="1" indent="0">
              <a:lnSpc>
                <a:spcPct val="90000"/>
              </a:lnSpc>
              <a:spcBef>
                <a:spcPct val="20000"/>
              </a:spcBef>
              <a:buSzPct val="90000"/>
              <a:buFont typeface="Arial" pitchFamily="34" charset="0"/>
              <a:buNone/>
            </a:pPr>
            <a:r>
              <a:rPr lang="en-US" sz="900" b="1" kern="1200" dirty="0">
                <a:gradFill>
                  <a:gsLst>
                    <a:gs pos="1250">
                      <a:schemeClr val="tx1"/>
                    </a:gs>
                    <a:gs pos="100000">
                      <a:schemeClr val="tx1"/>
                    </a:gs>
                  </a:gsLst>
                  <a:lin ang="5400000" scaled="0"/>
                </a:gradFill>
                <a:latin typeface="Segoe UI Light" pitchFamily="34" charset="0"/>
                <a:ea typeface="+mn-ea"/>
                <a:cs typeface="+mn-cs"/>
              </a:rPr>
              <a:t>The label control is used to display text, while the other controls are used as form controls for the user to modify the public properties on the web part.</a:t>
            </a:r>
          </a:p>
          <a:p>
            <a:pPr marL="466371" lvl="1" indent="0">
              <a:lnSpc>
                <a:spcPct val="90000"/>
              </a:lnSpc>
              <a:spcBef>
                <a:spcPct val="20000"/>
              </a:spcBef>
              <a:buSzPct val="90000"/>
              <a:buFont typeface="Arial" pitchFamily="34" charset="0"/>
              <a:buNone/>
            </a:pPr>
            <a:endParaRPr lang="en-US" sz="900" b="1" kern="1200" dirty="0">
              <a:gradFill>
                <a:gsLst>
                  <a:gs pos="1250">
                    <a:schemeClr val="tx1"/>
                  </a:gs>
                  <a:gs pos="100000">
                    <a:schemeClr val="tx1"/>
                  </a:gs>
                </a:gsLst>
                <a:lin ang="5400000" scaled="0"/>
              </a:gradFill>
              <a:latin typeface="Segoe UI Light" pitchFamily="34" charset="0"/>
              <a:ea typeface="+mn-ea"/>
              <a:cs typeface="+mn-cs"/>
            </a:endParaRPr>
          </a:p>
          <a:p>
            <a:pPr marL="466371" lvl="1" indent="0">
              <a:lnSpc>
                <a:spcPct val="90000"/>
              </a:lnSpc>
              <a:spcBef>
                <a:spcPct val="20000"/>
              </a:spcBef>
              <a:buSzPct val="90000"/>
              <a:buFont typeface="Arial" pitchFamily="34" charset="0"/>
              <a:buNone/>
            </a:pPr>
            <a:r>
              <a:rPr lang="en-US" sz="900" b="1" kern="1200" dirty="0">
                <a:gradFill>
                  <a:gsLst>
                    <a:gs pos="1250">
                      <a:schemeClr val="tx1"/>
                    </a:gs>
                    <a:gs pos="100000">
                      <a:schemeClr val="tx1"/>
                    </a:gs>
                  </a:gsLst>
                  <a:lin ang="5400000" scaled="0"/>
                </a:gradFill>
                <a:latin typeface="Segoe UI Light" pitchFamily="34" charset="0"/>
                <a:ea typeface="+mn-ea"/>
                <a:cs typeface="+mn-cs"/>
              </a:rPr>
              <a:t>Developers can also create custom property pane field controls, or use third-party controls, when one of the existing controls doesn't meet the business business requirements.</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047152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property pane is defined by your web part using a specific method. The SharePoint Framework will call the `</a:t>
            </a:r>
            <a:r>
              <a:rPr lang="en-US" dirty="0" err="1"/>
              <a:t>getPropertyPaneConfiguration</a:t>
            </a:r>
            <a:r>
              <a:rPr lang="en-US" dirty="0"/>
              <a:t>()` method on your web part to retrieve an object that implements the `</a:t>
            </a:r>
            <a:r>
              <a:rPr lang="en-US" dirty="0" err="1"/>
              <a:t>IPropertyPaneConfiguration</a:t>
            </a:r>
            <a:r>
              <a:rPr lang="en-US" dirty="0"/>
              <a:t>` interface.</a:t>
            </a:r>
          </a:p>
          <a:p>
            <a:endParaRPr lang="en-US" dirty="0"/>
          </a:p>
          <a:p>
            <a:r>
              <a:rPr lang="en-US" dirty="0"/>
              <a:t>The returned object contains a single property `pages` that returns an array of property pane pages:</a:t>
            </a:r>
          </a:p>
          <a:p>
            <a:endParaRPr lang="en-US" dirty="0"/>
          </a:p>
          <a:p>
            <a:r>
              <a:rPr lang="en-US" dirty="0"/>
              <a:t>Each page has an optional `header` property and a `groups` array. Each group can have a name and collection of fields assigned to it.</a:t>
            </a:r>
          </a:p>
          <a:p>
            <a:endParaRPr lang="en-US" dirty="0"/>
          </a:p>
          <a:p>
            <a:r>
              <a:rPr lang="en-US" dirty="0"/>
              <a:t>In the previous code, notice the single group has a name and a single text field control. This field control is mapped to the `description` property on the web part, defined in the web part's interface.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311281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how you can implement custom properties on your web part and enable users to modify their values using the property pane.</a:t>
            </a:r>
          </a:p>
          <a:p>
            <a:endParaRPr lang="en-US" dirty="0"/>
          </a:p>
          <a:p>
            <a:r>
              <a:rPr lang="en-US" dirty="0"/>
              <a:t>The first step is to define the web part interface that's created as part of the web part creation process. This interface is located in the same file as the web part class. These properties will be mapped to specific field controls in your property pane.</a:t>
            </a:r>
          </a:p>
          <a:p>
            <a:endParaRPr lang="en-US" dirty="0"/>
          </a:p>
          <a:p>
            <a:r>
              <a:rPr lang="en-US" dirty="0"/>
              <a:t>Next, you need to import the field control objects into your web part's class. These controls are located in the **@</a:t>
            </a:r>
            <a:r>
              <a:rPr lang="en-US" dirty="0" err="1"/>
              <a:t>microsoft</a:t>
            </a:r>
            <a:r>
              <a:rPr lang="en-US" dirty="0"/>
              <a:t>/</a:t>
            </a:r>
            <a:r>
              <a:rPr lang="en-US" dirty="0" err="1"/>
              <a:t>sp</a:t>
            </a:r>
            <a:r>
              <a:rPr lang="en-US" dirty="0"/>
              <a:t>-webpart-base** package.</a:t>
            </a:r>
          </a:p>
          <a:p>
            <a:endParaRPr lang="en-US" dirty="0"/>
          </a:p>
          <a:p>
            <a:r>
              <a:rPr lang="en-US" dirty="0"/>
              <a:t>The last step is to add controls to the `</a:t>
            </a:r>
            <a:r>
              <a:rPr lang="en-US" dirty="0" err="1"/>
              <a:t>groupFields</a:t>
            </a:r>
            <a:r>
              <a:rPr lang="en-US" dirty="0"/>
              <a:t>` array in a group for a page returned in the `</a:t>
            </a:r>
            <a:r>
              <a:rPr lang="en-US" dirty="0" err="1"/>
              <a:t>getPropertyPaneConfiguration</a:t>
            </a:r>
            <a:r>
              <a:rPr lang="en-US" dirty="0"/>
              <a:t>()` method. The first argument in each control's reference is the name of the property it maps to.</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2/27/20 1:53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821576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to customizing the property pane is to define how you want to handle changes to the properties in the property pane. The property pane has two different modes: **reactive** &amp; **non-reactive**.</a:t>
            </a:r>
          </a:p>
          <a:p>
            <a:endParaRPr lang="en-US" dirty="0"/>
          </a:p>
          <a:p>
            <a:r>
              <a:rPr lang="en-US" dirty="0"/>
              <a:t>The default mode is reactive. In this mode, as you change the value of the property pane control, those changes are immediately applied live to the corresponding properties that they're attached to. </a:t>
            </a:r>
          </a:p>
          <a:p>
            <a:endParaRPr lang="en-US" dirty="0"/>
          </a:p>
          <a:p>
            <a:r>
              <a:rPr lang="en-US" dirty="0"/>
              <a:t>In the non-reactive mode, changes to field controls are not immediately applied to the associated property of the control. Instead, the user must select the **Apply** button at the bottom of the property pane that is only rendered when the web part's property pane is in non-reactive mode.</a:t>
            </a:r>
          </a:p>
          <a:p>
            <a:endParaRPr lang="en-US" dirty="0"/>
          </a:p>
          <a:p>
            <a:r>
              <a:rPr lang="en-US" dirty="0"/>
              <a:t>&gt; [!NOTE]</a:t>
            </a:r>
          </a:p>
          <a:p>
            <a:r>
              <a:rPr lang="en-US" dirty="0"/>
              <a:t>&gt; The non-reactive mode of client-side web part property panes matches how legacy server-side web part property panes worked.</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2/27/20 1:59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71076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the property pane from the default reactive mode to be non-reactive, you'll override a property on the web part's base class: `</a:t>
            </a:r>
            <a:r>
              <a:rPr lang="en-US" dirty="0" err="1"/>
              <a:t>disableReactivePropertyChanges</a:t>
            </a:r>
            <a:r>
              <a:rPr lang="en-US" dirty="0"/>
              <a:t>`. This property is set to `false` by default, but overriding it to return `true` will set the property pane to non-reactive.</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2/27/20 2:02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847763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In the case where you're using React to implement client-side web parts, you'll likely want to handle the case when properties are changed if you're using the web part's properties in the React control.</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2/27/20 2:14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553162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Let's start with a simple React client-side web part. The properties on the web part, in this case the `description` property is set on the public property of the React control.</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2/27/20 2:14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7982528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6" r:id="rId26"/>
    <p:sldLayoutId id="2147484559" r:id="rId27"/>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hyperlink" Target="https://docs.microsoft.com/sharepoint/dev/spfx/web-parts/guidance/validate-web-part-property-values" TargetMode="External"/><Relationship Id="rId4" Type="http://schemas.openxmlformats.org/officeDocument/2006/relationships/hyperlink" Target="https://docs.microsoft.com/sharepoint/dev/spfx/web-parts/basics/integrate-with-property-pane"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Working with the Web Part Property Pane</a:t>
            </a:r>
            <a:endParaRPr lang="en-US" dirty="0"/>
          </a:p>
        </p:txBody>
      </p:sp>
      <p:sp>
        <p:nvSpPr>
          <p:cNvPr id="5" name="Text Placeholder 4"/>
          <p:cNvSpPr>
            <a:spLocks noGrp="1"/>
          </p:cNvSpPr>
          <p:nvPr>
            <p:ph type="body" sz="quarter" idx="12"/>
          </p:nvPr>
        </p:nvSpPr>
        <p:spPr/>
        <p:txBody>
          <a:bodyPr/>
          <a:lstStyle/>
          <a:p>
            <a:r>
              <a:rPr lang="en-US" dirty="0"/>
              <a:t>Introducing the Property Pane</a:t>
            </a:r>
          </a:p>
        </p:txBody>
      </p:sp>
    </p:spTree>
    <p:extLst>
      <p:ext uri="{BB962C8B-B14F-4D97-AF65-F5344CB8AC3E}">
        <p14:creationId xmlns:p14="http://schemas.microsoft.com/office/powerpoint/2010/main" val="6997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Handle the property values in the React component when the component starts and whenever the property value is updated   </a:t>
            </a:r>
          </a:p>
        </p:txBody>
      </p:sp>
      <p:sp>
        <p:nvSpPr>
          <p:cNvPr id="2" name="Title 1"/>
          <p:cNvSpPr>
            <a:spLocks noGrp="1"/>
          </p:cNvSpPr>
          <p:nvPr>
            <p:ph type="title"/>
          </p:nvPr>
        </p:nvSpPr>
        <p:spPr/>
        <p:txBody>
          <a:bodyPr/>
          <a:lstStyle/>
          <a:p>
            <a:r>
              <a:rPr lang="en-US" dirty="0"/>
              <a:t>Adding configuration properties to React Client-Side web parts</a:t>
            </a:r>
          </a:p>
        </p:txBody>
      </p:sp>
      <p:sp>
        <p:nvSpPr>
          <p:cNvPr id="6" name="Rectangle 5"/>
          <p:cNvSpPr/>
          <p:nvPr/>
        </p:nvSpPr>
        <p:spPr>
          <a:xfrm>
            <a:off x="745629" y="2633166"/>
            <a:ext cx="11161240" cy="3539430"/>
          </a:xfrm>
          <a:prstGeom prst="rect">
            <a:avLst/>
          </a:prstGeom>
        </p:spPr>
        <p:txBody>
          <a:bodyPr wrap="square">
            <a:spAutoFit/>
          </a:bodyPr>
          <a:lstStyle/>
          <a:p>
            <a:r>
              <a:rPr lang="en-US" sz="1600" dirty="0">
                <a:latin typeface="Consolas" panose="020B0609020204030204" pitchFamily="49" charset="0"/>
              </a:rPr>
              <a:t>public </a:t>
            </a:r>
            <a:r>
              <a:rPr lang="en-US" sz="1600" dirty="0" err="1">
                <a:latin typeface="Consolas" panose="020B0609020204030204" pitchFamily="49" charset="0"/>
              </a:rPr>
              <a:t>componentDidMount</a:t>
            </a:r>
            <a:r>
              <a:rPr lang="en-US" sz="1600" dirty="0">
                <a:latin typeface="Consolas" panose="020B0609020204030204" pitchFamily="49" charset="0"/>
              </a:rPr>
              <a:t>(): void {</a:t>
            </a:r>
          </a:p>
          <a:p>
            <a:r>
              <a:rPr lang="en-US" sz="1600" dirty="0">
                <a:latin typeface="Consolas" panose="020B0609020204030204" pitchFamily="49" charset="0"/>
              </a:rPr>
              <a:t>      </a:t>
            </a:r>
            <a:r>
              <a:rPr lang="en-US" sz="1600" dirty="0" err="1">
                <a:latin typeface="Consolas" panose="020B0609020204030204" pitchFamily="49" charset="0"/>
              </a:rPr>
              <a:t>this.doSomething</a:t>
            </a:r>
            <a:r>
              <a:rPr lang="en-US" sz="1600" dirty="0">
                <a:latin typeface="Consolas" panose="020B0609020204030204" pitchFamily="49" charset="0"/>
              </a:rPr>
              <a:t>(</a:t>
            </a:r>
            <a:r>
              <a:rPr lang="en-US" sz="1600" dirty="0" err="1">
                <a:latin typeface="Consolas" panose="020B0609020204030204" pitchFamily="49" charset="0"/>
              </a:rPr>
              <a:t>this.props.description</a:t>
            </a:r>
            <a:r>
              <a:rPr lang="en-US" sz="1600" dirty="0">
                <a:latin typeface="Consolas" panose="020B0609020204030204" pitchFamily="49" charset="0"/>
              </a:rPr>
              <a:t>);</a:t>
            </a:r>
          </a:p>
          <a:p>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public </a:t>
            </a:r>
            <a:r>
              <a:rPr lang="en-US" sz="1600" dirty="0" err="1">
                <a:latin typeface="Consolas" panose="020B0609020204030204" pitchFamily="49" charset="0"/>
              </a:rPr>
              <a:t>componentDidUpdate</a:t>
            </a:r>
            <a:r>
              <a:rPr lang="en-US" sz="1600" dirty="0">
                <a:latin typeface="Consolas" panose="020B0609020204030204" pitchFamily="49" charset="0"/>
              </a:rPr>
              <a:t>(</a:t>
            </a:r>
            <a:r>
              <a:rPr lang="en-US" sz="1600" dirty="0" err="1">
                <a:latin typeface="Consolas" panose="020B0609020204030204" pitchFamily="49" charset="0"/>
              </a:rPr>
              <a:t>prevProps</a:t>
            </a:r>
            <a:r>
              <a:rPr lang="en-US" sz="1600" dirty="0">
                <a:latin typeface="Consolas" panose="020B0609020204030204" pitchFamily="49" charset="0"/>
              </a:rPr>
              <a:t>: </a:t>
            </a:r>
            <a:r>
              <a:rPr lang="en-US" sz="1600" dirty="0" err="1">
                <a:latin typeface="Consolas" panose="020B0609020204030204" pitchFamily="49" charset="0"/>
              </a:rPr>
              <a:t>IHelloWorldWebPartProps</a:t>
            </a:r>
            <a:r>
              <a:rPr lang="en-US" sz="1600" dirty="0">
                <a:latin typeface="Consolas" panose="020B0609020204030204" pitchFamily="49" charset="0"/>
              </a:rPr>
              <a:t>, </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prevState</a:t>
            </a:r>
            <a:r>
              <a:rPr lang="en-US" sz="1600" dirty="0">
                <a:latin typeface="Consolas" panose="020B0609020204030204" pitchFamily="49" charset="0"/>
              </a:rPr>
              <a:t>: </a:t>
            </a:r>
            <a:r>
              <a:rPr lang="en-US" sz="1600" dirty="0" err="1">
                <a:latin typeface="Consolas" panose="020B0609020204030204" pitchFamily="49" charset="0"/>
              </a:rPr>
              <a:t>IHelloWorldWebPartState</a:t>
            </a:r>
            <a:r>
              <a:rPr lang="en-US" sz="1600" dirty="0">
                <a:latin typeface="Consolas" panose="020B0609020204030204" pitchFamily="49" charset="0"/>
              </a:rPr>
              <a:t>): void {</a:t>
            </a:r>
          </a:p>
          <a:p>
            <a:r>
              <a:rPr lang="en-US" sz="1600" dirty="0">
                <a:latin typeface="Consolas" panose="020B0609020204030204" pitchFamily="49" charset="0"/>
              </a:rPr>
              <a:t>    if (</a:t>
            </a:r>
            <a:r>
              <a:rPr lang="en-US" sz="1600" dirty="0" err="1">
                <a:latin typeface="Consolas" panose="020B0609020204030204" pitchFamily="49" charset="0"/>
              </a:rPr>
              <a:t>this.props.description</a:t>
            </a:r>
            <a:r>
              <a:rPr lang="en-US" sz="1600" dirty="0">
                <a:latin typeface="Consolas" panose="020B0609020204030204" pitchFamily="49" charset="0"/>
              </a:rPr>
              <a:t> !== </a:t>
            </a:r>
            <a:r>
              <a:rPr lang="en-US" sz="1600" dirty="0" err="1">
                <a:latin typeface="Consolas" panose="020B0609020204030204" pitchFamily="49" charset="0"/>
              </a:rPr>
              <a:t>prevProps.description</a:t>
            </a:r>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this.doSomething</a:t>
            </a:r>
            <a:r>
              <a:rPr lang="en-US" sz="1600" dirty="0">
                <a:latin typeface="Consolas" panose="020B0609020204030204" pitchFamily="49" charset="0"/>
              </a:rPr>
              <a:t>(</a:t>
            </a:r>
            <a:r>
              <a:rPr lang="en-US" sz="1600" dirty="0" err="1">
                <a:latin typeface="Consolas" panose="020B0609020204030204" pitchFamily="49" charset="0"/>
              </a:rPr>
              <a:t>this.props.description</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private </a:t>
            </a:r>
            <a:r>
              <a:rPr lang="en-US" sz="1600" dirty="0" err="1">
                <a:latin typeface="Consolas" panose="020B0609020204030204" pitchFamily="49" charset="0"/>
              </a:rPr>
              <a:t>doSomething</a:t>
            </a:r>
            <a:r>
              <a:rPr lang="en-US" sz="1600" dirty="0">
                <a:latin typeface="Consolas" panose="020B0609020204030204" pitchFamily="49" charset="0"/>
              </a:rPr>
              <a:t>(description: string): void {</a:t>
            </a:r>
          </a:p>
          <a:p>
            <a:r>
              <a:rPr lang="en-US" sz="1600" dirty="0">
                <a:latin typeface="Consolas" panose="020B0609020204030204" pitchFamily="49" charset="0"/>
              </a:rPr>
              <a:t>    // Do something with the property</a:t>
            </a:r>
          </a:p>
          <a:p>
            <a:r>
              <a:rPr lang="en-US" sz="1600" dirty="0">
                <a:latin typeface="Consolas" panose="020B0609020204030204" pitchFamily="49" charset="0"/>
              </a:rPr>
              <a:t>}</a:t>
            </a:r>
            <a:endParaRPr lang="en-US" sz="4000" dirty="0"/>
          </a:p>
        </p:txBody>
      </p:sp>
      <p:cxnSp>
        <p:nvCxnSpPr>
          <p:cNvPr id="7" name="Straight Arrow Connector 6"/>
          <p:cNvCxnSpPr>
            <a:cxnSpLocks/>
          </p:cNvCxnSpPr>
          <p:nvPr/>
        </p:nvCxnSpPr>
        <p:spPr>
          <a:xfrm flipH="1" flipV="1">
            <a:off x="6146229" y="3065214"/>
            <a:ext cx="1368152" cy="306636"/>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p:cNvCxnSpPr>
          <p:nvPr/>
        </p:nvCxnSpPr>
        <p:spPr>
          <a:xfrm flipH="1" flipV="1">
            <a:off x="7514381" y="4433366"/>
            <a:ext cx="1486744" cy="510109"/>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flipH="1" flipV="1">
            <a:off x="5066109" y="5753574"/>
            <a:ext cx="1525191" cy="771051"/>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874096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Working with the web part property pane</a:t>
            </a:r>
            <a:endParaRPr lang="en-US" dirty="0"/>
          </a:p>
        </p:txBody>
      </p:sp>
    </p:spTree>
    <p:extLst>
      <p:ext uri="{BB962C8B-B14F-4D97-AF65-F5344CB8AC3E}">
        <p14:creationId xmlns:p14="http://schemas.microsoft.com/office/powerpoint/2010/main" val="292984471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67403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Overview of Web Part property pane</a:t>
            </a:r>
          </a:p>
          <a:p>
            <a:pPr lvl="0">
              <a:lnSpc>
                <a:spcPct val="90000"/>
              </a:lnSpc>
              <a:spcBef>
                <a:spcPts val="1800"/>
              </a:spcBef>
            </a:pPr>
            <a:r>
              <a:rPr lang="en-US" sz="1600" b="0" dirty="0">
                <a:solidFill>
                  <a:srgbClr val="2F2F2F"/>
                </a:solidFill>
                <a:latin typeface="Segoe UI Semibold"/>
              </a:rPr>
              <a:t>Implementing custom properties</a:t>
            </a:r>
          </a:p>
        </p:txBody>
      </p:sp>
    </p:spTree>
    <p:extLst>
      <p:ext uri="{BB962C8B-B14F-4D97-AF65-F5344CB8AC3E}">
        <p14:creationId xmlns:p14="http://schemas.microsoft.com/office/powerpoint/2010/main" val="250924232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2754600"/>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Make your SharePoint client-side web part configurable</a:t>
            </a:r>
          </a:p>
          <a:p>
            <a:pPr marL="342900" lvl="0" indent="-342900" defTabSz="914400">
              <a:lnSpc>
                <a:spcPct val="100000"/>
              </a:lnSpc>
              <a:spcBef>
                <a:spcPts val="600"/>
              </a:spcBef>
              <a:buSzTx/>
              <a:defRPr/>
            </a:pPr>
            <a:r>
              <a:rPr lang="en-US" sz="1800" dirty="0">
                <a:latin typeface="+mj-lt"/>
                <a:hlinkClick r:id="rId4"/>
              </a:rPr>
              <a:t>https://docs.microsoft.com/sharepoint/dev/spfx/web-parts/basics/integrate-with-property-pane</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Validate Properties</a:t>
            </a:r>
          </a:p>
          <a:p>
            <a:pPr marL="342900" lvl="0" indent="-342900" defTabSz="914400">
              <a:lnSpc>
                <a:spcPct val="100000"/>
              </a:lnSpc>
              <a:spcBef>
                <a:spcPts val="600"/>
              </a:spcBef>
              <a:buSzTx/>
              <a:defRPr/>
            </a:pPr>
            <a:r>
              <a:rPr lang="en-US" sz="1800" dirty="0">
                <a:latin typeface="+mj-lt"/>
                <a:hlinkClick r:id="rId5"/>
              </a:rPr>
              <a:t>https://docs.microsoft.com/sharepoint/dev/spfx/web-parts/guidance/validate-web-part-property-values</a:t>
            </a:r>
            <a:r>
              <a:rPr lang="en-US" sz="1800" dirty="0">
                <a:latin typeface="+mj-lt"/>
              </a:rPr>
              <a:t> </a:t>
            </a:r>
          </a:p>
        </p:txBody>
      </p:sp>
    </p:spTree>
    <p:extLst>
      <p:ext uri="{BB962C8B-B14F-4D97-AF65-F5344CB8AC3E}">
        <p14:creationId xmlns:p14="http://schemas.microsoft.com/office/powerpoint/2010/main" val="417142020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2401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8479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Introducing the Property Pane</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Overview of Web Part</a:t>
            </a:r>
            <a:br>
              <a:rPr lang="en-US" sz="2000" dirty="0"/>
            </a:br>
            <a:r>
              <a:rPr lang="en-US" sz="2000" dirty="0"/>
              <a:t>property pane</a:t>
            </a:r>
          </a:p>
          <a:p>
            <a:pPr>
              <a:spcBef>
                <a:spcPts val="1200"/>
              </a:spcBef>
            </a:pPr>
            <a:r>
              <a:rPr lang="en-US" sz="2000" dirty="0"/>
              <a:t>Implementing custom properties</a:t>
            </a:r>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22BE44B-BDA0-D74A-BE2E-B5B6AD44F61F}"/>
              </a:ext>
            </a:extLst>
          </p:cNvPr>
          <p:cNvSpPr>
            <a:spLocks noGrp="1"/>
          </p:cNvSpPr>
          <p:nvPr>
            <p:ph type="body" sz="quarter" idx="10"/>
          </p:nvPr>
        </p:nvSpPr>
        <p:spPr>
          <a:xfrm>
            <a:off x="464400" y="1212850"/>
            <a:ext cx="8731115" cy="4853099"/>
          </a:xfrm>
        </p:spPr>
        <p:txBody>
          <a:bodyPr/>
          <a:lstStyle/>
          <a:p>
            <a:pPr marL="342900" indent="-342900">
              <a:buFont typeface="Arial" pitchFamily="34" charset="0"/>
              <a:buChar char="•"/>
            </a:pPr>
            <a:r>
              <a:rPr lang="en-US" sz="2400" dirty="0">
                <a:gradFill>
                  <a:gsLst>
                    <a:gs pos="1250">
                      <a:schemeClr val="tx1"/>
                    </a:gs>
                    <a:gs pos="100000">
                      <a:schemeClr val="tx1"/>
                    </a:gs>
                  </a:gsLst>
                  <a:lin ang="5400000" scaled="0"/>
                </a:gradFill>
              </a:rPr>
              <a:t>The property pane has three key elements</a:t>
            </a:r>
          </a:p>
          <a:p>
            <a:pPr marL="809271" lvl="1" indent="-342900">
              <a:buFont typeface="Arial" pitchFamily="34" charset="0"/>
              <a:buChar char="•"/>
            </a:pPr>
            <a:r>
              <a:rPr lang="en-US" b="1" dirty="0"/>
              <a:t>Pages, Headers, Groups</a:t>
            </a:r>
            <a:endParaRPr lang="en-US" dirty="0"/>
          </a:p>
          <a:p>
            <a:pPr marL="342900" indent="-342900">
              <a:buFont typeface="Arial" pitchFamily="34" charset="0"/>
              <a:buChar char="•"/>
            </a:pPr>
            <a:r>
              <a:rPr lang="en-US" sz="2400" dirty="0">
                <a:gradFill>
                  <a:gsLst>
                    <a:gs pos="1250">
                      <a:schemeClr val="tx1"/>
                    </a:gs>
                    <a:gs pos="100000">
                      <a:schemeClr val="tx1"/>
                    </a:gs>
                  </a:gsLst>
                  <a:lin ang="5400000" scaled="0"/>
                </a:gradFill>
              </a:rPr>
              <a:t>Property panes </a:t>
            </a:r>
            <a:r>
              <a:rPr lang="en-US" sz="2400" b="1" i="1" dirty="0">
                <a:gradFill>
                  <a:gsLst>
                    <a:gs pos="1250">
                      <a:schemeClr val="tx1"/>
                    </a:gs>
                    <a:gs pos="100000">
                      <a:schemeClr val="tx1"/>
                    </a:gs>
                  </a:gsLst>
                  <a:lin ang="5400000" scaled="0"/>
                </a:gradFill>
              </a:rPr>
              <a:t>must</a:t>
            </a:r>
            <a:r>
              <a:rPr lang="en-US" sz="2400" dirty="0">
                <a:gradFill>
                  <a:gsLst>
                    <a:gs pos="1250">
                      <a:schemeClr val="tx1"/>
                    </a:gs>
                    <a:gs pos="100000">
                      <a:schemeClr val="tx1"/>
                    </a:gs>
                  </a:gsLst>
                  <a:lin ang="5400000" scaled="0"/>
                </a:gradFill>
              </a:rPr>
              <a:t> contain a </a:t>
            </a:r>
            <a:r>
              <a:rPr lang="en-US" sz="2400" b="1" dirty="0">
                <a:gradFill>
                  <a:gsLst>
                    <a:gs pos="1250">
                      <a:schemeClr val="tx1"/>
                    </a:gs>
                    <a:gs pos="100000">
                      <a:schemeClr val="tx1"/>
                    </a:gs>
                  </a:gsLst>
                  <a:lin ang="5400000" scaled="0"/>
                </a:gradFill>
              </a:rPr>
              <a:t>page </a:t>
            </a:r>
            <a:r>
              <a:rPr lang="en-US" sz="2400" dirty="0">
                <a:gradFill>
                  <a:gsLst>
                    <a:gs pos="1250">
                      <a:schemeClr val="tx1"/>
                    </a:gs>
                    <a:gs pos="100000">
                      <a:schemeClr val="tx1"/>
                    </a:gs>
                  </a:gsLst>
                  <a:lin ang="5400000" scaled="0"/>
                </a:gradFill>
              </a:rPr>
              <a:t>and at least one group, the header is optional</a:t>
            </a:r>
          </a:p>
          <a:p>
            <a:pPr marL="342900" indent="-342900">
              <a:buFont typeface="Arial" pitchFamily="34" charset="0"/>
              <a:buChar char="•"/>
            </a:pPr>
            <a:r>
              <a:rPr lang="en-US" sz="2400" dirty="0">
                <a:gradFill>
                  <a:gsLst>
                    <a:gs pos="1250">
                      <a:schemeClr val="tx1"/>
                    </a:gs>
                    <a:gs pos="100000">
                      <a:schemeClr val="tx1"/>
                    </a:gs>
                  </a:gsLst>
                  <a:lin ang="5400000" scaled="0"/>
                </a:gradFill>
              </a:rPr>
              <a:t>The property pane supports the following field types</a:t>
            </a:r>
          </a:p>
          <a:p>
            <a:pPr marL="809271" lvl="1" indent="-342900">
              <a:buFont typeface="Arial" pitchFamily="34" charset="0"/>
              <a:buChar char="•"/>
            </a:pPr>
            <a:r>
              <a:rPr lang="en-US" dirty="0"/>
              <a:t>Label</a:t>
            </a:r>
          </a:p>
          <a:p>
            <a:pPr marL="809271" lvl="1" indent="-342900">
              <a:buFont typeface="Arial" pitchFamily="34" charset="0"/>
              <a:buChar char="•"/>
            </a:pPr>
            <a:r>
              <a:rPr lang="en-US" dirty="0"/>
              <a:t>Textbox</a:t>
            </a:r>
          </a:p>
          <a:p>
            <a:pPr marL="809271" lvl="1" indent="-342900">
              <a:buFont typeface="Arial" pitchFamily="34" charset="0"/>
              <a:buChar char="•"/>
            </a:pPr>
            <a:r>
              <a:rPr lang="en-US" dirty="0"/>
              <a:t>Multi-line Textbox</a:t>
            </a:r>
          </a:p>
          <a:p>
            <a:pPr marL="809271" lvl="1" indent="-342900">
              <a:buFont typeface="Arial" pitchFamily="34" charset="0"/>
              <a:buChar char="•"/>
            </a:pPr>
            <a:r>
              <a:rPr lang="en-US" dirty="0"/>
              <a:t>Checkbox</a:t>
            </a:r>
          </a:p>
          <a:p>
            <a:pPr marL="809271" lvl="1" indent="-342900">
              <a:buFont typeface="Arial" pitchFamily="34" charset="0"/>
              <a:buChar char="•"/>
            </a:pPr>
            <a:r>
              <a:rPr lang="en-US" dirty="0"/>
              <a:t>Dropdown</a:t>
            </a:r>
          </a:p>
          <a:p>
            <a:pPr marL="809271" lvl="1" indent="-342900">
              <a:buFont typeface="Arial" pitchFamily="34" charset="0"/>
              <a:buChar char="•"/>
            </a:pPr>
            <a:r>
              <a:rPr lang="en-US" dirty="0"/>
              <a:t>Link</a:t>
            </a:r>
          </a:p>
          <a:p>
            <a:pPr marL="809271" lvl="1" indent="-342900">
              <a:buFont typeface="Arial" pitchFamily="34" charset="0"/>
              <a:buChar char="•"/>
            </a:pPr>
            <a:r>
              <a:rPr lang="en-US" dirty="0"/>
              <a:t>Slider</a:t>
            </a:r>
          </a:p>
          <a:p>
            <a:pPr marL="809271" lvl="1" indent="-342900">
              <a:buFont typeface="Arial" pitchFamily="34" charset="0"/>
              <a:buChar char="•"/>
            </a:pPr>
            <a:r>
              <a:rPr lang="en-US" dirty="0"/>
              <a:t>Toggle</a:t>
            </a:r>
          </a:p>
          <a:p>
            <a:pPr marL="809271" lvl="1" indent="-342900">
              <a:buFont typeface="Arial" pitchFamily="34" charset="0"/>
              <a:buChar char="•"/>
            </a:pPr>
            <a:r>
              <a:rPr lang="en-US" dirty="0"/>
              <a:t>Custom</a:t>
            </a:r>
          </a:p>
          <a:p>
            <a:endParaRPr lang="en-US" dirty="0"/>
          </a:p>
        </p:txBody>
      </p:sp>
      <p:sp>
        <p:nvSpPr>
          <p:cNvPr id="2" name="Title 1"/>
          <p:cNvSpPr>
            <a:spLocks noGrp="1"/>
          </p:cNvSpPr>
          <p:nvPr>
            <p:ph type="title"/>
          </p:nvPr>
        </p:nvSpPr>
        <p:spPr/>
        <p:txBody>
          <a:bodyPr/>
          <a:lstStyle/>
          <a:p>
            <a:r>
              <a:rPr lang="en-US" dirty="0"/>
              <a:t>Overview</a:t>
            </a:r>
            <a:endParaRPr lang="fi-FI" dirty="0"/>
          </a:p>
        </p:txBody>
      </p:sp>
      <p:pic>
        <p:nvPicPr>
          <p:cNvPr id="4" name="Picture 3"/>
          <p:cNvPicPr>
            <a:picLocks noChangeAspect="1"/>
          </p:cNvPicPr>
          <p:nvPr/>
        </p:nvPicPr>
        <p:blipFill>
          <a:blip r:embed="rId3"/>
          <a:stretch>
            <a:fillRect/>
          </a:stretch>
        </p:blipFill>
        <p:spPr>
          <a:xfrm>
            <a:off x="9314581" y="789510"/>
            <a:ext cx="2380534" cy="5657502"/>
          </a:xfrm>
          <a:prstGeom prst="rect">
            <a:avLst/>
          </a:prstGeom>
        </p:spPr>
      </p:pic>
    </p:spTree>
    <p:extLst>
      <p:ext uri="{BB962C8B-B14F-4D97-AF65-F5344CB8AC3E}">
        <p14:creationId xmlns:p14="http://schemas.microsoft.com/office/powerpoint/2010/main" val="22495009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the header, groups, and fields</a:t>
            </a:r>
            <a:endParaRPr lang="fi-FI" dirty="0"/>
          </a:p>
        </p:txBody>
      </p:sp>
      <p:sp>
        <p:nvSpPr>
          <p:cNvPr id="6" name="TextBox 5"/>
          <p:cNvSpPr txBox="1"/>
          <p:nvPr/>
        </p:nvSpPr>
        <p:spPr>
          <a:xfrm>
            <a:off x="4490045" y="1120998"/>
            <a:ext cx="7776864" cy="5681555"/>
          </a:xfrm>
          <a:prstGeom prst="rect">
            <a:avLst/>
          </a:prstGeom>
          <a:noFill/>
        </p:spPr>
        <p:txBody>
          <a:bodyPr wrap="square" lIns="182880" tIns="146304" rIns="182880" bIns="146304" rtlCol="0">
            <a:spAutoFit/>
          </a:bodyPr>
          <a:lstStyle/>
          <a:p>
            <a:r>
              <a:rPr lang="en-US" sz="1400" dirty="0">
                <a:latin typeface="Consolas" panose="020B0609020204030204" pitchFamily="49" charset="0"/>
              </a:rPr>
              <a:t>protected get </a:t>
            </a:r>
            <a:r>
              <a:rPr lang="en-US" sz="1400" dirty="0" err="1">
                <a:latin typeface="Consolas" panose="020B0609020204030204" pitchFamily="49" charset="0"/>
              </a:rPr>
              <a:t>getPropertyPaneConfiguration</a:t>
            </a:r>
            <a:r>
              <a:rPr lang="en-US" sz="1400" dirty="0">
                <a:latin typeface="Consolas" panose="020B0609020204030204" pitchFamily="49" charset="0"/>
              </a:rPr>
              <a:t>(): </a:t>
            </a:r>
            <a:r>
              <a:rPr lang="en-US" sz="1400" dirty="0" err="1">
                <a:latin typeface="Consolas" panose="020B0609020204030204" pitchFamily="49" charset="0"/>
              </a:rPr>
              <a:t>IPropertyPaneConfiguration</a:t>
            </a:r>
            <a:r>
              <a:rPr lang="en-US" sz="1400" dirty="0">
                <a:latin typeface="Consolas" panose="020B0609020204030204" pitchFamily="49" charset="0"/>
              </a:rPr>
              <a:t> {</a:t>
            </a:r>
          </a:p>
          <a:p>
            <a:r>
              <a:rPr lang="en-US" sz="1400" dirty="0">
                <a:latin typeface="Consolas" panose="020B0609020204030204" pitchFamily="49" charset="0"/>
              </a:rPr>
              <a:t>     return {</a:t>
            </a:r>
          </a:p>
          <a:p>
            <a:r>
              <a:rPr lang="en-US" sz="1400" dirty="0">
                <a:latin typeface="Consolas" panose="020B0609020204030204" pitchFamily="49" charset="0"/>
              </a:rPr>
              <a:t>       pages: [</a:t>
            </a:r>
          </a:p>
          <a:p>
            <a:r>
              <a:rPr lang="en-US" sz="1400" dirty="0">
                <a:latin typeface="Consolas" panose="020B0609020204030204" pitchFamily="49" charset="0"/>
              </a:rPr>
              <a:t>         {</a:t>
            </a:r>
          </a:p>
          <a:p>
            <a:r>
              <a:rPr lang="en-US" sz="1400" dirty="0">
                <a:latin typeface="Consolas" panose="020B0609020204030204" pitchFamily="49" charset="0"/>
              </a:rPr>
              <a:t>           header: {</a:t>
            </a:r>
          </a:p>
          <a:p>
            <a:r>
              <a:rPr lang="en-US" sz="1400" dirty="0">
                <a:latin typeface="Consolas" panose="020B0609020204030204" pitchFamily="49" charset="0"/>
              </a:rPr>
              <a:t>             description: </a:t>
            </a:r>
            <a:r>
              <a:rPr lang="en-US" sz="1400" dirty="0" err="1">
                <a:latin typeface="Consolas" panose="020B0609020204030204" pitchFamily="49" charset="0"/>
              </a:rPr>
              <a:t>strings.PropertyPaneDescription</a:t>
            </a:r>
            <a:endParaRPr lang="en-US" sz="1400" dirty="0">
              <a:latin typeface="Consolas" panose="020B0609020204030204" pitchFamily="49" charset="0"/>
            </a:endParaRPr>
          </a:p>
          <a:p>
            <a:r>
              <a:rPr lang="en-US" sz="1400" dirty="0">
                <a:latin typeface="Consolas" panose="020B0609020204030204" pitchFamily="49" charset="0"/>
              </a:rPr>
              <a:t>           },</a:t>
            </a:r>
          </a:p>
          <a:p>
            <a:r>
              <a:rPr lang="en-US" sz="1400" dirty="0">
                <a:latin typeface="Consolas" panose="020B0609020204030204" pitchFamily="49" charset="0"/>
              </a:rPr>
              <a:t>           groups: [</a:t>
            </a:r>
          </a:p>
          <a:p>
            <a:r>
              <a:rPr lang="en-US" sz="1400" dirty="0">
                <a:latin typeface="Consolas" panose="020B0609020204030204" pitchFamily="49" charset="0"/>
              </a:rPr>
              <a:t>             {</a:t>
            </a:r>
          </a:p>
          <a:p>
            <a:r>
              <a:rPr lang="en-US" sz="1400" dirty="0">
                <a:latin typeface="Consolas" panose="020B0609020204030204" pitchFamily="49" charset="0"/>
              </a:rPr>
              <a:t>               </a:t>
            </a:r>
            <a:r>
              <a:rPr lang="en-US" sz="1400" dirty="0" err="1">
                <a:latin typeface="Consolas" panose="020B0609020204030204" pitchFamily="49" charset="0"/>
              </a:rPr>
              <a:t>groupName</a:t>
            </a:r>
            <a:r>
              <a:rPr lang="en-US" sz="1400" dirty="0">
                <a:latin typeface="Consolas" panose="020B0609020204030204" pitchFamily="49" charset="0"/>
              </a:rPr>
              <a:t>: </a:t>
            </a:r>
            <a:r>
              <a:rPr lang="en-US" sz="1400" dirty="0" err="1">
                <a:latin typeface="Consolas" panose="020B0609020204030204" pitchFamily="49" charset="0"/>
              </a:rPr>
              <a:t>strings.BasicGroupName</a:t>
            </a:r>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latin typeface="Consolas" panose="020B0609020204030204" pitchFamily="49" charset="0"/>
              </a:rPr>
              <a:t>groupFields</a:t>
            </a:r>
            <a:r>
              <a:rPr lang="en-US" sz="1400" dirty="0">
                <a:latin typeface="Consolas" panose="020B0609020204030204" pitchFamily="49" charset="0"/>
              </a:rPr>
              <a:t>: [</a:t>
            </a:r>
          </a:p>
          <a:p>
            <a:r>
              <a:rPr lang="en-US" sz="1400" dirty="0">
                <a:latin typeface="Consolas" panose="020B0609020204030204" pitchFamily="49" charset="0"/>
              </a:rPr>
              <a:t>                 </a:t>
            </a:r>
            <a:r>
              <a:rPr lang="en-US" sz="1400" dirty="0" err="1">
                <a:latin typeface="Consolas" panose="020B0609020204030204" pitchFamily="49" charset="0"/>
              </a:rPr>
              <a:t>PropertyPaneTextField</a:t>
            </a:r>
            <a:r>
              <a:rPr lang="en-US" sz="1400" dirty="0">
                <a:latin typeface="Consolas" panose="020B0609020204030204" pitchFamily="49" charset="0"/>
              </a:rPr>
              <a:t>('description', {</a:t>
            </a:r>
          </a:p>
          <a:p>
            <a:r>
              <a:rPr lang="en-US" sz="1400" dirty="0">
                <a:latin typeface="Consolas" panose="020B0609020204030204" pitchFamily="49" charset="0"/>
              </a:rPr>
              <a:t>                   label: </a:t>
            </a:r>
            <a:r>
              <a:rPr lang="en-US" sz="1400" dirty="0" err="1">
                <a:latin typeface="Consolas" panose="020B0609020204030204" pitchFamily="49" charset="0"/>
              </a:rPr>
              <a:t>strings.DescriptionFieldLabel</a:t>
            </a:r>
            <a:endParaRPr lang="en-US" sz="1400" dirty="0">
              <a:latin typeface="Consolas" panose="020B0609020204030204" pitchFamily="49" charset="0"/>
            </a:endParaRPr>
          </a:p>
          <a:p>
            <a:r>
              <a:rPr lang="en-US" sz="1400" dirty="0">
                <a:latin typeface="Consolas" panose="020B0609020204030204" pitchFamily="49" charset="0"/>
              </a:rPr>
              <a:t>                 }),</a:t>
            </a:r>
          </a:p>
          <a:p>
            <a:r>
              <a:rPr lang="en-US" sz="1400" dirty="0">
                <a:latin typeface="Consolas" panose="020B0609020204030204" pitchFamily="49" charset="0"/>
              </a:rPr>
              <a:t>                 </a:t>
            </a:r>
            <a:r>
              <a:rPr lang="en-US" sz="1400" dirty="0" err="1">
                <a:latin typeface="Consolas" panose="020B0609020204030204" pitchFamily="49" charset="0"/>
              </a:rPr>
              <a:t>PropertyPaneLabel</a:t>
            </a:r>
            <a:r>
              <a:rPr lang="en-US" sz="1400" dirty="0">
                <a:latin typeface="Consolas" panose="020B0609020204030204" pitchFamily="49" charset="0"/>
              </a:rPr>
              <a:t>('</a:t>
            </a:r>
            <a:r>
              <a:rPr lang="en-US" sz="1400" dirty="0" err="1">
                <a:latin typeface="Consolas" panose="020B0609020204030204" pitchFamily="49" charset="0"/>
              </a:rPr>
              <a:t>labelField</a:t>
            </a:r>
            <a:r>
              <a:rPr lang="en-US" sz="1400" dirty="0">
                <a:latin typeface="Consolas" panose="020B0609020204030204" pitchFamily="49" charset="0"/>
              </a:rPr>
              <a:t>', {</a:t>
            </a:r>
          </a:p>
          <a:p>
            <a:r>
              <a:rPr lang="en-US" sz="1400" dirty="0">
                <a:latin typeface="Consolas" panose="020B0609020204030204" pitchFamily="49" charset="0"/>
              </a:rPr>
              <a:t>                   text: 'Label text'</a:t>
            </a:r>
          </a:p>
          <a:p>
            <a:r>
              <a:rPr lang="en-US" sz="1400" dirty="0">
                <a:latin typeface="Consolas" panose="020B0609020204030204" pitchFamily="49" charset="0"/>
              </a:rPr>
              <a:t>                 })                </a:t>
            </a:r>
          </a:p>
          <a:p>
            <a:r>
              <a:rPr lang="en-US" sz="1400" dirty="0">
                <a:latin typeface="Consolas" panose="020B0609020204030204" pitchFamily="49" charset="0"/>
              </a:rPr>
              <a:t>               ]</a:t>
            </a:r>
          </a:p>
          <a:p>
            <a:r>
              <a:rPr lang="en-US" sz="1400" dirty="0">
                <a:latin typeface="Consolas" panose="020B0609020204030204" pitchFamily="49" charset="0"/>
              </a:rPr>
              <a:t>             }</a:t>
            </a:r>
          </a:p>
          <a:p>
            <a:r>
              <a:rPr lang="en-US" sz="1400" dirty="0">
                <a:latin typeface="Consolas" panose="020B0609020204030204" pitchFamily="49" charset="0"/>
              </a:rPr>
              <a:t>           ]</a:t>
            </a:r>
          </a:p>
          <a:p>
            <a:r>
              <a:rPr lang="en-US" sz="1400" dirty="0">
                <a:latin typeface="Consolas" panose="020B0609020204030204" pitchFamily="49" charset="0"/>
              </a:rPr>
              <a:t>         }</a:t>
            </a:r>
          </a:p>
          <a:p>
            <a:r>
              <a:rPr lang="en-US" sz="1400" dirty="0">
                <a:latin typeface="Consolas" panose="020B0609020204030204" pitchFamily="49" charset="0"/>
              </a:rPr>
              <a:t>       ]</a:t>
            </a:r>
          </a:p>
          <a:p>
            <a:r>
              <a:rPr lang="en-US" sz="1400" dirty="0">
                <a:latin typeface="Consolas" panose="020B0609020204030204" pitchFamily="49" charset="0"/>
              </a:rPr>
              <a:t>     };</a:t>
            </a:r>
          </a:p>
          <a:p>
            <a:r>
              <a:rPr lang="en-US" sz="1400" dirty="0">
                <a:latin typeface="Consolas" panose="020B0609020204030204" pitchFamily="49" charset="0"/>
              </a:rPr>
              <a:t>  }</a:t>
            </a:r>
            <a:endParaRPr lang="en-US" sz="4400" dirty="0">
              <a:latin typeface="+mj-lt"/>
            </a:endParaRPr>
          </a:p>
        </p:txBody>
      </p:sp>
      <p:pic>
        <p:nvPicPr>
          <p:cNvPr id="4" name="Picture 3"/>
          <p:cNvPicPr>
            <a:picLocks noChangeAspect="1"/>
          </p:cNvPicPr>
          <p:nvPr/>
        </p:nvPicPr>
        <p:blipFill>
          <a:blip r:embed="rId3"/>
          <a:stretch>
            <a:fillRect/>
          </a:stretch>
        </p:blipFill>
        <p:spPr>
          <a:xfrm>
            <a:off x="785235" y="2345134"/>
            <a:ext cx="3194214" cy="2394073"/>
          </a:xfrm>
          <a:prstGeom prst="rect">
            <a:avLst/>
          </a:prstGeom>
        </p:spPr>
      </p:pic>
    </p:spTree>
    <p:extLst>
      <p:ext uri="{BB962C8B-B14F-4D97-AF65-F5344CB8AC3E}">
        <p14:creationId xmlns:p14="http://schemas.microsoft.com/office/powerpoint/2010/main" val="36971784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4400" y="1212850"/>
            <a:ext cx="11574000" cy="4292072"/>
          </a:xfrm>
        </p:spPr>
        <p:txBody>
          <a:bodyPr/>
          <a:lstStyle/>
          <a:p>
            <a:r>
              <a:rPr lang="en-US" dirty="0"/>
              <a:t>Define an interface in your web part that includes one or more </a:t>
            </a:r>
            <a:br>
              <a:rPr lang="en-US" dirty="0"/>
            </a:br>
            <a:r>
              <a:rPr lang="en-US" dirty="0"/>
              <a:t>target properties</a:t>
            </a:r>
          </a:p>
          <a:p>
            <a:endParaRPr lang="en-US" dirty="0"/>
          </a:p>
          <a:p>
            <a:r>
              <a:rPr lang="en-US" dirty="0"/>
              <a:t>Import the corresponding field types in the </a:t>
            </a:r>
            <a:br>
              <a:rPr lang="en-US" dirty="0"/>
            </a:br>
            <a:r>
              <a:rPr lang="en-US" dirty="0"/>
              <a:t>web part class</a:t>
            </a:r>
          </a:p>
          <a:p>
            <a:endParaRPr lang="en-US" dirty="0"/>
          </a:p>
          <a:p>
            <a:r>
              <a:rPr lang="en-US" dirty="0"/>
              <a:t>Field types are available as modules in the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microsoft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webpart</a:t>
            </a:r>
            <a:r>
              <a:rPr lang="en-US" dirty="0">
                <a:latin typeface="Courier New" panose="02070309020205020404" pitchFamily="49" charset="0"/>
                <a:cs typeface="Courier New" panose="02070309020205020404" pitchFamily="49" charset="0"/>
              </a:rPr>
              <a:t>-base</a:t>
            </a:r>
            <a:r>
              <a:rPr lang="en-US" dirty="0"/>
              <a:t> library</a:t>
            </a:r>
          </a:p>
          <a:p>
            <a:endParaRPr lang="en-US" dirty="0"/>
          </a:p>
          <a:p>
            <a:r>
              <a:rPr lang="en-US" dirty="0"/>
              <a:t>Modify the default </a:t>
            </a:r>
            <a:r>
              <a:rPr lang="en-US" dirty="0" err="1">
                <a:latin typeface="Courier New" panose="02070309020205020404" pitchFamily="49" charset="0"/>
                <a:cs typeface="Courier New" panose="02070309020205020404" pitchFamily="49" charset="0"/>
              </a:rPr>
              <a:t>getPropertyPaneConfiguration</a:t>
            </a:r>
            <a:r>
              <a:rPr lang="en-US" dirty="0"/>
              <a:t> method and add the properties to the </a:t>
            </a:r>
            <a:r>
              <a:rPr lang="en-US" dirty="0" err="1">
                <a:latin typeface="Courier New" panose="02070309020205020404" pitchFamily="49" charset="0"/>
                <a:cs typeface="Courier New" panose="02070309020205020404" pitchFamily="49" charset="0"/>
              </a:rPr>
              <a:t>groupFields</a:t>
            </a:r>
            <a:r>
              <a:rPr lang="en-US" dirty="0"/>
              <a:t> array</a:t>
            </a:r>
          </a:p>
        </p:txBody>
      </p:sp>
      <p:sp>
        <p:nvSpPr>
          <p:cNvPr id="4" name="Title 3"/>
          <p:cNvSpPr>
            <a:spLocks noGrp="1"/>
          </p:cNvSpPr>
          <p:nvPr>
            <p:ph type="title"/>
          </p:nvPr>
        </p:nvSpPr>
        <p:spPr/>
        <p:txBody>
          <a:bodyPr/>
          <a:lstStyle/>
          <a:p>
            <a:r>
              <a:rPr lang="en-US" dirty="0"/>
              <a:t>Implementing properties</a:t>
            </a:r>
          </a:p>
        </p:txBody>
      </p:sp>
    </p:spTree>
    <p:extLst>
      <p:ext uri="{BB962C8B-B14F-4D97-AF65-F5344CB8AC3E}">
        <p14:creationId xmlns:p14="http://schemas.microsoft.com/office/powerpoint/2010/main" val="32478150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The property pane has two interaction modes:</a:t>
            </a:r>
          </a:p>
          <a:p>
            <a:pPr lvl="2"/>
            <a:r>
              <a:rPr lang="en-US" dirty="0"/>
              <a:t>Reactive</a:t>
            </a:r>
          </a:p>
          <a:p>
            <a:pPr lvl="2"/>
            <a:r>
              <a:rPr lang="en-US" dirty="0"/>
              <a:t>Non-reactive</a:t>
            </a:r>
          </a:p>
          <a:p>
            <a:pPr lvl="1"/>
            <a:endParaRPr lang="en-US" dirty="0"/>
          </a:p>
          <a:p>
            <a:r>
              <a:rPr lang="en-US" dirty="0"/>
              <a:t>Reactive mode: every change = change event is triggered</a:t>
            </a:r>
          </a:p>
          <a:p>
            <a:pPr lvl="1"/>
            <a:r>
              <a:rPr lang="en-US" dirty="0"/>
              <a:t>Reactive behavior automatically updates the web part user interface with the new property field values</a:t>
            </a:r>
          </a:p>
          <a:p>
            <a:pPr lvl="1"/>
            <a:endParaRPr lang="en-US" dirty="0"/>
          </a:p>
          <a:p>
            <a:r>
              <a:rPr lang="en-US" dirty="0"/>
              <a:t>Non-reactive mode: does not update the web part user interface automatically unless the user confirms the changes</a:t>
            </a:r>
          </a:p>
          <a:p>
            <a:pPr lvl="1"/>
            <a:r>
              <a:rPr lang="en-US" dirty="0"/>
              <a:t>While reactive mode is sufficient for many scenarios, at times you will need non-reactive behavior. </a:t>
            </a:r>
          </a:p>
        </p:txBody>
      </p:sp>
      <p:sp>
        <p:nvSpPr>
          <p:cNvPr id="2" name="Title 1"/>
          <p:cNvSpPr>
            <a:spLocks noGrp="1"/>
          </p:cNvSpPr>
          <p:nvPr>
            <p:ph type="title"/>
          </p:nvPr>
        </p:nvSpPr>
        <p:spPr/>
        <p:txBody>
          <a:bodyPr/>
          <a:lstStyle/>
          <a:p>
            <a:r>
              <a:rPr lang="en-US" dirty="0"/>
              <a:t>Handling property field changes</a:t>
            </a:r>
          </a:p>
        </p:txBody>
      </p:sp>
    </p:spTree>
    <p:extLst>
      <p:ext uri="{BB962C8B-B14F-4D97-AF65-F5344CB8AC3E}">
        <p14:creationId xmlns:p14="http://schemas.microsoft.com/office/powerpoint/2010/main" val="132964122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263551"/>
          </a:xfrm>
        </p:spPr>
        <p:txBody>
          <a:bodyPr/>
          <a:lstStyle/>
          <a:p>
            <a:r>
              <a:rPr lang="en-US" dirty="0"/>
              <a:t>Default mode = reactive mode</a:t>
            </a:r>
          </a:p>
          <a:p>
            <a:r>
              <a:rPr lang="en-US" dirty="0"/>
              <a:t>Override the default behavior by adding the  </a:t>
            </a:r>
            <a:r>
              <a:rPr lang="en-US" dirty="0" err="1">
                <a:latin typeface="Courier New" panose="02070309020205020404" pitchFamily="49" charset="0"/>
                <a:cs typeface="Courier New" panose="02070309020205020404" pitchFamily="49" charset="0"/>
              </a:rPr>
              <a:t>disableReactivePropertyChanges</a:t>
            </a:r>
            <a:r>
              <a:rPr lang="en-US" dirty="0"/>
              <a:t> method to the web part class</a:t>
            </a:r>
          </a:p>
        </p:txBody>
      </p:sp>
      <p:sp>
        <p:nvSpPr>
          <p:cNvPr id="2" name="Title 1"/>
          <p:cNvSpPr>
            <a:spLocks noGrp="1"/>
          </p:cNvSpPr>
          <p:nvPr>
            <p:ph type="title"/>
          </p:nvPr>
        </p:nvSpPr>
        <p:spPr/>
        <p:txBody>
          <a:bodyPr/>
          <a:lstStyle/>
          <a:p>
            <a:r>
              <a:rPr lang="en-US" dirty="0"/>
              <a:t>Property pane modes</a:t>
            </a:r>
            <a:endParaRPr lang="fi-FI" dirty="0"/>
          </a:p>
        </p:txBody>
      </p:sp>
      <p:pic>
        <p:nvPicPr>
          <p:cNvPr id="5" name="Picture 4"/>
          <p:cNvPicPr>
            <a:picLocks noChangeAspect="1"/>
          </p:cNvPicPr>
          <p:nvPr/>
        </p:nvPicPr>
        <p:blipFill>
          <a:blip r:embed="rId3"/>
          <a:stretch>
            <a:fillRect/>
          </a:stretch>
        </p:blipFill>
        <p:spPr>
          <a:xfrm>
            <a:off x="1853927" y="2885194"/>
            <a:ext cx="8728619" cy="1224136"/>
          </a:xfrm>
          <a:prstGeom prst="rect">
            <a:avLst/>
          </a:prstGeom>
        </p:spPr>
      </p:pic>
    </p:spTree>
    <p:extLst>
      <p:ext uri="{BB962C8B-B14F-4D97-AF65-F5344CB8AC3E}">
        <p14:creationId xmlns:p14="http://schemas.microsoft.com/office/powerpoint/2010/main" val="139285640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464400" y="1212850"/>
            <a:ext cx="11574000" cy="849463"/>
          </a:xfrm>
        </p:spPr>
        <p:txBody>
          <a:bodyPr/>
          <a:lstStyle/>
          <a:p>
            <a:r>
              <a:rPr lang="en-US" dirty="0"/>
              <a:t>Modify the </a:t>
            </a:r>
            <a:r>
              <a:rPr lang="en-US" dirty="0" err="1">
                <a:latin typeface="Courier New" panose="02070309020205020404" pitchFamily="49" charset="0"/>
                <a:cs typeface="Courier New" panose="02070309020205020404" pitchFamily="49" charset="0"/>
              </a:rPr>
              <a:t>propertyPaneSettings</a:t>
            </a:r>
            <a:r>
              <a:rPr lang="en-US" dirty="0"/>
              <a:t> method and add the property to the </a:t>
            </a:r>
            <a:r>
              <a:rPr lang="en-US" dirty="0" err="1">
                <a:latin typeface="Courier New" panose="02070309020205020404" pitchFamily="49" charset="0"/>
                <a:cs typeface="Courier New" panose="02070309020205020404" pitchFamily="49" charset="0"/>
              </a:rPr>
              <a:t>groupFields</a:t>
            </a:r>
            <a:r>
              <a:rPr lang="en-US" dirty="0"/>
              <a:t> array    </a:t>
            </a:r>
          </a:p>
        </p:txBody>
      </p:sp>
      <p:sp>
        <p:nvSpPr>
          <p:cNvPr id="2" name="Title 1"/>
          <p:cNvSpPr>
            <a:spLocks noGrp="1"/>
          </p:cNvSpPr>
          <p:nvPr>
            <p:ph type="title"/>
          </p:nvPr>
        </p:nvSpPr>
        <p:spPr/>
        <p:txBody>
          <a:bodyPr/>
          <a:lstStyle/>
          <a:p>
            <a:r>
              <a:rPr lang="en-US" dirty="0"/>
              <a:t>Adding configuration properties to React Client-Side web parts</a:t>
            </a:r>
          </a:p>
        </p:txBody>
      </p:sp>
      <p:sp>
        <p:nvSpPr>
          <p:cNvPr id="5" name="Rectangle 4"/>
          <p:cNvSpPr/>
          <p:nvPr/>
        </p:nvSpPr>
        <p:spPr>
          <a:xfrm>
            <a:off x="709626" y="2457787"/>
            <a:ext cx="11017224" cy="3539430"/>
          </a:xfrm>
          <a:prstGeom prst="rect">
            <a:avLst/>
          </a:prstGeom>
        </p:spPr>
        <p:txBody>
          <a:bodyPr wrap="square">
            <a:spAutoFit/>
          </a:bodyPr>
          <a:lstStyle/>
          <a:p>
            <a:r>
              <a:rPr lang="en-US" sz="1600" dirty="0">
                <a:latin typeface="Consolas" panose="020B0609020204030204" pitchFamily="49" charset="0"/>
              </a:rPr>
              <a:t>protected get </a:t>
            </a:r>
            <a:r>
              <a:rPr lang="en-US" sz="1600" dirty="0" err="1">
                <a:latin typeface="Consolas" panose="020B0609020204030204" pitchFamily="49" charset="0"/>
              </a:rPr>
              <a:t>propertyPaneSettings</a:t>
            </a:r>
            <a:r>
              <a:rPr lang="en-US" sz="1600" dirty="0">
                <a:latin typeface="Consolas" panose="020B0609020204030204" pitchFamily="49" charset="0"/>
              </a:rPr>
              <a:t>(): </a:t>
            </a:r>
            <a:r>
              <a:rPr lang="en-US" sz="1600" dirty="0" err="1">
                <a:latin typeface="Consolas" panose="020B0609020204030204" pitchFamily="49" charset="0"/>
              </a:rPr>
              <a:t>IPropertyPaneSettings</a:t>
            </a:r>
            <a:r>
              <a:rPr lang="en-US" sz="1600" dirty="0">
                <a:latin typeface="Consolas" panose="020B0609020204030204" pitchFamily="49" charset="0"/>
              </a:rPr>
              <a:t> {</a:t>
            </a:r>
          </a:p>
          <a:p>
            <a:r>
              <a:rPr lang="en-US" sz="1600" dirty="0">
                <a:latin typeface="Consolas" panose="020B0609020204030204" pitchFamily="49" charset="0"/>
              </a:rPr>
              <a:t>     return {</a:t>
            </a:r>
          </a:p>
          <a:p>
            <a:r>
              <a:rPr lang="en-US" sz="1600" dirty="0">
                <a:latin typeface="Consolas" panose="020B0609020204030204" pitchFamily="49" charset="0"/>
              </a:rPr>
              <a:t>       pages: [</a:t>
            </a:r>
          </a:p>
          <a:p>
            <a:r>
              <a:rPr lang="en-US" sz="1600" dirty="0">
                <a:latin typeface="Consolas" panose="020B0609020204030204" pitchFamily="49" charset="0"/>
              </a:rPr>
              <a:t>         {</a:t>
            </a:r>
          </a:p>
          <a:p>
            <a:r>
              <a:rPr lang="en-US" sz="1600" dirty="0">
                <a:latin typeface="Consolas" panose="020B0609020204030204" pitchFamily="49" charset="0"/>
              </a:rPr>
              <a:t>           header: {</a:t>
            </a:r>
          </a:p>
          <a:p>
            <a:r>
              <a:rPr lang="en-US" sz="1600" dirty="0">
                <a:latin typeface="Consolas" panose="020B0609020204030204" pitchFamily="49" charset="0"/>
              </a:rPr>
              <a:t>             description: </a:t>
            </a:r>
            <a:r>
              <a:rPr lang="en-US" sz="1600" dirty="0" err="1">
                <a:latin typeface="Consolas" panose="020B0609020204030204" pitchFamily="49" charset="0"/>
              </a:rPr>
              <a:t>strings.PropertyPaneDescription</a:t>
            </a:r>
            <a:endParaRPr lang="en-US" sz="1600" dirty="0">
              <a:latin typeface="Consolas" panose="020B0609020204030204" pitchFamily="49" charset="0"/>
            </a:endParaRPr>
          </a:p>
          <a:p>
            <a:r>
              <a:rPr lang="en-US" sz="1600" dirty="0">
                <a:latin typeface="Consolas" panose="020B0609020204030204" pitchFamily="49" charset="0"/>
              </a:rPr>
              <a:t>           },</a:t>
            </a:r>
          </a:p>
          <a:p>
            <a:r>
              <a:rPr lang="en-US" sz="1600" dirty="0">
                <a:latin typeface="Consolas" panose="020B0609020204030204" pitchFamily="49" charset="0"/>
              </a:rPr>
              <a:t>           groups: [</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groupName</a:t>
            </a:r>
            <a:r>
              <a:rPr lang="en-US" sz="1600" dirty="0">
                <a:latin typeface="Consolas" panose="020B0609020204030204" pitchFamily="49" charset="0"/>
              </a:rPr>
              <a:t>: </a:t>
            </a:r>
            <a:r>
              <a:rPr lang="en-US" sz="1600" dirty="0" err="1">
                <a:latin typeface="Consolas" panose="020B0609020204030204" pitchFamily="49" charset="0"/>
              </a:rPr>
              <a:t>strings.BasicGroupName</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groupFields</a:t>
            </a:r>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PropertyPaneTextField</a:t>
            </a:r>
            <a:r>
              <a:rPr lang="en-US" sz="1600" dirty="0">
                <a:latin typeface="Consolas" panose="020B0609020204030204" pitchFamily="49" charset="0"/>
              </a:rPr>
              <a:t>('description', {</a:t>
            </a:r>
          </a:p>
          <a:p>
            <a:r>
              <a:rPr lang="en-US" sz="1600" dirty="0">
                <a:latin typeface="Consolas" panose="020B0609020204030204" pitchFamily="49" charset="0"/>
              </a:rPr>
              <a:t>                   label: </a:t>
            </a:r>
            <a:r>
              <a:rPr lang="en-US" sz="1600" dirty="0" err="1">
                <a:latin typeface="Consolas" panose="020B0609020204030204" pitchFamily="49" charset="0"/>
              </a:rPr>
              <a:t>strings.DescriptionFieldLabel</a:t>
            </a:r>
            <a:endParaRPr lang="en-US" sz="1600" dirty="0">
              <a:latin typeface="Consolas" panose="020B0609020204030204" pitchFamily="49" charset="0"/>
            </a:endParaRPr>
          </a:p>
          <a:p>
            <a:r>
              <a:rPr lang="en-US" sz="1600" dirty="0">
                <a:latin typeface="Consolas" panose="020B0609020204030204" pitchFamily="49" charset="0"/>
              </a:rPr>
              <a:t>                 }),</a:t>
            </a:r>
            <a:endParaRPr lang="en-US" sz="4000" dirty="0"/>
          </a:p>
        </p:txBody>
      </p:sp>
      <p:cxnSp>
        <p:nvCxnSpPr>
          <p:cNvPr id="6" name="Straight Arrow Connector 5"/>
          <p:cNvCxnSpPr>
            <a:cxnSpLocks/>
          </p:cNvCxnSpPr>
          <p:nvPr/>
        </p:nvCxnSpPr>
        <p:spPr>
          <a:xfrm flipH="1">
            <a:off x="7154341" y="4781550"/>
            <a:ext cx="1513409" cy="659928"/>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72733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Pass the property value to React component when the React component is created     </a:t>
            </a:r>
          </a:p>
        </p:txBody>
      </p:sp>
      <p:sp>
        <p:nvSpPr>
          <p:cNvPr id="2" name="Title 1"/>
          <p:cNvSpPr>
            <a:spLocks noGrp="1"/>
          </p:cNvSpPr>
          <p:nvPr>
            <p:ph type="title"/>
          </p:nvPr>
        </p:nvSpPr>
        <p:spPr/>
        <p:txBody>
          <a:bodyPr/>
          <a:lstStyle/>
          <a:p>
            <a:r>
              <a:rPr lang="en-US" dirty="0"/>
              <a:t>Adding configuration properties to React Client-Side web parts</a:t>
            </a:r>
          </a:p>
        </p:txBody>
      </p:sp>
      <p:sp>
        <p:nvSpPr>
          <p:cNvPr id="5" name="Rectangle 4"/>
          <p:cNvSpPr/>
          <p:nvPr/>
        </p:nvSpPr>
        <p:spPr>
          <a:xfrm>
            <a:off x="745629" y="2742462"/>
            <a:ext cx="11305256" cy="1600438"/>
          </a:xfrm>
          <a:prstGeom prst="rect">
            <a:avLst/>
          </a:prstGeom>
        </p:spPr>
        <p:txBody>
          <a:bodyPr wrap="square">
            <a:spAutoFit/>
          </a:bodyPr>
          <a:lstStyle/>
          <a:p>
            <a:r>
              <a:rPr lang="en-US" sz="1400" dirty="0">
                <a:latin typeface="Consolas" panose="020B0609020204030204" pitchFamily="49" charset="0"/>
              </a:rPr>
              <a:t>public render(): void {</a:t>
            </a:r>
          </a:p>
          <a:p>
            <a:r>
              <a:rPr lang="en-US" sz="1400" dirty="0">
                <a:latin typeface="Consolas" panose="020B0609020204030204" pitchFamily="49" charset="0"/>
              </a:rPr>
              <a:t>      </a:t>
            </a:r>
            <a:r>
              <a:rPr lang="en-US" sz="1400" dirty="0" err="1">
                <a:latin typeface="Consolas" panose="020B0609020204030204" pitchFamily="49" charset="0"/>
              </a:rPr>
              <a:t>const</a:t>
            </a:r>
            <a:r>
              <a:rPr lang="en-US" sz="1400" dirty="0">
                <a:latin typeface="Consolas" panose="020B0609020204030204" pitchFamily="49" charset="0"/>
              </a:rPr>
              <a:t> element: </a:t>
            </a:r>
            <a:r>
              <a:rPr lang="en-US" sz="1400" dirty="0" err="1">
                <a:latin typeface="Consolas" panose="020B0609020204030204" pitchFamily="49" charset="0"/>
              </a:rPr>
              <a:t>React.ReactElement</a:t>
            </a:r>
            <a:r>
              <a:rPr lang="en-US" sz="1400" dirty="0">
                <a:latin typeface="Consolas" panose="020B0609020204030204" pitchFamily="49" charset="0"/>
              </a:rPr>
              <a:t>&lt;</a:t>
            </a:r>
            <a:r>
              <a:rPr lang="en-US" sz="1400" dirty="0" err="1">
                <a:latin typeface="Consolas" panose="020B0609020204030204" pitchFamily="49" charset="0"/>
              </a:rPr>
              <a:t>IHelloWorldWebPartProps</a:t>
            </a:r>
            <a:r>
              <a:rPr lang="en-US" sz="1400" dirty="0">
                <a:latin typeface="Consolas" panose="020B0609020204030204" pitchFamily="49" charset="0"/>
              </a:rPr>
              <a:t>&gt; = </a:t>
            </a:r>
            <a:r>
              <a:rPr lang="en-US" sz="1400" dirty="0" err="1">
                <a:latin typeface="Consolas" panose="020B0609020204030204" pitchFamily="49" charset="0"/>
              </a:rPr>
              <a:t>React.createElement</a:t>
            </a:r>
            <a:r>
              <a:rPr lang="en-US" sz="1400" dirty="0">
                <a:latin typeface="Consolas" panose="020B0609020204030204" pitchFamily="49" charset="0"/>
              </a:rPr>
              <a:t>(</a:t>
            </a:r>
            <a:r>
              <a:rPr lang="en-US" sz="1400" dirty="0" err="1">
                <a:latin typeface="Consolas" panose="020B0609020204030204" pitchFamily="49" charset="0"/>
              </a:rPr>
              <a:t>HelloWorldComponent</a:t>
            </a:r>
            <a:r>
              <a:rPr lang="en-US" sz="1400" dirty="0">
                <a:latin typeface="Consolas" panose="020B0609020204030204" pitchFamily="49" charset="0"/>
              </a:rPr>
              <a:t>, {</a:t>
            </a:r>
          </a:p>
          <a:p>
            <a:r>
              <a:rPr lang="en-US" sz="1400" dirty="0">
                <a:latin typeface="Consolas" panose="020B0609020204030204" pitchFamily="49" charset="0"/>
              </a:rPr>
              <a:t>          description: </a:t>
            </a:r>
            <a:r>
              <a:rPr lang="en-US" sz="1400" dirty="0" err="1">
                <a:latin typeface="Consolas" panose="020B0609020204030204" pitchFamily="49" charset="0"/>
              </a:rPr>
              <a:t>this.properties.description</a:t>
            </a:r>
            <a:endParaRPr lang="en-US" sz="1400" dirty="0">
              <a:latin typeface="Consolas" panose="020B0609020204030204" pitchFamily="49" charset="0"/>
            </a:endParaRPr>
          </a:p>
          <a:p>
            <a:r>
              <a:rPr lang="en-US" sz="1400" dirty="0">
                <a:latin typeface="Consolas" panose="020B0609020204030204" pitchFamily="49" charset="0"/>
              </a:rPr>
              <a:t>      });</a:t>
            </a:r>
          </a:p>
          <a:p>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ReactDom.render</a:t>
            </a:r>
            <a:r>
              <a:rPr lang="en-US" sz="1400" dirty="0">
                <a:latin typeface="Consolas" panose="020B0609020204030204" pitchFamily="49" charset="0"/>
              </a:rPr>
              <a:t>(element, </a:t>
            </a:r>
            <a:r>
              <a:rPr lang="en-US" sz="1400" dirty="0" err="1">
                <a:latin typeface="Consolas" panose="020B0609020204030204" pitchFamily="49" charset="0"/>
              </a:rPr>
              <a:t>this.domElement</a:t>
            </a:r>
            <a:r>
              <a:rPr lang="en-US" sz="1400" dirty="0">
                <a:latin typeface="Consolas" panose="020B0609020204030204" pitchFamily="49" charset="0"/>
              </a:rPr>
              <a:t>);</a:t>
            </a:r>
          </a:p>
          <a:p>
            <a:r>
              <a:rPr lang="en-US" sz="1400" dirty="0">
                <a:latin typeface="Consolas" panose="020B0609020204030204" pitchFamily="49" charset="0"/>
              </a:rPr>
              <a:t>}</a:t>
            </a:r>
            <a:endParaRPr lang="en-US" sz="3600" dirty="0"/>
          </a:p>
        </p:txBody>
      </p:sp>
      <p:cxnSp>
        <p:nvCxnSpPr>
          <p:cNvPr id="6" name="Straight Arrow Connector 5"/>
          <p:cNvCxnSpPr>
            <a:cxnSpLocks/>
          </p:cNvCxnSpPr>
          <p:nvPr/>
        </p:nvCxnSpPr>
        <p:spPr>
          <a:xfrm flipH="1" flipV="1">
            <a:off x="5858197" y="3329182"/>
            <a:ext cx="1476053" cy="861818"/>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0577377"/>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1943</Words>
  <Application>Microsoft Macintosh PowerPoint</Application>
  <PresentationFormat>Custom</PresentationFormat>
  <Paragraphs>219</Paragraphs>
  <Slides>15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Consolas</vt:lpstr>
      <vt:lpstr>Courier New</vt:lpstr>
      <vt:lpstr>Segoe UI</vt:lpstr>
      <vt:lpstr>Segoe UI Light</vt:lpstr>
      <vt:lpstr>Segoe UI Semibold</vt:lpstr>
      <vt:lpstr>Wingdings</vt:lpstr>
      <vt:lpstr>Office 365 PPT Template - 2017</vt:lpstr>
      <vt:lpstr>Working with the Web Part Property Pane</vt:lpstr>
      <vt:lpstr>Introducing the Property Pane</vt:lpstr>
      <vt:lpstr>Overview</vt:lpstr>
      <vt:lpstr>Implementing the header, groups, and fields</vt:lpstr>
      <vt:lpstr>Implementing properties</vt:lpstr>
      <vt:lpstr>Handling property field changes</vt:lpstr>
      <vt:lpstr>Property pane modes</vt:lpstr>
      <vt:lpstr>Adding configuration properties to React Client-Side web parts</vt:lpstr>
      <vt:lpstr>Adding configuration properties to React Client-Side web parts</vt:lpstr>
      <vt:lpstr>Adding configuration properties to React Client-Side web parts</vt:lpstr>
      <vt:lpstr>Demo Working with the web part property pane</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2020-02-27T19:30:55Z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