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257" r:id="rId3"/>
    <p:sldId id="263" r:id="rId4"/>
    <p:sldId id="1555" r:id="rId5"/>
    <p:sldId id="1556" r:id="rId6"/>
    <p:sldId id="1572" r:id="rId7"/>
    <p:sldId id="1563" r:id="rId8"/>
    <p:sldId id="265" r:id="rId9"/>
    <p:sldId id="283" r:id="rId10"/>
    <p:sldId id="279" r:id="rId11"/>
    <p:sldId id="261" r:id="rId12"/>
    <p:sldId id="26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55"/>
            <p14:sldId id="1556"/>
            <p14:sldId id="1572"/>
            <p14:sldId id="1563"/>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57253" autoAdjust="0"/>
  </p:normalViewPr>
  <p:slideViewPr>
    <p:cSldViewPr snapToGrid="0">
      <p:cViewPr varScale="1">
        <p:scale>
          <a:sx n="47" d="100"/>
          <a:sy n="47" d="100"/>
        </p:scale>
        <p:origin x="1656" y="4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10/24/2021 2:08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10/24/2021 2:08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10/24/2021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10/24/2021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custom property pane controls for client-side web parts.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10/24/2021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for client-side web parts includes the following property pane field controls you can use in your custom web parts:</a:t>
            </a:r>
          </a:p>
          <a:p>
            <a:endParaRPr lang="en-US" dirty="0"/>
          </a:p>
          <a:p>
            <a:r>
              <a:rPr lang="en-US" dirty="0"/>
              <a:t>- label</a:t>
            </a:r>
          </a:p>
          <a:p>
            <a:r>
              <a:rPr lang="en-US" dirty="0"/>
              <a:t>- textbox</a:t>
            </a:r>
          </a:p>
          <a:p>
            <a:r>
              <a:rPr lang="en-US" dirty="0"/>
              <a:t>- checkbox</a:t>
            </a:r>
          </a:p>
          <a:p>
            <a:r>
              <a:rPr lang="en-US" dirty="0"/>
              <a:t>- dropdown</a:t>
            </a:r>
          </a:p>
          <a:p>
            <a:r>
              <a:rPr lang="en-US" dirty="0"/>
              <a:t>- link</a:t>
            </a:r>
          </a:p>
          <a:p>
            <a:r>
              <a:rPr lang="en-US" dirty="0"/>
              <a:t>- slider</a:t>
            </a:r>
          </a:p>
          <a:p>
            <a:r>
              <a:rPr lang="en-US" dirty="0"/>
              <a:t>- toggle</a:t>
            </a:r>
          </a:p>
          <a:p>
            <a:endParaRPr lang="en-US" dirty="0"/>
          </a:p>
          <a:p>
            <a:r>
              <a:rPr lang="en-US" dirty="0"/>
              <a:t>Developers can also create custom field controls for more complex scenarios. For example, maybe you want to implement a cascading dropdown where the selection of the first control impacts the available choices on the second selector.</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0849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a custom property pane field control, you will first import the `</a:t>
            </a:r>
            <a:r>
              <a:rPr lang="en-US" dirty="0" err="1"/>
              <a:t>PropertyPaneCustomField</a:t>
            </a:r>
            <a:r>
              <a:rPr lang="en-US" dirty="0"/>
              <a:t>` class from the **@microsoft/sp-property-pane** class.</a:t>
            </a:r>
          </a:p>
          <a:p>
            <a:endParaRPr lang="en-US" dirty="0"/>
          </a:p>
          <a:p>
            <a:r>
              <a:rPr lang="en-US" dirty="0"/>
              <a:t>Next, add a property to your web part's interface and map it to the field control. Do this the same way you map one of the provided controls to a property: specify the property by name as the first argument in the control: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10/24/2021 2:08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7363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PropertyPaneCustomField</a:t>
            </a:r>
            <a:r>
              <a:rPr lang="en-US" dirty="0"/>
              <a:t>` field control enables developers to define a custom rendering for the control. To do this, implement a method that accepts a single `</a:t>
            </a:r>
            <a:r>
              <a:rPr lang="en-US" dirty="0" err="1"/>
              <a:t>HTMLElement</a:t>
            </a:r>
            <a:r>
              <a:rPr lang="en-US" dirty="0"/>
              <a:t>` parameter. This element is a reference to the `&lt;div&gt;` where the control is rendered on the page.</a:t>
            </a:r>
          </a:p>
          <a:p>
            <a:endParaRPr lang="en-US" dirty="0"/>
          </a:p>
          <a:p>
            <a:r>
              <a:rPr lang="en-US" dirty="0"/>
              <a:t>Finally, bind the function to the `</a:t>
            </a:r>
            <a:r>
              <a:rPr lang="en-US" dirty="0" err="1"/>
              <a:t>onRender</a:t>
            </a:r>
            <a:r>
              <a:rPr lang="en-US" dirty="0"/>
              <a:t>` property on the `</a:t>
            </a:r>
            <a:r>
              <a:rPr lang="en-US" dirty="0" err="1"/>
              <a:t>PropertyPaneCustomField</a:t>
            </a:r>
            <a:r>
              <a:rPr lang="en-US" dirty="0"/>
              <a:t>`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10/24/2021 2:08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8687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PropertyPaneCustomField</a:t>
            </a:r>
            <a:r>
              <a:rPr lang="en-US" dirty="0"/>
              <a:t>` field control enables developers to define a custom rendering for the control. To do this, implement a method that accepts a single `</a:t>
            </a:r>
            <a:r>
              <a:rPr lang="en-US" dirty="0" err="1"/>
              <a:t>HTMLElement</a:t>
            </a:r>
            <a:r>
              <a:rPr lang="en-US" dirty="0"/>
              <a:t>` parameter. This element is a reference to the `&lt;div&gt;` where the control is rendered on the page.</a:t>
            </a:r>
          </a:p>
          <a:p>
            <a:endParaRPr lang="en-US" dirty="0"/>
          </a:p>
          <a:p>
            <a:r>
              <a:rPr lang="en-US" dirty="0"/>
              <a:t>While this solution will work for many one-off scenarios, you may have more complicated business requirements. In this scenario, you can create custom property pane controls that give you more control and are reusable across web part projects.</a:t>
            </a:r>
          </a:p>
          <a:p>
            <a:endParaRPr lang="en-US" dirty="0"/>
          </a:p>
          <a:p>
            <a:r>
              <a:rPr lang="en-US" dirty="0"/>
              <a:t>To use a custom field control in your web part, you will just import it into the project and add a reference to it like the included field controls:</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42624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10/24/2021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10/24/2021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10/24/2021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hyperlink" Target="https://github.com/SharePoint/sp-dev-fx-webparts/tree/master/samples/react-custompropertypanecontrols" TargetMode="Externa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docs.microsoft.com/sharepoint/dev/spfx/web-parts/guidance/build-custom-property-pane-controls" TargetMode="External"/><Relationship Id="rId4" Type="http://schemas.openxmlformats.org/officeDocument/2006/relationships/hyperlink" Target="https://docs.microsoft.com/sharepoint/dev/spfx/web-parts/basics/integrate-with-property-pa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the Web Part Property Pane</a:t>
            </a:r>
            <a:endParaRPr lang="en-US" dirty="0"/>
          </a:p>
        </p:txBody>
      </p:sp>
      <p:sp>
        <p:nvSpPr>
          <p:cNvPr id="5" name="Text Placeholder 4"/>
          <p:cNvSpPr>
            <a:spLocks noGrp="1"/>
          </p:cNvSpPr>
          <p:nvPr>
            <p:ph type="body" sz="quarter" idx="12"/>
          </p:nvPr>
        </p:nvSpPr>
        <p:spPr/>
        <p:txBody>
          <a:bodyPr/>
          <a:lstStyle/>
          <a:p>
            <a:r>
              <a:rPr lang="en-US" dirty="0"/>
              <a:t>Building custom property pane fields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Building custom property pane fields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Add custom property pane field</a:t>
            </a:r>
          </a:p>
          <a:p>
            <a:pPr>
              <a:spcBef>
                <a:spcPts val="1200"/>
              </a:spcBef>
            </a:pPr>
            <a:r>
              <a:rPr lang="en-US" sz="2000" dirty="0"/>
              <a:t>Creating custom property pane controls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BD0CC84B-FF4F-4886-8C61-5E3C3C63EBF2}"/>
              </a:ext>
            </a:extLst>
          </p:cNvPr>
          <p:cNvPicPr>
            <a:picLocks noChangeAspect="1"/>
          </p:cNvPicPr>
          <p:nvPr/>
        </p:nvPicPr>
        <p:blipFill>
          <a:blip r:embed="rId3"/>
          <a:stretch>
            <a:fillRect/>
          </a:stretch>
        </p:blipFill>
        <p:spPr>
          <a:xfrm>
            <a:off x="5165268" y="1212849"/>
            <a:ext cx="6806805" cy="4058558"/>
          </a:xfrm>
          <a:prstGeom prst="rect">
            <a:avLst/>
          </a:prstGeom>
        </p:spPr>
      </p:pic>
      <p:sp>
        <p:nvSpPr>
          <p:cNvPr id="4" name="Text Placeholder 3">
            <a:extLst>
              <a:ext uri="{FF2B5EF4-FFF2-40B4-BE49-F238E27FC236}">
                <a16:creationId xmlns:a16="http://schemas.microsoft.com/office/drawing/2014/main" id="{38574419-87D0-6B49-92FD-ABA275A3F25D}"/>
              </a:ext>
            </a:extLst>
          </p:cNvPr>
          <p:cNvSpPr>
            <a:spLocks noGrp="1"/>
          </p:cNvSpPr>
          <p:nvPr>
            <p:ph type="body" sz="quarter" idx="10"/>
          </p:nvPr>
        </p:nvSpPr>
        <p:spPr>
          <a:xfrm>
            <a:off x="464400" y="1212849"/>
            <a:ext cx="4459292" cy="5069080"/>
          </a:xfrm>
        </p:spPr>
        <p:txBody>
          <a:bodyPr/>
          <a:lstStyle/>
          <a:p>
            <a:r>
              <a:rPr lang="en-US" dirty="0"/>
              <a:t>Property pane supports the </a:t>
            </a:r>
            <a:br>
              <a:rPr lang="en-US" dirty="0"/>
            </a:br>
            <a:r>
              <a:rPr lang="en-US" dirty="0"/>
              <a:t>following field types </a:t>
            </a:r>
            <a:br>
              <a:rPr lang="en-US" dirty="0"/>
            </a:br>
            <a:r>
              <a:rPr lang="en-US" dirty="0"/>
              <a:t>out-of-the-box</a:t>
            </a:r>
          </a:p>
          <a:p>
            <a:pPr lvl="1"/>
            <a:r>
              <a:rPr lang="en-US" dirty="0"/>
              <a:t>Label</a:t>
            </a:r>
          </a:p>
          <a:p>
            <a:pPr lvl="1"/>
            <a:r>
              <a:rPr lang="en-US" dirty="0"/>
              <a:t>Textbox</a:t>
            </a:r>
          </a:p>
          <a:p>
            <a:pPr lvl="1"/>
            <a:r>
              <a:rPr lang="en-US" dirty="0"/>
              <a:t>Multi-line Textbox</a:t>
            </a:r>
          </a:p>
          <a:p>
            <a:pPr lvl="1"/>
            <a:r>
              <a:rPr lang="en-US" dirty="0"/>
              <a:t>Checkbox</a:t>
            </a:r>
          </a:p>
          <a:p>
            <a:pPr lvl="1"/>
            <a:r>
              <a:rPr lang="en-US" dirty="0"/>
              <a:t>Dropdown</a:t>
            </a:r>
          </a:p>
          <a:p>
            <a:pPr lvl="1"/>
            <a:r>
              <a:rPr lang="en-US" dirty="0"/>
              <a:t>Link</a:t>
            </a:r>
          </a:p>
          <a:p>
            <a:pPr lvl="1"/>
            <a:r>
              <a:rPr lang="en-US" dirty="0"/>
              <a:t>Slider</a:t>
            </a:r>
          </a:p>
          <a:p>
            <a:pPr lvl="1"/>
            <a:r>
              <a:rPr lang="en-US" dirty="0"/>
              <a:t>Toggle</a:t>
            </a:r>
          </a:p>
          <a:p>
            <a:pPr lvl="1"/>
            <a:r>
              <a:rPr lang="en-US" dirty="0"/>
              <a:t>Custom</a:t>
            </a:r>
          </a:p>
          <a:p>
            <a:r>
              <a:rPr lang="en-US" dirty="0"/>
              <a:t>Also possible to create your own custom field types</a:t>
            </a:r>
          </a:p>
          <a:p>
            <a:endParaRPr lang="en-US" dirty="0"/>
          </a:p>
        </p:txBody>
      </p:sp>
      <p:sp>
        <p:nvSpPr>
          <p:cNvPr id="2" name="Title 1"/>
          <p:cNvSpPr>
            <a:spLocks noGrp="1"/>
          </p:cNvSpPr>
          <p:nvPr>
            <p:ph type="title"/>
          </p:nvPr>
        </p:nvSpPr>
        <p:spPr/>
        <p:txBody>
          <a:bodyPr/>
          <a:lstStyle/>
          <a:p>
            <a:r>
              <a:rPr lang="en-US" dirty="0"/>
              <a:t>Overview</a:t>
            </a:r>
            <a:endParaRPr lang="fi-FI" dirty="0"/>
          </a:p>
        </p:txBody>
      </p:sp>
    </p:spTree>
    <p:extLst>
      <p:ext uri="{BB962C8B-B14F-4D97-AF65-F5344CB8AC3E}">
        <p14:creationId xmlns:p14="http://schemas.microsoft.com/office/powerpoint/2010/main" val="38676451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3213187"/>
          </a:xfrm>
        </p:spPr>
        <p:txBody>
          <a:bodyPr/>
          <a:lstStyle/>
          <a:p>
            <a:r>
              <a:rPr lang="en-US" dirty="0"/>
              <a:t>Define an interface in your web part that includes one or </a:t>
            </a:r>
            <a:br>
              <a:rPr lang="en-US" dirty="0"/>
            </a:br>
            <a:r>
              <a:rPr lang="en-US" dirty="0"/>
              <a:t>more target properties</a:t>
            </a:r>
          </a:p>
          <a:p>
            <a:endParaRPr lang="en-US" dirty="0"/>
          </a:p>
          <a:p>
            <a:r>
              <a:rPr lang="en-US" dirty="0"/>
              <a:t>Import </a:t>
            </a:r>
            <a:r>
              <a:rPr lang="en-US" dirty="0" err="1">
                <a:latin typeface="Courier New" panose="02070309020205020404" pitchFamily="49" charset="0"/>
                <a:cs typeface="Courier New" panose="02070309020205020404" pitchFamily="49" charset="0"/>
              </a:rPr>
              <a:t>PropertyPaneCustomField</a:t>
            </a:r>
            <a:r>
              <a:rPr lang="en-US" dirty="0"/>
              <a:t> field type in the web part class</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PropertyPaneCustomField</a:t>
            </a:r>
            <a:r>
              <a:rPr lang="en-US" dirty="0"/>
              <a:t> field type is available as a modules in the </a:t>
            </a:r>
            <a:r>
              <a:rPr lang="en-US" dirty="0">
                <a:latin typeface="Courier New" panose="02070309020205020404" pitchFamily="49" charset="0"/>
                <a:cs typeface="Courier New" panose="02070309020205020404" pitchFamily="49" charset="0"/>
              </a:rPr>
              <a:t>@microsoft/sp-property-pane</a:t>
            </a:r>
            <a:r>
              <a:rPr lang="en-US" dirty="0"/>
              <a:t> library</a:t>
            </a:r>
          </a:p>
          <a:p>
            <a:endParaRPr lang="en-US" dirty="0"/>
          </a:p>
        </p:txBody>
      </p:sp>
      <p:sp>
        <p:nvSpPr>
          <p:cNvPr id="4" name="Title 3"/>
          <p:cNvSpPr>
            <a:spLocks noGrp="1"/>
          </p:cNvSpPr>
          <p:nvPr>
            <p:ph type="title"/>
          </p:nvPr>
        </p:nvSpPr>
        <p:spPr/>
        <p:txBody>
          <a:bodyPr/>
          <a:lstStyle/>
          <a:p>
            <a:r>
              <a:rPr lang="en-US" dirty="0"/>
              <a:t>Implementing custom property pane fields</a:t>
            </a:r>
          </a:p>
        </p:txBody>
      </p:sp>
    </p:spTree>
    <p:extLst>
      <p:ext uri="{BB962C8B-B14F-4D97-AF65-F5344CB8AC3E}">
        <p14:creationId xmlns:p14="http://schemas.microsoft.com/office/powerpoint/2010/main" val="18195537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7CAA2D-2A46-1A44-9170-801107B990D0}"/>
              </a:ext>
            </a:extLst>
          </p:cNvPr>
          <p:cNvSpPr>
            <a:spLocks noGrp="1"/>
          </p:cNvSpPr>
          <p:nvPr>
            <p:ph type="title"/>
          </p:nvPr>
        </p:nvSpPr>
        <p:spPr/>
        <p:txBody>
          <a:bodyPr/>
          <a:lstStyle/>
          <a:p>
            <a:r>
              <a:rPr lang="en-US" dirty="0"/>
              <a:t>Implementing custom property pane fields</a:t>
            </a:r>
          </a:p>
        </p:txBody>
      </p:sp>
      <p:sp>
        <p:nvSpPr>
          <p:cNvPr id="5" name="Text Placeholder 4">
            <a:extLst>
              <a:ext uri="{FF2B5EF4-FFF2-40B4-BE49-F238E27FC236}">
                <a16:creationId xmlns:a16="http://schemas.microsoft.com/office/drawing/2014/main" id="{BD588FA5-E13C-3C46-8ECD-2F2F7E40BE3F}"/>
              </a:ext>
            </a:extLst>
          </p:cNvPr>
          <p:cNvSpPr>
            <a:spLocks noGrp="1"/>
          </p:cNvSpPr>
          <p:nvPr>
            <p:ph type="body" sz="quarter" idx="10"/>
          </p:nvPr>
        </p:nvSpPr>
        <p:spPr/>
        <p:txBody>
          <a:bodyPr/>
          <a:lstStyle/>
          <a:p>
            <a:r>
              <a:rPr lang="en-US" sz="1400" dirty="0">
                <a:solidFill>
                  <a:srgbClr val="FF0000"/>
                </a:solidFill>
              </a:rPr>
              <a:t>// Web Part: create a render method for the custom field</a:t>
            </a:r>
          </a:p>
          <a:p>
            <a:r>
              <a:rPr lang="en-US" sz="1400" dirty="0"/>
              <a:t>private _</a:t>
            </a:r>
            <a:r>
              <a:rPr lang="en-US" sz="1400" dirty="0" err="1"/>
              <a:t>customFieldRender</a:t>
            </a:r>
            <a:r>
              <a:rPr lang="en-US" sz="1400" dirty="0"/>
              <a:t>(</a:t>
            </a:r>
            <a:r>
              <a:rPr lang="en-US" sz="1400" dirty="0" err="1"/>
              <a:t>elem</a:t>
            </a:r>
            <a:r>
              <a:rPr lang="en-US" sz="1400" dirty="0"/>
              <a:t>: </a:t>
            </a:r>
            <a:r>
              <a:rPr lang="en-US" sz="1400" dirty="0" err="1"/>
              <a:t>HTMLElement</a:t>
            </a:r>
            <a:r>
              <a:rPr lang="en-US" sz="1400" dirty="0"/>
              <a:t>): void {</a:t>
            </a:r>
          </a:p>
          <a:p>
            <a:r>
              <a:rPr lang="en-US" sz="1400" dirty="0"/>
              <a:t>  </a:t>
            </a:r>
            <a:r>
              <a:rPr lang="en-US" sz="1400" dirty="0" err="1"/>
              <a:t>elem.innerHTML</a:t>
            </a:r>
            <a:r>
              <a:rPr lang="en-US" sz="1400" dirty="0"/>
              <a:t> = '&lt;div&gt;&lt;h1&gt;This is a custom field.&lt;/h1&gt;&lt;/div&gt;’;</a:t>
            </a:r>
          </a:p>
          <a:p>
            <a:r>
              <a:rPr lang="en-US" sz="1400" dirty="0"/>
              <a:t>}</a:t>
            </a:r>
          </a:p>
          <a:p>
            <a:endParaRPr lang="en-US" sz="1400" b="1" dirty="0"/>
          </a:p>
          <a:p>
            <a:r>
              <a:rPr lang="en-US" sz="1400" dirty="0">
                <a:solidFill>
                  <a:srgbClr val="FF0000"/>
                </a:solidFill>
              </a:rPr>
              <a:t>// Add custom field definition in a </a:t>
            </a:r>
            <a:r>
              <a:rPr lang="en-US" sz="1400" b="1" i="1" dirty="0" err="1">
                <a:solidFill>
                  <a:srgbClr val="FF0000"/>
                </a:solidFill>
              </a:rPr>
              <a:t>groupFields</a:t>
            </a:r>
            <a:r>
              <a:rPr lang="en-US" sz="1400" dirty="0">
                <a:solidFill>
                  <a:srgbClr val="FF0000"/>
                </a:solidFill>
              </a:rPr>
              <a:t> array</a:t>
            </a:r>
          </a:p>
          <a:p>
            <a:r>
              <a:rPr lang="en-US" sz="1400" dirty="0"/>
              <a:t>protected get </a:t>
            </a:r>
            <a:r>
              <a:rPr lang="en-US" sz="1400" dirty="0" err="1"/>
              <a:t>propertyPaneSettings</a:t>
            </a:r>
            <a:r>
              <a:rPr lang="en-US" sz="1400" dirty="0"/>
              <a:t>(): </a:t>
            </a:r>
            <a:r>
              <a:rPr lang="en-US" sz="1400" dirty="0" err="1"/>
              <a:t>IPropertyPaneSettings</a:t>
            </a:r>
            <a:r>
              <a:rPr lang="en-US" sz="1400" dirty="0"/>
              <a:t> {</a:t>
            </a:r>
          </a:p>
          <a:p>
            <a:r>
              <a:rPr lang="en-US" sz="1400" dirty="0"/>
              <a:t>  return {</a:t>
            </a:r>
          </a:p>
          <a:p>
            <a:r>
              <a:rPr lang="en-US" sz="1400" dirty="0"/>
              <a:t>    pages: [</a:t>
            </a:r>
          </a:p>
          <a:p>
            <a:r>
              <a:rPr lang="en-US" sz="1400" dirty="0"/>
              <a:t>      {</a:t>
            </a:r>
          </a:p>
          <a:p>
            <a:r>
              <a:rPr lang="en-US" sz="1400" dirty="0"/>
              <a:t>        header: { description: </a:t>
            </a:r>
            <a:r>
              <a:rPr lang="en-US" sz="1400" dirty="0" err="1"/>
              <a:t>strings.PropertyPaneDescription</a:t>
            </a:r>
            <a:r>
              <a:rPr lang="en-US" sz="1400" dirty="0"/>
              <a:t>},</a:t>
            </a:r>
          </a:p>
          <a:p>
            <a:r>
              <a:rPr lang="en-US" sz="1400" dirty="0"/>
              <a:t>        groups: [</a:t>
            </a:r>
          </a:p>
          <a:p>
            <a:r>
              <a:rPr lang="en-US" sz="1400" dirty="0"/>
              <a:t>          {</a:t>
            </a:r>
          </a:p>
          <a:p>
            <a:r>
              <a:rPr lang="en-US" sz="1400" dirty="0"/>
              <a:t>            </a:t>
            </a:r>
            <a:r>
              <a:rPr lang="en-US" sz="1400" dirty="0" err="1"/>
              <a:t>groupName</a:t>
            </a:r>
            <a:r>
              <a:rPr lang="en-US" sz="1400" dirty="0"/>
              <a:t>: </a:t>
            </a:r>
            <a:r>
              <a:rPr lang="en-US" sz="1400" dirty="0" err="1"/>
              <a:t>strings.BasicGroupName</a:t>
            </a:r>
            <a:r>
              <a:rPr lang="en-US" sz="1400" dirty="0"/>
              <a:t>,</a:t>
            </a:r>
          </a:p>
          <a:p>
            <a:r>
              <a:rPr lang="en-US" sz="1400" dirty="0"/>
              <a:t>            </a:t>
            </a:r>
            <a:r>
              <a:rPr lang="en-US" sz="1400" dirty="0" err="1"/>
              <a:t>groupFields</a:t>
            </a:r>
            <a:r>
              <a:rPr lang="en-US" sz="1400" dirty="0"/>
              <a:t>: [</a:t>
            </a:r>
          </a:p>
          <a:p>
            <a:r>
              <a:rPr lang="en-US" sz="1400" b="1" dirty="0"/>
              <a:t>              </a:t>
            </a:r>
            <a:r>
              <a:rPr lang="en-US" sz="1400" b="1" dirty="0" err="1"/>
              <a:t>PropertyPaneCustomField</a:t>
            </a:r>
            <a:r>
              <a:rPr lang="en-US" sz="1400" b="1" dirty="0"/>
              <a:t>('</a:t>
            </a:r>
            <a:r>
              <a:rPr lang="en-US" sz="1400" b="1" dirty="0" err="1"/>
              <a:t>customField</a:t>
            </a:r>
            <a:r>
              <a:rPr lang="en-US" sz="1400" b="1" dirty="0"/>
              <a:t>', {</a:t>
            </a:r>
          </a:p>
          <a:p>
            <a:r>
              <a:rPr lang="en-US" sz="1400" b="1" dirty="0"/>
              <a:t>                </a:t>
            </a:r>
            <a:r>
              <a:rPr lang="en-US" sz="1400" b="1" dirty="0" err="1"/>
              <a:t>onRender</a:t>
            </a:r>
            <a:r>
              <a:rPr lang="en-US" sz="1400" b="1" dirty="0"/>
              <a:t>: this._</a:t>
            </a:r>
            <a:r>
              <a:rPr lang="en-US" sz="1400" b="1" dirty="0" err="1"/>
              <a:t>customFieldRender.bind</a:t>
            </a:r>
            <a:r>
              <a:rPr lang="en-US" sz="1400" b="1" dirty="0"/>
              <a:t>(this)</a:t>
            </a:r>
          </a:p>
          <a:p>
            <a:r>
              <a:rPr lang="en-US" sz="1400" b="1" dirty="0"/>
              <a:t>              }),                </a:t>
            </a:r>
          </a:p>
          <a:p>
            <a:r>
              <a:rPr lang="en-US" sz="1400" dirty="0"/>
              <a:t>            ]</a:t>
            </a:r>
          </a:p>
          <a:p>
            <a:r>
              <a:rPr lang="en-US" sz="1400" dirty="0"/>
              <a:t>          } ] } ] </a:t>
            </a:r>
          </a:p>
          <a:p>
            <a:r>
              <a:rPr lang="en-US" sz="1400" dirty="0"/>
              <a:t>  } </a:t>
            </a:r>
          </a:p>
          <a:p>
            <a:r>
              <a:rPr lang="en-US" sz="1400" dirty="0"/>
              <a:t>}</a:t>
            </a:r>
          </a:p>
        </p:txBody>
      </p:sp>
    </p:spTree>
    <p:extLst>
      <p:ext uri="{BB962C8B-B14F-4D97-AF65-F5344CB8AC3E}">
        <p14:creationId xmlns:p14="http://schemas.microsoft.com/office/powerpoint/2010/main" val="18426893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When out-of-the-box property pane controls don’t meet your needs you can create your own custom controls</a:t>
            </a:r>
          </a:p>
          <a:p>
            <a:r>
              <a:rPr lang="en-US" dirty="0"/>
              <a:t>Creating custom controls promotes code reusability</a:t>
            </a:r>
          </a:p>
        </p:txBody>
      </p:sp>
      <p:sp>
        <p:nvSpPr>
          <p:cNvPr id="2" name="Title 1"/>
          <p:cNvSpPr>
            <a:spLocks noGrp="1"/>
          </p:cNvSpPr>
          <p:nvPr>
            <p:ph type="title"/>
          </p:nvPr>
        </p:nvSpPr>
        <p:spPr/>
        <p:txBody>
          <a:bodyPr/>
          <a:lstStyle/>
          <a:p>
            <a:r>
              <a:rPr lang="en-US" dirty="0"/>
              <a:t>Creating custom property pane controls</a:t>
            </a:r>
          </a:p>
        </p:txBody>
      </p:sp>
      <p:pic>
        <p:nvPicPr>
          <p:cNvPr id="5" name="Picture 4"/>
          <p:cNvPicPr>
            <a:picLocks noChangeAspect="1"/>
          </p:cNvPicPr>
          <p:nvPr/>
        </p:nvPicPr>
        <p:blipFill>
          <a:blip r:embed="rId3"/>
          <a:stretch>
            <a:fillRect/>
          </a:stretch>
        </p:blipFill>
        <p:spPr>
          <a:xfrm>
            <a:off x="385589" y="2983332"/>
            <a:ext cx="3194214" cy="3124361"/>
          </a:xfrm>
          <a:prstGeom prst="rect">
            <a:avLst/>
          </a:prstGeom>
        </p:spPr>
      </p:pic>
      <p:pic>
        <p:nvPicPr>
          <p:cNvPr id="7" name="Picture 6"/>
          <p:cNvPicPr>
            <a:picLocks noChangeAspect="1"/>
          </p:cNvPicPr>
          <p:nvPr/>
        </p:nvPicPr>
        <p:blipFill>
          <a:blip r:embed="rId4"/>
          <a:stretch>
            <a:fillRect/>
          </a:stretch>
        </p:blipFill>
        <p:spPr>
          <a:xfrm>
            <a:off x="3785758" y="2713444"/>
            <a:ext cx="8376080" cy="3664138"/>
          </a:xfrm>
          <a:prstGeom prst="rect">
            <a:avLst/>
          </a:prstGeom>
        </p:spPr>
      </p:pic>
      <p:sp>
        <p:nvSpPr>
          <p:cNvPr id="8" name="TextBox 7"/>
          <p:cNvSpPr txBox="1"/>
          <p:nvPr/>
        </p:nvSpPr>
        <p:spPr>
          <a:xfrm>
            <a:off x="385589" y="6521598"/>
            <a:ext cx="10518596"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tx1">
                    <a:lumMod val="75000"/>
                    <a:lumOff val="25000"/>
                  </a:schemeClr>
                </a:solidFill>
                <a:hlinkClick r:id="rId5"/>
              </a:rPr>
              <a:t>https://github.com/SharePoint/sp-dev-fx-webparts/tree/master/samples/react-custompropertypanecontrols</a:t>
            </a:r>
            <a:r>
              <a:rPr lang="en-US" sz="1600" dirty="0">
                <a:solidFill>
                  <a:schemeClr val="tx1">
                    <a:lumMod val="75000"/>
                    <a:lumOff val="25000"/>
                  </a:schemeClr>
                </a:solidFill>
              </a:rPr>
              <a:t>  </a:t>
            </a:r>
          </a:p>
        </p:txBody>
      </p:sp>
    </p:spTree>
    <p:extLst>
      <p:ext uri="{BB962C8B-B14F-4D97-AF65-F5344CB8AC3E}">
        <p14:creationId xmlns:p14="http://schemas.microsoft.com/office/powerpoint/2010/main" val="32709540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Building custom property pane fields</a:t>
            </a:r>
            <a:endParaRPr lang="en-US" dirty="0"/>
          </a:p>
        </p:txBody>
      </p:sp>
    </p:spTree>
    <p:extLst>
      <p:ext uri="{BB962C8B-B14F-4D97-AF65-F5344CB8AC3E}">
        <p14:creationId xmlns:p14="http://schemas.microsoft.com/office/powerpoint/2010/main" val="29298447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67403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Add custom property pane field</a:t>
            </a:r>
          </a:p>
          <a:p>
            <a:pPr lvl="0">
              <a:lnSpc>
                <a:spcPct val="90000"/>
              </a:lnSpc>
              <a:spcBef>
                <a:spcPts val="1800"/>
              </a:spcBef>
            </a:pPr>
            <a:r>
              <a:rPr lang="en-US" sz="1600" b="0" dirty="0">
                <a:solidFill>
                  <a:srgbClr val="2F2F2F"/>
                </a:solidFill>
                <a:latin typeface="Segoe UI Semibold"/>
              </a:rPr>
              <a:t>Creating custom property pane controls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Make your SharePoint Client-Side Web Part Configurable</a:t>
            </a:r>
          </a:p>
          <a:p>
            <a:pPr marL="342900" lvl="0" indent="-342900" defTabSz="914400">
              <a:lnSpc>
                <a:spcPct val="100000"/>
              </a:lnSpc>
              <a:spcBef>
                <a:spcPts val="600"/>
              </a:spcBef>
              <a:buSzTx/>
              <a:defRPr/>
            </a:pPr>
            <a:r>
              <a:rPr lang="en-US" sz="1800" dirty="0">
                <a:latin typeface="+mj-lt"/>
                <a:hlinkClick r:id="rId4"/>
              </a:rPr>
              <a:t>https://docs.microsoft.com/sharepoint/dev/spfx/web-parts/basics/integrate-with-property-pane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Custom Controls for the Property Pane</a:t>
            </a:r>
          </a:p>
          <a:p>
            <a:pPr marL="342900" lvl="0" indent="-342900" defTabSz="914400">
              <a:lnSpc>
                <a:spcPct val="100000"/>
              </a:lnSpc>
              <a:spcBef>
                <a:spcPts val="600"/>
              </a:spcBef>
              <a:buSzTx/>
              <a:defRPr/>
            </a:pPr>
            <a:r>
              <a:rPr lang="en-US" sz="1800" dirty="0">
                <a:latin typeface="+mj-lt"/>
                <a:hlinkClick r:id="rId5"/>
              </a:rPr>
              <a:t>https://docs.microsoft.com/sharepoint/dev/spfx/web-parts/guidance/build-custom-property-pane-controls</a:t>
            </a:r>
            <a:r>
              <a:rPr lang="en-US" sz="1800" dirty="0">
                <a:latin typeface="+mj-lt"/>
              </a:rPr>
              <a:t> </a:t>
            </a:r>
          </a:p>
        </p:txBody>
      </p:sp>
    </p:spTree>
    <p:extLst>
      <p:ext uri="{BB962C8B-B14F-4D97-AF65-F5344CB8AC3E}">
        <p14:creationId xmlns:p14="http://schemas.microsoft.com/office/powerpoint/2010/main" val="3806024751"/>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1026</Words>
  <Application>Microsoft Office PowerPoint</Application>
  <PresentationFormat>Custom</PresentationFormat>
  <Paragraphs>119</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Consolas</vt:lpstr>
      <vt:lpstr>Courier New</vt:lpstr>
      <vt:lpstr>Segoe UI</vt:lpstr>
      <vt:lpstr>Segoe UI Light</vt:lpstr>
      <vt:lpstr>Segoe UI Semibold</vt:lpstr>
      <vt:lpstr>Wingdings</vt:lpstr>
      <vt:lpstr>Office 365 PPT Template - 2017</vt:lpstr>
      <vt:lpstr>Working with the Web Part Property Pane</vt:lpstr>
      <vt:lpstr>Building custom property pane fields</vt:lpstr>
      <vt:lpstr>Overview</vt:lpstr>
      <vt:lpstr>Implementing custom property pane fields</vt:lpstr>
      <vt:lpstr>Implementing custom property pane fields</vt:lpstr>
      <vt:lpstr>Creating custom property pane controls</vt:lpstr>
      <vt:lpstr>Demo Building custom property pane fields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2021-10-24T18:12:43Z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