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w3schools.com/TAgs/att_meta_charset.asp"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Progressive enhancement is a design principle. It essentially means that a web developer should make sure that whatever they design should be able to load and function perfectly on the simplest possible browser a user could use. This typically means making sure your site has a barebones HTML and CSS structure that won’t inhibit a user who has disabled javascript. But, it also refers to a user focused design principle that relies on simplicity over adding extra bells and whistles.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Responsive design means that your code reacts to the screen size of the browser rendering it. That means it stretches to fit desktop, tablet and mobile screens. This can be done simply by always defining image size in percentages of the screen size rather than prefixed pixel amounts.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Mobile First is the design principle that defines mobile rendering as the prime concern for a web site. Therefore, designing a mobile product that can literally be stretched out to fit a browser is ideal. </a:t>
            </a:r>
          </a:p>
          <a:p>
            <a:pPr lvl="0">
              <a:spcBef>
                <a:spcPts val="0"/>
              </a:spcBef>
              <a:buNone/>
            </a:pPr>
            <a:r>
              <a:rPr lang="en"/>
              <a:t>(Pause for general web design terms questions.)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way you save a file is CRITICAL.</a:t>
            </a:r>
          </a:p>
          <a:p>
            <a:pPr lvl="0">
              <a:spcBef>
                <a:spcPts val="0"/>
              </a:spcBef>
              <a:buNone/>
            </a:pPr>
            <a:r>
              <a:rPr lang="en"/>
              <a:t>You can write beautiful html code, but the browser will only render it if the object is defined! That is what the “.html”, for example, does.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Charset </a:t>
            </a:r>
            <a:r>
              <a:rPr lang="en" u="sng">
                <a:solidFill>
                  <a:schemeClr val="hlink"/>
                </a:solidFill>
                <a:hlinkClick r:id="rId2"/>
              </a:rPr>
              <a:t>http://www.w3schools.com/TAgs/att_meta_charset.asp</a:t>
            </a: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www.talikuhel.site/" TargetMode="External"/><Relationship Id="rId4" Type="http://schemas.openxmlformats.org/officeDocument/2006/relationships/hyperlink" Target="https://www.dreamhos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en"/>
              <a:t>Front End Web Design	</a:t>
            </a:r>
          </a:p>
        </p:txBody>
      </p:sp>
      <p:sp>
        <p:nvSpPr>
          <p:cNvPr id="68" name="Shape 68"/>
          <p:cNvSpPr txBox="1"/>
          <p:nvPr>
            <p:ph idx="1" type="subTitle"/>
          </p:nvPr>
        </p:nvSpPr>
        <p:spPr>
          <a:xfrm>
            <a:off x="390525" y="2789127"/>
            <a:ext cx="8143500" cy="1353599"/>
          </a:xfrm>
          <a:prstGeom prst="rect">
            <a:avLst/>
          </a:prstGeom>
        </p:spPr>
        <p:txBody>
          <a:bodyPr anchorCtr="0" anchor="t" bIns="91425" lIns="91425" rIns="91425" tIns="91425">
            <a:noAutofit/>
          </a:bodyPr>
          <a:lstStyle/>
          <a:p>
            <a:pPr lvl="0">
              <a:spcBef>
                <a:spcPts val="0"/>
              </a:spcBef>
              <a:buNone/>
            </a:pPr>
            <a:r>
              <a:rPr lang="en"/>
              <a:t>For the brave and open hearted women in STEM sitting before me. </a:t>
            </a:r>
          </a:p>
          <a:p>
            <a:pPr lvl="0">
              <a:spcBef>
                <a:spcPts val="0"/>
              </a:spcBef>
              <a:buNone/>
            </a:pPr>
            <a:r>
              <a:t/>
            </a:r>
            <a:endParaRPr/>
          </a:p>
          <a:p>
            <a:pPr lvl="0">
              <a:spcBef>
                <a:spcPts val="0"/>
              </a:spcBef>
              <a:buNone/>
            </a:pPr>
            <a:r>
              <a:rPr lang="en"/>
              <a:t>By Tali Kuhel </a:t>
            </a:r>
          </a:p>
          <a:p>
            <a:pPr lvl="0">
              <a:spcBef>
                <a:spcPts val="0"/>
              </a:spcBef>
              <a:buNone/>
            </a:pPr>
            <a:r>
              <a:rPr i="1" lang="en"/>
              <a:t>Midreshet Harova, NYU, AppNexus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#7 Let’s get you started on a web site.</a:t>
            </a:r>
          </a:p>
        </p:txBody>
      </p:sp>
      <p:sp>
        <p:nvSpPr>
          <p:cNvPr id="148" name="Shape 148"/>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buAutoNum type="arabicPeriod"/>
            </a:pPr>
            <a:r>
              <a:rPr lang="en"/>
              <a:t>Download and open a text editor</a:t>
            </a:r>
          </a:p>
          <a:p>
            <a:pPr indent="-228600" lvl="0" marL="457200" rtl="0">
              <a:spcBef>
                <a:spcPts val="0"/>
              </a:spcBef>
              <a:buAutoNum type="arabicPeriod"/>
            </a:pPr>
            <a:r>
              <a:rPr lang="en"/>
              <a:t>type/paste barebones html code. Save as index.html</a:t>
            </a:r>
          </a:p>
          <a:p>
            <a:pPr indent="-228600" lvl="0" marL="457200" rtl="0">
              <a:spcBef>
                <a:spcPts val="0"/>
              </a:spcBef>
              <a:buAutoNum type="arabicPeriod"/>
            </a:pPr>
            <a:r>
              <a:rPr lang="en"/>
              <a:t>Save index.html to a directory with your site’s title</a:t>
            </a:r>
          </a:p>
          <a:p>
            <a:pPr indent="-228600" lvl="0" marL="457200" rtl="0">
              <a:spcBef>
                <a:spcPts val="0"/>
              </a:spcBef>
              <a:buAutoNum type="arabicPeriod"/>
            </a:pPr>
            <a:r>
              <a:rPr lang="en"/>
              <a:t>Inside that directory, create a folder named “styles”</a:t>
            </a:r>
          </a:p>
          <a:p>
            <a:pPr indent="-228600" lvl="0" marL="457200" rtl="0">
              <a:spcBef>
                <a:spcPts val="0"/>
              </a:spcBef>
              <a:buAutoNum type="arabicPeriod"/>
            </a:pPr>
            <a:r>
              <a:rPr lang="en"/>
              <a:t>In your text editor, open a new document and save it as “styles.css” to your “styles” folder</a:t>
            </a:r>
          </a:p>
          <a:p>
            <a:pPr indent="-228600" lvl="0" marL="457200" rtl="0">
              <a:spcBef>
                <a:spcPts val="0"/>
              </a:spcBef>
              <a:buAutoNum type="arabicPeriod"/>
            </a:pPr>
            <a:r>
              <a:rPr lang="en"/>
              <a:t>Link styles in the &lt;head&gt; section of your html page</a:t>
            </a:r>
          </a:p>
          <a:p>
            <a:pPr indent="-228600" lvl="0" marL="457200" rtl="0">
              <a:spcBef>
                <a:spcPts val="0"/>
              </a:spcBef>
              <a:buAutoNum type="arabicPeriod"/>
            </a:pPr>
            <a:r>
              <a:rPr lang="en"/>
              <a:t>Try opening it locally!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#1 Tali, what </a:t>
            </a:r>
            <a:r>
              <a:rPr i="1" lang="en"/>
              <a:t>is</a:t>
            </a:r>
            <a:r>
              <a:rPr lang="en"/>
              <a:t> a website?</a:t>
            </a:r>
          </a:p>
        </p:txBody>
      </p:sp>
      <p:sp>
        <p:nvSpPr>
          <p:cNvPr id="74" name="Shape 74"/>
          <p:cNvSpPr txBox="1"/>
          <p:nvPr>
            <p:ph idx="1" type="body"/>
          </p:nvPr>
        </p:nvSpPr>
        <p:spPr>
          <a:xfrm>
            <a:off x="471900" y="1925150"/>
            <a:ext cx="8222100" cy="2710200"/>
          </a:xfrm>
          <a:prstGeom prst="rect">
            <a:avLst/>
          </a:prstGeom>
        </p:spPr>
        <p:txBody>
          <a:bodyPr anchorCtr="0" anchor="t" bIns="91425" lIns="91425" rIns="91425" tIns="91425">
            <a:noAutofit/>
          </a:bodyPr>
          <a:lstStyle/>
          <a:p>
            <a:pPr indent="-228600" lvl="0" marL="457200" rtl="0">
              <a:spcBef>
                <a:spcPts val="0"/>
              </a:spcBef>
              <a:buChar char="-"/>
            </a:pPr>
            <a:r>
              <a:rPr lang="en"/>
              <a:t>Files</a:t>
            </a:r>
          </a:p>
          <a:p>
            <a:pPr indent="-228600" lvl="1" marL="914400" rtl="0">
              <a:spcBef>
                <a:spcPts val="0"/>
              </a:spcBef>
              <a:buChar char="-"/>
            </a:pPr>
            <a:r>
              <a:rPr lang="en"/>
              <a:t>HTML (.html), CSS (.css),  JavaScript (.js)</a:t>
            </a:r>
          </a:p>
          <a:p>
            <a:pPr indent="-228600" lvl="0" marL="457200" rtl="0">
              <a:spcBef>
                <a:spcPts val="0"/>
              </a:spcBef>
              <a:buChar char="-"/>
            </a:pPr>
            <a:r>
              <a:rPr lang="en"/>
              <a:t>Domain name</a:t>
            </a:r>
          </a:p>
          <a:p>
            <a:pPr indent="-228600" lvl="1" marL="914400" rtl="0">
              <a:spcBef>
                <a:spcPts val="0"/>
              </a:spcBef>
              <a:buChar char="-"/>
            </a:pPr>
            <a:r>
              <a:rPr lang="en" u="sng">
                <a:solidFill>
                  <a:schemeClr val="hlink"/>
                </a:solidFill>
                <a:hlinkClick r:id="rId3"/>
              </a:rPr>
              <a:t>www.talikuhel.site/</a:t>
            </a:r>
            <a:r>
              <a:rPr lang="en"/>
              <a:t>  (shameless self promotion)</a:t>
            </a:r>
          </a:p>
          <a:p>
            <a:pPr indent="-228600" lvl="0" marL="457200" rtl="0">
              <a:spcBef>
                <a:spcPts val="0"/>
              </a:spcBef>
              <a:buChar char="-"/>
            </a:pPr>
            <a:r>
              <a:rPr lang="en"/>
              <a:t>A host</a:t>
            </a:r>
          </a:p>
          <a:p>
            <a:pPr indent="-228600" lvl="1" marL="914400" rtl="0">
              <a:spcBef>
                <a:spcPts val="0"/>
              </a:spcBef>
              <a:buChar char="-"/>
            </a:pPr>
            <a:r>
              <a:rPr lang="en" u="sng">
                <a:solidFill>
                  <a:schemeClr val="hlink"/>
                </a:solidFill>
                <a:hlinkClick r:id="rId4"/>
              </a:rPr>
              <a:t>Dream Host</a:t>
            </a:r>
            <a:r>
              <a:rPr lang="en"/>
              <a:t> (I should seriously get a commission for this)</a:t>
            </a:r>
          </a:p>
          <a:p>
            <a:pPr indent="-228600" lvl="0" marL="457200" rtl="0">
              <a:spcBef>
                <a:spcPts val="0"/>
              </a:spcBef>
              <a:buChar char="-"/>
            </a:pPr>
            <a:r>
              <a:rPr lang="en"/>
              <a:t>Browser</a:t>
            </a:r>
          </a:p>
          <a:p>
            <a:pPr indent="-228600" lvl="1" marL="914400" rtl="0">
              <a:spcBef>
                <a:spcPts val="0"/>
              </a:spcBef>
              <a:buChar char="-"/>
            </a:pPr>
            <a:r>
              <a:rPr lang="en"/>
              <a:t>Google Chrome, Safari, (Internet Explorer?!)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297700" y="352025"/>
            <a:ext cx="8396400" cy="1154400"/>
          </a:xfrm>
          <a:prstGeom prst="rect">
            <a:avLst/>
          </a:prstGeom>
        </p:spPr>
        <p:txBody>
          <a:bodyPr anchorCtr="0" anchor="b" bIns="91425" lIns="91425" rIns="91425" tIns="91425">
            <a:noAutofit/>
          </a:bodyPr>
          <a:lstStyle/>
          <a:p>
            <a:pPr lvl="0">
              <a:spcBef>
                <a:spcPts val="0"/>
              </a:spcBef>
              <a:buNone/>
            </a:pPr>
            <a:r>
              <a:rPr lang="en"/>
              <a:t>#2.1 “Can you define these terms for us?”</a:t>
            </a:r>
          </a:p>
        </p:txBody>
      </p:sp>
      <p:sp>
        <p:nvSpPr>
          <p:cNvPr id="80" name="Shape 80"/>
          <p:cNvSpPr txBox="1"/>
          <p:nvPr>
            <p:ph idx="1" type="body"/>
          </p:nvPr>
        </p:nvSpPr>
        <p:spPr>
          <a:xfrm>
            <a:off x="471900" y="1919075"/>
            <a:ext cx="7889700" cy="616800"/>
          </a:xfrm>
          <a:prstGeom prst="rect">
            <a:avLst/>
          </a:prstGeom>
        </p:spPr>
        <p:txBody>
          <a:bodyPr anchorCtr="0" anchor="t" bIns="91425" lIns="91425" rIns="91425" tIns="91425">
            <a:noAutofit/>
          </a:bodyPr>
          <a:lstStyle/>
          <a:p>
            <a:pPr lvl="0">
              <a:spcBef>
                <a:spcPts val="0"/>
              </a:spcBef>
              <a:buNone/>
            </a:pPr>
            <a:r>
              <a:rPr lang="en"/>
              <a:t>Progressive Enhancement!</a:t>
            </a:r>
          </a:p>
        </p:txBody>
      </p:sp>
      <p:pic>
        <p:nvPicPr>
          <p:cNvPr id="81" name="Shape 81"/>
          <p:cNvPicPr preferRelativeResize="0"/>
          <p:nvPr/>
        </p:nvPicPr>
        <p:blipFill>
          <a:blip r:embed="rId3">
            <a:alphaModFix/>
          </a:blip>
          <a:stretch>
            <a:fillRect/>
          </a:stretch>
        </p:blipFill>
        <p:spPr>
          <a:xfrm>
            <a:off x="2013675" y="2535875"/>
            <a:ext cx="4522725" cy="2796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#2.2 “Can you define these terms for us?”</a:t>
            </a:r>
          </a:p>
        </p:txBody>
      </p:sp>
      <p:sp>
        <p:nvSpPr>
          <p:cNvPr id="87" name="Shape 87"/>
          <p:cNvSpPr txBox="1"/>
          <p:nvPr>
            <p:ph idx="1" type="body"/>
          </p:nvPr>
        </p:nvSpPr>
        <p:spPr>
          <a:xfrm>
            <a:off x="471900" y="1919075"/>
            <a:ext cx="8222100" cy="512400"/>
          </a:xfrm>
          <a:prstGeom prst="rect">
            <a:avLst/>
          </a:prstGeom>
        </p:spPr>
        <p:txBody>
          <a:bodyPr anchorCtr="0" anchor="t" bIns="91425" lIns="91425" rIns="91425" tIns="91425">
            <a:noAutofit/>
          </a:bodyPr>
          <a:lstStyle/>
          <a:p>
            <a:pPr lvl="0">
              <a:spcBef>
                <a:spcPts val="0"/>
              </a:spcBef>
              <a:buNone/>
            </a:pPr>
            <a:r>
              <a:rPr lang="en"/>
              <a:t>Responsive Design!</a:t>
            </a:r>
          </a:p>
        </p:txBody>
      </p:sp>
      <p:pic>
        <p:nvPicPr>
          <p:cNvPr id="88" name="Shape 88"/>
          <p:cNvPicPr preferRelativeResize="0"/>
          <p:nvPr/>
        </p:nvPicPr>
        <p:blipFill>
          <a:blip r:embed="rId3">
            <a:alphaModFix/>
          </a:blip>
          <a:stretch>
            <a:fillRect/>
          </a:stretch>
        </p:blipFill>
        <p:spPr>
          <a:xfrm>
            <a:off x="2900077" y="1986101"/>
            <a:ext cx="4178775" cy="252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#2.3 “Can you define these terms for us?”</a:t>
            </a:r>
          </a:p>
        </p:txBody>
      </p:sp>
      <p:sp>
        <p:nvSpPr>
          <p:cNvPr id="94" name="Shape 94"/>
          <p:cNvSpPr txBox="1"/>
          <p:nvPr>
            <p:ph idx="1" type="body"/>
          </p:nvPr>
        </p:nvSpPr>
        <p:spPr>
          <a:xfrm>
            <a:off x="471900" y="1919075"/>
            <a:ext cx="8222100" cy="466800"/>
          </a:xfrm>
          <a:prstGeom prst="rect">
            <a:avLst/>
          </a:prstGeom>
        </p:spPr>
        <p:txBody>
          <a:bodyPr anchorCtr="0" anchor="t" bIns="91425" lIns="91425" rIns="91425" tIns="91425">
            <a:noAutofit/>
          </a:bodyPr>
          <a:lstStyle/>
          <a:p>
            <a:pPr lvl="0">
              <a:spcBef>
                <a:spcPts val="0"/>
              </a:spcBef>
              <a:buNone/>
            </a:pPr>
            <a:r>
              <a:rPr lang="en"/>
              <a:t>Mobile First!</a:t>
            </a:r>
          </a:p>
        </p:txBody>
      </p:sp>
      <p:pic>
        <p:nvPicPr>
          <p:cNvPr id="95" name="Shape 95"/>
          <p:cNvPicPr preferRelativeResize="0"/>
          <p:nvPr/>
        </p:nvPicPr>
        <p:blipFill>
          <a:blip r:embed="rId3">
            <a:alphaModFix/>
          </a:blip>
          <a:stretch>
            <a:fillRect/>
          </a:stretch>
        </p:blipFill>
        <p:spPr>
          <a:xfrm>
            <a:off x="2892202" y="1979601"/>
            <a:ext cx="4178775" cy="2529275"/>
          </a:xfrm>
          <a:prstGeom prst="rect">
            <a:avLst/>
          </a:prstGeom>
          <a:noFill/>
          <a:ln>
            <a:noFill/>
          </a:ln>
        </p:spPr>
      </p:pic>
      <p:sp>
        <p:nvSpPr>
          <p:cNvPr id="96" name="Shape 96"/>
          <p:cNvSpPr/>
          <p:nvPr/>
        </p:nvSpPr>
        <p:spPr>
          <a:xfrm rot="10800000">
            <a:off x="8167225" y="4641575"/>
            <a:ext cx="964800" cy="466800"/>
          </a:xfrm>
          <a:prstGeom prst="chevron">
            <a:avLst>
              <a:gd fmla="val 40498" name="adj"/>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rot="10800000">
            <a:off x="7070975" y="4676700"/>
            <a:ext cx="964800" cy="466800"/>
          </a:xfrm>
          <a:prstGeom prst="chevron">
            <a:avLst>
              <a:gd fmla="val 40498" name="adj"/>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rot="10800000">
            <a:off x="5928612" y="4676700"/>
            <a:ext cx="964800" cy="466800"/>
          </a:xfrm>
          <a:prstGeom prst="chevron">
            <a:avLst>
              <a:gd fmla="val 40498" name="adj"/>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rot="10800000">
            <a:off x="4769325" y="4676700"/>
            <a:ext cx="964800" cy="466800"/>
          </a:xfrm>
          <a:prstGeom prst="chevron">
            <a:avLst>
              <a:gd fmla="val 40498" name="adj"/>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rot="10800000">
            <a:off x="3690025" y="4676700"/>
            <a:ext cx="964800" cy="466800"/>
          </a:xfrm>
          <a:prstGeom prst="chevron">
            <a:avLst>
              <a:gd fmla="val 40498" name="adj"/>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rot="10800000">
            <a:off x="2547675" y="4676700"/>
            <a:ext cx="964800" cy="466800"/>
          </a:xfrm>
          <a:prstGeom prst="chevron">
            <a:avLst>
              <a:gd fmla="val 40498" name="adj"/>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rot="10800000">
            <a:off x="1323987" y="4676700"/>
            <a:ext cx="964800" cy="466800"/>
          </a:xfrm>
          <a:prstGeom prst="chevron">
            <a:avLst>
              <a:gd fmla="val 40498" name="adj"/>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rot="10800000">
            <a:off x="100325" y="4676700"/>
            <a:ext cx="964800" cy="466800"/>
          </a:xfrm>
          <a:prstGeom prst="chevron">
            <a:avLst>
              <a:gd fmla="val 40498" name="adj"/>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 name="Shape 104"/>
          <p:cNvSpPr txBox="1"/>
          <p:nvPr/>
        </p:nvSpPr>
        <p:spPr>
          <a:xfrm>
            <a:off x="6678275" y="3772325"/>
            <a:ext cx="392700" cy="560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lgn="l">
              <a:spcBef>
                <a:spcPts val="0"/>
              </a:spcBef>
              <a:buNone/>
            </a:pPr>
            <a:r>
              <a:rPr b="1" lang="en" sz="3000">
                <a:solidFill>
                  <a:schemeClr val="dk1"/>
                </a:solidFill>
              </a:rPr>
              <a:t>1</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nvSpPr>
        <p:spPr>
          <a:xfrm>
            <a:off x="838525" y="2101700"/>
            <a:ext cx="4125900" cy="23637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lt2"/>
                </a:solidFill>
                <a:latin typeface="Roboto"/>
                <a:ea typeface="Roboto"/>
                <a:cs typeface="Roboto"/>
                <a:sym typeface="Roboto"/>
              </a:rPr>
              <a:t>First, a word about saving your work:</a:t>
            </a:r>
          </a:p>
          <a:p>
            <a:pPr indent="-342900" lvl="0" marL="457200" rtl="0">
              <a:lnSpc>
                <a:spcPct val="115000"/>
              </a:lnSpc>
              <a:spcBef>
                <a:spcPts val="0"/>
              </a:spcBef>
              <a:spcAft>
                <a:spcPts val="1600"/>
              </a:spcAft>
              <a:buClr>
                <a:schemeClr val="lt2"/>
              </a:buClr>
              <a:buSzPct val="100000"/>
              <a:buFont typeface="Roboto"/>
              <a:buChar char="-"/>
            </a:pPr>
            <a:r>
              <a:rPr lang="en" sz="1800">
                <a:solidFill>
                  <a:schemeClr val="lt2"/>
                </a:solidFill>
                <a:latin typeface="Roboto"/>
                <a:ea typeface="Roboto"/>
                <a:cs typeface="Roboto"/>
                <a:sym typeface="Roboto"/>
              </a:rPr>
              <a:t>.html .css .js .php</a:t>
            </a:r>
          </a:p>
          <a:p>
            <a:pPr indent="-342900" lvl="0" marL="457200" rtl="0">
              <a:lnSpc>
                <a:spcPct val="115000"/>
              </a:lnSpc>
              <a:spcBef>
                <a:spcPts val="0"/>
              </a:spcBef>
              <a:spcAft>
                <a:spcPts val="1600"/>
              </a:spcAft>
              <a:buClr>
                <a:schemeClr val="lt2"/>
              </a:buClr>
              <a:buSzPct val="100000"/>
              <a:buFont typeface="Roboto"/>
              <a:buChar char="-"/>
            </a:pPr>
            <a:r>
              <a:rPr lang="en" sz="1800">
                <a:solidFill>
                  <a:schemeClr val="lt2"/>
                </a:solidFill>
                <a:latin typeface="Roboto"/>
                <a:ea typeface="Roboto"/>
                <a:cs typeface="Roboto"/>
                <a:sym typeface="Roboto"/>
              </a:rPr>
              <a:t>index.html</a:t>
            </a:r>
          </a:p>
          <a:p>
            <a:pPr indent="-342900" lvl="0" marL="457200" rtl="0">
              <a:lnSpc>
                <a:spcPct val="115000"/>
              </a:lnSpc>
              <a:spcBef>
                <a:spcPts val="0"/>
              </a:spcBef>
              <a:spcAft>
                <a:spcPts val="1600"/>
              </a:spcAft>
              <a:buClr>
                <a:schemeClr val="lt2"/>
              </a:buClr>
              <a:buSzPct val="100000"/>
              <a:buFont typeface="Roboto"/>
              <a:buChar char="-"/>
            </a:pPr>
            <a:r>
              <a:rPr lang="en" sz="1800">
                <a:solidFill>
                  <a:schemeClr val="lt2"/>
                </a:solidFill>
                <a:latin typeface="Roboto"/>
                <a:ea typeface="Roboto"/>
                <a:cs typeface="Roboto"/>
                <a:sym typeface="Roboto"/>
              </a:rPr>
              <a:t>lowercase</a:t>
            </a:r>
          </a:p>
          <a:p>
            <a:pPr indent="-342900" lvl="0" marL="457200" rtl="0">
              <a:lnSpc>
                <a:spcPct val="115000"/>
              </a:lnSpc>
              <a:spcBef>
                <a:spcPts val="0"/>
              </a:spcBef>
              <a:spcAft>
                <a:spcPts val="1600"/>
              </a:spcAft>
              <a:buClr>
                <a:schemeClr val="lt2"/>
              </a:buClr>
              <a:buSzPct val="100000"/>
              <a:buFont typeface="Roboto"/>
              <a:buChar char="-"/>
            </a:pPr>
            <a:r>
              <a:rPr lang="en" sz="1800">
                <a:solidFill>
                  <a:schemeClr val="lt2"/>
                </a:solidFill>
                <a:latin typeface="Roboto"/>
                <a:ea typeface="Roboto"/>
                <a:cs typeface="Roboto"/>
                <a:sym typeface="Roboto"/>
              </a:rPr>
              <a:t>directories</a:t>
            </a:r>
          </a:p>
          <a:p>
            <a:pPr lvl="0">
              <a:spcBef>
                <a:spcPts val="0"/>
              </a:spcBef>
              <a:buNone/>
            </a:pPr>
            <a:r>
              <a:t/>
            </a:r>
            <a:endParaRPr/>
          </a:p>
          <a:p>
            <a:pPr lvl="0">
              <a:spcBef>
                <a:spcPts val="0"/>
              </a:spcBef>
              <a:buNone/>
            </a:pPr>
            <a:r>
              <a:rPr lang="en"/>
              <a:t> </a:t>
            </a:r>
          </a:p>
        </p:txBody>
      </p:sp>
      <p:sp>
        <p:nvSpPr>
          <p:cNvPr id="110" name="Shape 11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#3 “Can we see some code now.”</a:t>
            </a:r>
          </a:p>
        </p:txBody>
      </p:sp>
      <p:pic>
        <p:nvPicPr>
          <p:cNvPr id="111" name="Shape 111"/>
          <p:cNvPicPr preferRelativeResize="0"/>
          <p:nvPr/>
        </p:nvPicPr>
        <p:blipFill>
          <a:blip r:embed="rId3">
            <a:alphaModFix/>
          </a:blip>
          <a:stretch>
            <a:fillRect/>
          </a:stretch>
        </p:blipFill>
        <p:spPr>
          <a:xfrm>
            <a:off x="4662837" y="2880112"/>
            <a:ext cx="822814" cy="940337"/>
          </a:xfrm>
          <a:prstGeom prst="rect">
            <a:avLst/>
          </a:prstGeom>
          <a:noFill/>
          <a:ln>
            <a:noFill/>
          </a:ln>
        </p:spPr>
      </p:pic>
      <p:pic>
        <p:nvPicPr>
          <p:cNvPr id="112" name="Shape 112"/>
          <p:cNvPicPr preferRelativeResize="0"/>
          <p:nvPr/>
        </p:nvPicPr>
        <p:blipFill>
          <a:blip r:embed="rId4">
            <a:alphaModFix/>
          </a:blip>
          <a:stretch>
            <a:fillRect/>
          </a:stretch>
        </p:blipFill>
        <p:spPr>
          <a:xfrm>
            <a:off x="6869325" y="3706035"/>
            <a:ext cx="745550" cy="813327"/>
          </a:xfrm>
          <a:prstGeom prst="rect">
            <a:avLst/>
          </a:prstGeom>
          <a:noFill/>
          <a:ln>
            <a:noFill/>
          </a:ln>
        </p:spPr>
      </p:pic>
      <p:pic>
        <p:nvPicPr>
          <p:cNvPr id="113" name="Shape 113"/>
          <p:cNvPicPr preferRelativeResize="0"/>
          <p:nvPr/>
        </p:nvPicPr>
        <p:blipFill>
          <a:blip r:embed="rId5">
            <a:alphaModFix/>
          </a:blip>
          <a:stretch>
            <a:fillRect/>
          </a:stretch>
        </p:blipFill>
        <p:spPr>
          <a:xfrm>
            <a:off x="6869325" y="2101699"/>
            <a:ext cx="745549" cy="787750"/>
          </a:xfrm>
          <a:prstGeom prst="rect">
            <a:avLst/>
          </a:prstGeom>
          <a:noFill/>
          <a:ln>
            <a:noFill/>
          </a:ln>
        </p:spPr>
      </p:pic>
      <p:pic>
        <p:nvPicPr>
          <p:cNvPr id="114" name="Shape 114"/>
          <p:cNvPicPr preferRelativeResize="0"/>
          <p:nvPr/>
        </p:nvPicPr>
        <p:blipFill>
          <a:blip r:embed="rId6">
            <a:alphaModFix/>
          </a:blip>
          <a:stretch>
            <a:fillRect/>
          </a:stretch>
        </p:blipFill>
        <p:spPr>
          <a:xfrm>
            <a:off x="3355600" y="2853975"/>
            <a:ext cx="1047750" cy="992598"/>
          </a:xfrm>
          <a:prstGeom prst="rect">
            <a:avLst/>
          </a:prstGeom>
          <a:noFill/>
          <a:ln>
            <a:noFill/>
          </a:ln>
        </p:spPr>
      </p:pic>
      <p:pic>
        <p:nvPicPr>
          <p:cNvPr id="115" name="Shape 115"/>
          <p:cNvPicPr preferRelativeResize="0"/>
          <p:nvPr/>
        </p:nvPicPr>
        <p:blipFill>
          <a:blip r:embed="rId7">
            <a:alphaModFix/>
          </a:blip>
          <a:stretch>
            <a:fillRect/>
          </a:stretch>
        </p:blipFill>
        <p:spPr>
          <a:xfrm>
            <a:off x="5864271" y="2190512"/>
            <a:ext cx="745549" cy="663471"/>
          </a:xfrm>
          <a:prstGeom prst="rect">
            <a:avLst/>
          </a:prstGeom>
          <a:noFill/>
          <a:ln>
            <a:noFill/>
          </a:ln>
        </p:spPr>
      </p:pic>
      <p:pic>
        <p:nvPicPr>
          <p:cNvPr id="116" name="Shape 116"/>
          <p:cNvPicPr preferRelativeResize="0"/>
          <p:nvPr/>
        </p:nvPicPr>
        <p:blipFill>
          <a:blip r:embed="rId8">
            <a:alphaModFix/>
          </a:blip>
          <a:stretch>
            <a:fillRect/>
          </a:stretch>
        </p:blipFill>
        <p:spPr>
          <a:xfrm>
            <a:off x="5906849" y="3706036"/>
            <a:ext cx="660412" cy="721688"/>
          </a:xfrm>
          <a:prstGeom prst="rect">
            <a:avLst/>
          </a:prstGeom>
          <a:noFill/>
          <a:ln>
            <a:noFill/>
          </a:ln>
        </p:spPr>
      </p:pic>
      <p:cxnSp>
        <p:nvCxnSpPr>
          <p:cNvPr id="117" name="Shape 117"/>
          <p:cNvCxnSpPr>
            <a:stCxn id="114" idx="3"/>
            <a:endCxn id="111" idx="1"/>
          </p:cNvCxnSpPr>
          <p:nvPr/>
        </p:nvCxnSpPr>
        <p:spPr>
          <a:xfrm>
            <a:off x="4403350" y="3350274"/>
            <a:ext cx="259500" cy="0"/>
          </a:xfrm>
          <a:prstGeom prst="straightConnector1">
            <a:avLst/>
          </a:prstGeom>
          <a:noFill/>
          <a:ln cap="flat" cmpd="sng" w="9525">
            <a:solidFill>
              <a:schemeClr val="dk2"/>
            </a:solidFill>
            <a:prstDash val="solid"/>
            <a:round/>
            <a:headEnd len="lg" w="lg" type="none"/>
            <a:tailEnd len="lg" w="lg" type="triangle"/>
          </a:ln>
        </p:spPr>
      </p:cxnSp>
      <p:cxnSp>
        <p:nvCxnSpPr>
          <p:cNvPr id="118" name="Shape 118"/>
          <p:cNvCxnSpPr/>
          <p:nvPr/>
        </p:nvCxnSpPr>
        <p:spPr>
          <a:xfrm>
            <a:off x="5501549" y="3770680"/>
            <a:ext cx="389400" cy="75900"/>
          </a:xfrm>
          <a:prstGeom prst="straightConnector1">
            <a:avLst/>
          </a:prstGeom>
          <a:noFill/>
          <a:ln cap="flat" cmpd="sng" w="9525">
            <a:solidFill>
              <a:schemeClr val="dk2"/>
            </a:solidFill>
            <a:prstDash val="solid"/>
            <a:round/>
            <a:headEnd len="lg" w="lg" type="none"/>
            <a:tailEnd len="lg" w="lg" type="triangle"/>
          </a:ln>
        </p:spPr>
      </p:cxnSp>
      <p:cxnSp>
        <p:nvCxnSpPr>
          <p:cNvPr id="119" name="Shape 119"/>
          <p:cNvCxnSpPr/>
          <p:nvPr/>
        </p:nvCxnSpPr>
        <p:spPr>
          <a:xfrm flipH="1" rot="10800000">
            <a:off x="5493275" y="2747775"/>
            <a:ext cx="363900" cy="151500"/>
          </a:xfrm>
          <a:prstGeom prst="straightConnector1">
            <a:avLst/>
          </a:prstGeom>
          <a:noFill/>
          <a:ln cap="flat" cmpd="sng" w="9525">
            <a:solidFill>
              <a:schemeClr val="dk2"/>
            </a:solidFill>
            <a:prstDash val="solid"/>
            <a:round/>
            <a:headEnd len="lg" w="lg" type="none"/>
            <a:tailEnd len="lg" w="lg" type="triangle"/>
          </a:ln>
        </p:spPr>
      </p:cxnSp>
      <p:cxnSp>
        <p:nvCxnSpPr>
          <p:cNvPr id="120" name="Shape 120"/>
          <p:cNvCxnSpPr/>
          <p:nvPr/>
        </p:nvCxnSpPr>
        <p:spPr>
          <a:xfrm>
            <a:off x="6567250" y="4012149"/>
            <a:ext cx="259500" cy="0"/>
          </a:xfrm>
          <a:prstGeom prst="straightConnector1">
            <a:avLst/>
          </a:prstGeom>
          <a:noFill/>
          <a:ln cap="flat" cmpd="sng" w="9525">
            <a:solidFill>
              <a:schemeClr val="dk2"/>
            </a:solidFill>
            <a:prstDash val="solid"/>
            <a:round/>
            <a:headEnd len="lg" w="lg" type="none"/>
            <a:tailEnd len="lg" w="lg" type="triangle"/>
          </a:ln>
        </p:spPr>
      </p:cxnSp>
      <p:cxnSp>
        <p:nvCxnSpPr>
          <p:cNvPr id="121" name="Shape 121"/>
          <p:cNvCxnSpPr/>
          <p:nvPr/>
        </p:nvCxnSpPr>
        <p:spPr>
          <a:xfrm>
            <a:off x="6609825" y="2454124"/>
            <a:ext cx="259500" cy="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#4 “Markup Language isn’t code”	</a:t>
            </a:r>
          </a:p>
        </p:txBody>
      </p:sp>
      <p:sp>
        <p:nvSpPr>
          <p:cNvPr id="127" name="Shape 12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lgn="ctr">
              <a:lnSpc>
                <a:spcPct val="100000"/>
              </a:lnSpc>
              <a:spcBef>
                <a:spcPts val="0"/>
              </a:spcBef>
              <a:buNone/>
            </a:pPr>
            <a:r>
              <a:rPr lang="en" sz="3000">
                <a:latin typeface="Courier New"/>
                <a:ea typeface="Courier New"/>
                <a:cs typeface="Courier New"/>
                <a:sym typeface="Courier New"/>
              </a:rPr>
              <a:t>&lt;p&gt; &lt;/p&gt;</a:t>
            </a:r>
          </a:p>
          <a:p>
            <a:pPr lvl="0" rtl="0" algn="ctr">
              <a:lnSpc>
                <a:spcPct val="100000"/>
              </a:lnSpc>
              <a:spcBef>
                <a:spcPts val="0"/>
              </a:spcBef>
              <a:buNone/>
            </a:pPr>
            <a:r>
              <a:t/>
            </a:r>
            <a:endParaRPr sz="3000">
              <a:latin typeface="Courier New"/>
              <a:ea typeface="Courier New"/>
              <a:cs typeface="Courier New"/>
              <a:sym typeface="Courier New"/>
            </a:endParaRPr>
          </a:p>
          <a:p>
            <a:pPr lvl="0" rtl="0">
              <a:lnSpc>
                <a:spcPct val="100000"/>
              </a:lnSpc>
              <a:spcBef>
                <a:spcPts val="0"/>
              </a:spcBef>
              <a:buNone/>
            </a:pPr>
            <a:r>
              <a:rPr lang="en" sz="1400">
                <a:latin typeface="Courier New"/>
                <a:ea typeface="Courier New"/>
                <a:cs typeface="Courier New"/>
                <a:sym typeface="Courier New"/>
              </a:rPr>
              <a:t>&lt;p&gt; Letters enclosed in tags, between &lt;&gt;, must be </a:t>
            </a:r>
            <a:r>
              <a:rPr b="1" lang="en" sz="1400">
                <a:latin typeface="Courier New"/>
                <a:ea typeface="Courier New"/>
                <a:cs typeface="Courier New"/>
                <a:sym typeface="Courier New"/>
              </a:rPr>
              <a:t>lowercase. </a:t>
            </a:r>
            <a:r>
              <a:rPr lang="en" sz="1400">
                <a:latin typeface="Courier New"/>
                <a:ea typeface="Courier New"/>
                <a:cs typeface="Courier New"/>
                <a:sym typeface="Courier New"/>
              </a:rPr>
              <a:t>The browser </a:t>
            </a:r>
            <a:r>
              <a:rPr b="1" lang="en" sz="1400">
                <a:latin typeface="Courier New"/>
                <a:ea typeface="Courier New"/>
                <a:cs typeface="Courier New"/>
                <a:sym typeface="Courier New"/>
              </a:rPr>
              <a:t>renders </a:t>
            </a:r>
            <a:r>
              <a:rPr lang="en" sz="1400">
                <a:latin typeface="Courier New"/>
                <a:ea typeface="Courier New"/>
                <a:cs typeface="Courier New"/>
                <a:sym typeface="Courier New"/>
              </a:rPr>
              <a:t>the content enclosed in tags based on the opening and closing tag. The closing paragraph tag must have a backslash.&lt;/p&gt;</a:t>
            </a:r>
          </a:p>
          <a:p>
            <a:pPr lvl="0" rtl="0">
              <a:lnSpc>
                <a:spcPct val="100000"/>
              </a:lnSpc>
              <a:spcBef>
                <a:spcPts val="0"/>
              </a:spcBef>
              <a:buNone/>
            </a:pPr>
            <a:r>
              <a:t/>
            </a:r>
            <a:endParaRPr sz="14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#5 Barebones HTML web page</a:t>
            </a:r>
          </a:p>
        </p:txBody>
      </p:sp>
      <p:sp>
        <p:nvSpPr>
          <p:cNvPr id="133" name="Shape 133"/>
          <p:cNvSpPr txBox="1"/>
          <p:nvPr>
            <p:ph idx="1" type="body"/>
          </p:nvPr>
        </p:nvSpPr>
        <p:spPr>
          <a:xfrm>
            <a:off x="374900" y="1744475"/>
            <a:ext cx="2571900" cy="3196200"/>
          </a:xfrm>
          <a:prstGeom prst="rect">
            <a:avLst/>
          </a:prstGeom>
        </p:spPr>
        <p:txBody>
          <a:bodyPr anchorCtr="0" anchor="t" bIns="91425" lIns="91425" rIns="91425" tIns="91425">
            <a:noAutofit/>
          </a:bodyPr>
          <a:lstStyle/>
          <a:p>
            <a:pPr lvl="0" rtl="0">
              <a:lnSpc>
                <a:spcPct val="100000"/>
              </a:lnSpc>
              <a:spcBef>
                <a:spcPts val="0"/>
              </a:spcBef>
              <a:buNone/>
            </a:pPr>
            <a:r>
              <a:rPr lang="en" sz="1100">
                <a:latin typeface="Courier New"/>
                <a:ea typeface="Courier New"/>
                <a:cs typeface="Courier New"/>
                <a:sym typeface="Courier New"/>
              </a:rPr>
              <a:t>&lt;!doctype html&gt;</a:t>
            </a:r>
          </a:p>
          <a:p>
            <a:pPr lvl="0">
              <a:lnSpc>
                <a:spcPct val="100000"/>
              </a:lnSpc>
              <a:spcBef>
                <a:spcPts val="0"/>
              </a:spcBef>
              <a:buNone/>
            </a:pPr>
            <a:r>
              <a:rPr lang="en" sz="1100">
                <a:latin typeface="Courier New"/>
                <a:ea typeface="Courier New"/>
                <a:cs typeface="Courier New"/>
                <a:sym typeface="Courier New"/>
              </a:rPr>
              <a:t>&lt;html&gt;</a:t>
            </a:r>
          </a:p>
          <a:p>
            <a:pPr lvl="0" rtl="0">
              <a:lnSpc>
                <a:spcPct val="100000"/>
              </a:lnSpc>
              <a:spcBef>
                <a:spcPts val="0"/>
              </a:spcBef>
              <a:buNone/>
            </a:pPr>
            <a:r>
              <a:rPr lang="en" sz="1100">
                <a:latin typeface="Courier New"/>
                <a:ea typeface="Courier New"/>
                <a:cs typeface="Courier New"/>
                <a:sym typeface="Courier New"/>
              </a:rPr>
              <a:t>&lt;head&gt;</a:t>
            </a:r>
          </a:p>
          <a:p>
            <a:pPr lvl="0">
              <a:lnSpc>
                <a:spcPct val="100000"/>
              </a:lnSpc>
              <a:spcBef>
                <a:spcPts val="0"/>
              </a:spcBef>
              <a:buNone/>
            </a:pPr>
            <a:r>
              <a:rPr lang="en" sz="1100">
                <a:latin typeface="Courier New"/>
                <a:ea typeface="Courier New"/>
                <a:cs typeface="Courier New"/>
                <a:sym typeface="Courier New"/>
              </a:rPr>
              <a:t>  &lt;meta charset="utf-8"&gt;</a:t>
            </a:r>
          </a:p>
          <a:p>
            <a:pPr lvl="0">
              <a:lnSpc>
                <a:spcPct val="100000"/>
              </a:lnSpc>
              <a:spcBef>
                <a:spcPts val="0"/>
              </a:spcBef>
              <a:buNone/>
            </a:pPr>
            <a:r>
              <a:rPr lang="en" sz="1100">
                <a:latin typeface="Courier New"/>
                <a:ea typeface="Courier New"/>
                <a:cs typeface="Courier New"/>
                <a:sym typeface="Courier New"/>
              </a:rPr>
              <a:t>  &lt;title&gt;&lt;/title&gt;</a:t>
            </a:r>
          </a:p>
          <a:p>
            <a:pPr lvl="0">
              <a:lnSpc>
                <a:spcPct val="100000"/>
              </a:lnSpc>
              <a:spcBef>
                <a:spcPts val="0"/>
              </a:spcBef>
              <a:buNone/>
            </a:pPr>
            <a:r>
              <a:rPr lang="en" sz="1100">
                <a:latin typeface="Courier New"/>
                <a:ea typeface="Courier New"/>
                <a:cs typeface="Courier New"/>
                <a:sym typeface="Courier New"/>
              </a:rPr>
              <a:t>&lt;/head&gt;</a:t>
            </a:r>
          </a:p>
          <a:p>
            <a:pPr lvl="0">
              <a:lnSpc>
                <a:spcPct val="100000"/>
              </a:lnSpc>
              <a:spcBef>
                <a:spcPts val="0"/>
              </a:spcBef>
              <a:buNone/>
            </a:pPr>
            <a:r>
              <a:rPr lang="en" sz="1100">
                <a:latin typeface="Courier New"/>
                <a:ea typeface="Courier New"/>
                <a:cs typeface="Courier New"/>
                <a:sym typeface="Courier New"/>
              </a:rPr>
              <a:t>&lt;body&gt;</a:t>
            </a:r>
          </a:p>
          <a:p>
            <a:pPr lvl="0">
              <a:lnSpc>
                <a:spcPct val="100000"/>
              </a:lnSpc>
              <a:spcBef>
                <a:spcPts val="0"/>
              </a:spcBef>
              <a:buNone/>
            </a:pPr>
            <a:r>
              <a:rPr lang="en" sz="1100">
                <a:latin typeface="Courier New"/>
                <a:ea typeface="Courier New"/>
                <a:cs typeface="Courier New"/>
                <a:sym typeface="Courier New"/>
              </a:rPr>
              <a:t>&lt;/body&gt;</a:t>
            </a:r>
          </a:p>
          <a:p>
            <a:pPr lvl="0">
              <a:lnSpc>
                <a:spcPct val="100000"/>
              </a:lnSpc>
              <a:spcBef>
                <a:spcPts val="0"/>
              </a:spcBef>
              <a:buNone/>
            </a:pPr>
            <a:r>
              <a:rPr lang="en" sz="1100">
                <a:latin typeface="Courier New"/>
                <a:ea typeface="Courier New"/>
                <a:cs typeface="Courier New"/>
                <a:sym typeface="Courier New"/>
              </a:rPr>
              <a:t>&lt;/html&gt;</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#6 How the style gets in there (CSS)</a:t>
            </a:r>
          </a:p>
        </p:txBody>
      </p:sp>
      <p:pic>
        <p:nvPicPr>
          <p:cNvPr id="139" name="Shape 139"/>
          <p:cNvPicPr preferRelativeResize="0"/>
          <p:nvPr/>
        </p:nvPicPr>
        <p:blipFill>
          <a:blip r:embed="rId3">
            <a:alphaModFix/>
          </a:blip>
          <a:stretch>
            <a:fillRect/>
          </a:stretch>
        </p:blipFill>
        <p:spPr>
          <a:xfrm>
            <a:off x="1222575" y="1800212"/>
            <a:ext cx="6419850" cy="3343275"/>
          </a:xfrm>
          <a:prstGeom prst="rect">
            <a:avLst/>
          </a:prstGeom>
          <a:noFill/>
          <a:ln>
            <a:noFill/>
          </a:ln>
        </p:spPr>
      </p:pic>
      <p:sp>
        <p:nvSpPr>
          <p:cNvPr id="140" name="Shape 140"/>
          <p:cNvSpPr/>
          <p:nvPr/>
        </p:nvSpPr>
        <p:spPr>
          <a:xfrm>
            <a:off x="1495450" y="2996625"/>
            <a:ext cx="624900" cy="445200"/>
          </a:xfrm>
          <a:prstGeom prst="ellipse">
            <a:avLst/>
          </a:prstGeom>
          <a:noFill/>
          <a:ln cap="flat" cmpd="sng" w="2857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a:off x="185500" y="2183250"/>
            <a:ext cx="1412700" cy="767700"/>
          </a:xfrm>
          <a:prstGeom prst="wedgeRectCallout">
            <a:avLst>
              <a:gd fmla="val 42121" name="adj1"/>
              <a:gd fmla="val 82715"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 name="Shape 142"/>
          <p:cNvSpPr txBox="1"/>
          <p:nvPr/>
        </p:nvSpPr>
        <p:spPr>
          <a:xfrm>
            <a:off x="331050" y="2268875"/>
            <a:ext cx="1198800" cy="599400"/>
          </a:xfrm>
          <a:prstGeom prst="rect">
            <a:avLst/>
          </a:prstGeom>
          <a:noFill/>
          <a:ln>
            <a:noFill/>
          </a:ln>
        </p:spPr>
        <p:txBody>
          <a:bodyPr anchorCtr="0" anchor="t" bIns="91425" lIns="91425" rIns="91425" tIns="91425">
            <a:noAutofit/>
          </a:bodyPr>
          <a:lstStyle/>
          <a:p>
            <a:pPr lvl="0">
              <a:spcBef>
                <a:spcPts val="0"/>
              </a:spcBef>
              <a:buNone/>
            </a:pPr>
            <a:r>
              <a:rPr lang="en"/>
              <a:t>Points to &lt;p&gt; in html!</a:t>
            </a: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