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47384"/>
            <a:ext cx="9143999" cy="6710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2394" y="277686"/>
            <a:ext cx="385317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699" y="1427810"/>
            <a:ext cx="8049895" cy="4277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262" y="3492138"/>
            <a:ext cx="858647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7894" marR="775970" algn="ctr">
              <a:lnSpc>
                <a:spcPct val="100000"/>
              </a:lnSpc>
              <a:spcBef>
                <a:spcPts val="100"/>
              </a:spcBef>
              <a:tabLst>
                <a:tab pos="6482715" algn="l"/>
              </a:tabLst>
            </a:pPr>
            <a:r>
              <a:rPr lang="en-IN" sz="4400" spc="-100" dirty="0">
                <a:solidFill>
                  <a:srgbClr val="FFFFFF"/>
                </a:solidFill>
                <a:latin typeface="Times New Roman"/>
                <a:cs typeface="Times New Roman"/>
              </a:rPr>
              <a:t>Predicting Future Index Fund Using Historical Data</a:t>
            </a:r>
          </a:p>
          <a:p>
            <a:pPr marL="937894" marR="775970" algn="ctr">
              <a:lnSpc>
                <a:spcPct val="100000"/>
              </a:lnSpc>
              <a:spcBef>
                <a:spcPts val="100"/>
              </a:spcBef>
              <a:tabLst>
                <a:tab pos="6482715" algn="l"/>
              </a:tabLst>
            </a:pPr>
            <a:r>
              <a:rPr lang="en-IN" sz="3400" spc="-20" dirty="0">
                <a:solidFill>
                  <a:srgbClr val="FFFFFF"/>
                </a:solidFill>
                <a:latin typeface="Times New Roman"/>
                <a:cs typeface="Times New Roman"/>
              </a:rPr>
              <a:t>Shareef Shaik</a:t>
            </a:r>
            <a:r>
              <a:rPr sz="3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Times New Roman"/>
                <a:cs typeface="Times New Roman"/>
              </a:rPr>
              <a:t>MSBA</a:t>
            </a:r>
            <a:endParaRPr sz="3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DSCI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725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- Data Mining for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Competitive</a:t>
            </a:r>
            <a:r>
              <a:rPr sz="32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Advantage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629" y="199125"/>
            <a:ext cx="54483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Models used for </a:t>
            </a:r>
            <a:r>
              <a:rPr sz="3600" spc="-10" dirty="0"/>
              <a:t>International</a:t>
            </a:r>
            <a:endParaRPr sz="3600"/>
          </a:p>
          <a:p>
            <a:pPr marR="5080" algn="r">
              <a:lnSpc>
                <a:spcPct val="100000"/>
              </a:lnSpc>
            </a:pPr>
            <a:r>
              <a:rPr sz="3600" dirty="0"/>
              <a:t>Air</a:t>
            </a:r>
            <a:r>
              <a:rPr sz="3600" spc="-60" dirty="0"/>
              <a:t> </a:t>
            </a:r>
            <a:r>
              <a:rPr sz="3600" spc="-10" dirty="0"/>
              <a:t>Passengers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6517" y="1551688"/>
            <a:ext cx="5075555" cy="17322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740"/>
              </a:spcBef>
              <a:buFont typeface="Arial"/>
              <a:buChar char="●"/>
              <a:tabLst>
                <a:tab pos="486409" algn="l"/>
                <a:tab pos="487045" algn="l"/>
              </a:tabLst>
            </a:pPr>
            <a:r>
              <a:rPr sz="3200" dirty="0">
                <a:latin typeface="Times New Roman"/>
                <a:cs typeface="Times New Roman"/>
              </a:rPr>
              <a:t>International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Air </a:t>
            </a:r>
            <a:r>
              <a:rPr sz="3200" spc="-10" dirty="0">
                <a:latin typeface="Times New Roman"/>
                <a:cs typeface="Times New Roman"/>
              </a:rPr>
              <a:t>Passengers</a:t>
            </a:r>
            <a:endParaRPr sz="3200">
              <a:latin typeface="Times New Roman"/>
              <a:cs typeface="Times New Roman"/>
            </a:endParaRPr>
          </a:p>
          <a:p>
            <a:pPr marL="486409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latin typeface="Times New Roman"/>
                <a:cs typeface="Times New Roman"/>
              </a:rPr>
              <a:t>→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Exponential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Smoothing</a:t>
            </a:r>
            <a:endParaRPr sz="3200">
              <a:latin typeface="Times New Roman"/>
              <a:cs typeface="Times New Roman"/>
            </a:endParaRPr>
          </a:p>
          <a:p>
            <a:pPr marL="486409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latin typeface="Times New Roman"/>
                <a:cs typeface="Times New Roman"/>
              </a:rPr>
              <a:t>→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Neural </a:t>
            </a:r>
            <a:r>
              <a:rPr sz="3200" spc="-10" dirty="0">
                <a:latin typeface="Times New Roman"/>
                <a:cs typeface="Times New Roman"/>
              </a:rPr>
              <a:t>Networks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970" y="3441449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Times New Roman"/>
                <a:cs typeface="Times New Roman"/>
              </a:rPr>
              <a:t>MASE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525" y="3258569"/>
            <a:ext cx="1865630" cy="11633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latin typeface="Times New Roman"/>
                <a:cs typeface="Times New Roman"/>
              </a:rPr>
              <a:t>→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Naive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latin typeface="Times New Roman"/>
                <a:cs typeface="Times New Roman"/>
              </a:rPr>
              <a:t>→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ARIMA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987" y="3878812"/>
            <a:ext cx="5172074" cy="22002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2589" algn="l"/>
              </a:tabLst>
            </a:pPr>
            <a:r>
              <a:rPr spc="-10" dirty="0"/>
              <a:t>Neural</a:t>
            </a:r>
            <a:r>
              <a:rPr dirty="0"/>
              <a:t>	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50" y="1073844"/>
            <a:ext cx="2602230" cy="115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Times New Roman"/>
                <a:cs typeface="Times New Roman"/>
              </a:rPr>
              <a:t>MASE</a:t>
            </a:r>
            <a:endParaRPr sz="320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40"/>
              </a:spcBef>
            </a:pPr>
            <a:r>
              <a:rPr sz="2100" dirty="0">
                <a:latin typeface="Times New Roman"/>
                <a:cs typeface="Times New Roman"/>
              </a:rPr>
              <a:t>Training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→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0.0129</a:t>
            </a:r>
            <a:endParaRPr sz="21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tabLst>
                <a:tab pos="1522095" algn="l"/>
              </a:tabLst>
            </a:pPr>
            <a:r>
              <a:rPr sz="2100" spc="-10" dirty="0">
                <a:latin typeface="Times New Roman"/>
                <a:cs typeface="Times New Roman"/>
              </a:rPr>
              <a:t>Testing</a:t>
            </a:r>
            <a:r>
              <a:rPr sz="2100" dirty="0">
                <a:latin typeface="Times New Roman"/>
                <a:cs typeface="Times New Roman"/>
              </a:rPr>
              <a:t>	→ </a:t>
            </a:r>
            <a:r>
              <a:rPr sz="2100" spc="-10" dirty="0">
                <a:latin typeface="Times New Roman"/>
                <a:cs typeface="Times New Roman"/>
              </a:rPr>
              <a:t>0.6815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62" y="4767512"/>
            <a:ext cx="69113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indent="-3898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dirty="0">
                <a:latin typeface="Times New Roman"/>
                <a:cs typeface="Times New Roman"/>
              </a:rPr>
              <a:t>Training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→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January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2003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December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2021</a:t>
            </a:r>
            <a:endParaRPr sz="2100">
              <a:latin typeface="Times New Roman"/>
              <a:cs typeface="Times New Roman"/>
            </a:endParaRPr>
          </a:p>
          <a:p>
            <a:pPr marL="401955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spc="-25" dirty="0">
                <a:latin typeface="Times New Roman"/>
                <a:cs typeface="Times New Roman"/>
              </a:rPr>
              <a:t>Validation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→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January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2022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December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2022</a:t>
            </a:r>
            <a:endParaRPr sz="2100">
              <a:latin typeface="Times New Roman"/>
              <a:cs typeface="Times New Roman"/>
            </a:endParaRPr>
          </a:p>
          <a:p>
            <a:pPr marL="401955" indent="-3898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2100" dirty="0">
                <a:latin typeface="Times New Roman"/>
                <a:cs typeface="Times New Roman"/>
              </a:rPr>
              <a:t>Future or Predicted Data → January 2023 to December </a:t>
            </a:r>
            <a:r>
              <a:rPr sz="2100" spc="-20" dirty="0">
                <a:latin typeface="Times New Roman"/>
                <a:cs typeface="Times New Roman"/>
              </a:rPr>
              <a:t>2023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9799" y="899450"/>
            <a:ext cx="6244199" cy="39188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125" y="1086694"/>
            <a:ext cx="60191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Predicted Data from January 2023 </a:t>
            </a:r>
            <a:r>
              <a:rPr sz="3200" spc="-25" dirty="0"/>
              <a:t>to </a:t>
            </a:r>
            <a:r>
              <a:rPr sz="3200" dirty="0"/>
              <a:t>December </a:t>
            </a:r>
            <a:r>
              <a:rPr sz="3200" spc="-20" dirty="0"/>
              <a:t>2023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44071" y="5437205"/>
            <a:ext cx="2118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dirty="0">
                <a:latin typeface="Times New Roman"/>
                <a:cs typeface="Times New Roman"/>
              </a:rPr>
              <a:t>Best </a:t>
            </a:r>
            <a:r>
              <a:rPr sz="2800" spc="-10" dirty="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62" y="2255337"/>
            <a:ext cx="5667374" cy="28098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61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925" y="921062"/>
            <a:ext cx="2981960" cy="2144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spc="-20" dirty="0">
                <a:latin typeface="Times New Roman"/>
                <a:cs typeface="Times New Roman"/>
              </a:rPr>
              <a:t>MASE</a:t>
            </a:r>
            <a:endParaRPr sz="3200">
              <a:latin typeface="Times New Roman"/>
              <a:cs typeface="Times New Roman"/>
            </a:endParaRPr>
          </a:p>
          <a:p>
            <a:pPr marL="355600" marR="5080">
              <a:lnSpc>
                <a:spcPct val="119000"/>
              </a:lnSpc>
              <a:spcBef>
                <a:spcPts val="45"/>
              </a:spcBef>
              <a:tabLst>
                <a:tab pos="1840230" algn="l"/>
              </a:tabLst>
            </a:pPr>
            <a:r>
              <a:rPr sz="2100" dirty="0">
                <a:latin typeface="Times New Roman"/>
                <a:cs typeface="Times New Roman"/>
              </a:rPr>
              <a:t>Training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→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0.4302 Testing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	→ </a:t>
            </a:r>
            <a:r>
              <a:rPr sz="2100" spc="-10" dirty="0">
                <a:latin typeface="Times New Roman"/>
                <a:cs typeface="Times New Roman"/>
              </a:rPr>
              <a:t>0.6388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679450">
              <a:lnSpc>
                <a:spcPct val="100000"/>
              </a:lnSpc>
            </a:pPr>
            <a:r>
              <a:rPr sz="2100" b="1" i="1" dirty="0">
                <a:latin typeface="Times New Roman"/>
                <a:cs typeface="Times New Roman"/>
              </a:rPr>
              <a:t>Residuals </a:t>
            </a:r>
            <a:r>
              <a:rPr sz="2100" b="1" i="1" spc="-20" dirty="0">
                <a:latin typeface="Times New Roman"/>
                <a:cs typeface="Times New Roman"/>
              </a:rPr>
              <a:t>Plot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609" y="938800"/>
            <a:ext cx="9073515" cy="5497195"/>
            <a:chOff x="70609" y="938800"/>
            <a:chExt cx="9073515" cy="54971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2775" y="938800"/>
              <a:ext cx="5591224" cy="3752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09" y="3144031"/>
              <a:ext cx="3801040" cy="3291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4175">
              <a:lnSpc>
                <a:spcPct val="100000"/>
              </a:lnSpc>
              <a:spcBef>
                <a:spcPts val="100"/>
              </a:spcBef>
            </a:pPr>
            <a:r>
              <a:rPr sz="3700" spc="-10" dirty="0"/>
              <a:t>Results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382400" y="1123744"/>
            <a:ext cx="78911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Times New Roman"/>
                <a:cs typeface="Times New Roman"/>
              </a:rPr>
              <a:t>Predicted Data from January 2023 to December </a:t>
            </a:r>
            <a:r>
              <a:rPr sz="2900" spc="-20" dirty="0">
                <a:latin typeface="Times New Roman"/>
                <a:cs typeface="Times New Roman"/>
              </a:rPr>
              <a:t>2023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442" y="5068363"/>
            <a:ext cx="2385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86409" algn="l"/>
                <a:tab pos="487045" algn="l"/>
              </a:tabLst>
            </a:pP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10" dirty="0">
                <a:latin typeface="Times New Roman"/>
                <a:cs typeface="Times New Roman"/>
              </a:rPr>
              <a:t>Model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725" y="1932875"/>
            <a:ext cx="5981350" cy="2864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28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199" y="1339644"/>
            <a:ext cx="3829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Domestic</a:t>
            </a:r>
            <a:r>
              <a:rPr sz="3000" u="heavy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Air </a:t>
            </a: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Passengers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7631" y="1339644"/>
            <a:ext cx="4188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International</a:t>
            </a:r>
            <a:r>
              <a:rPr sz="3000" u="heavy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Air </a:t>
            </a: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Passenges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949" y="2327704"/>
            <a:ext cx="279082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61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Exponential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Smoothing </a:t>
            </a:r>
            <a:r>
              <a:rPr sz="2300" dirty="0">
                <a:latin typeface="Times New Roman"/>
                <a:cs typeface="Times New Roman"/>
              </a:rPr>
              <a:t>Training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→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0.2712</a:t>
            </a:r>
            <a:endParaRPr sz="23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2300" spc="-10" dirty="0">
                <a:latin typeface="Times New Roman"/>
                <a:cs typeface="Times New Roman"/>
              </a:rPr>
              <a:t>Testing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→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0.5144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4627" y="2327704"/>
            <a:ext cx="2496820" cy="11201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300" spc="-10" dirty="0">
                <a:latin typeface="Times New Roman"/>
                <a:cs typeface="Times New Roman"/>
              </a:rPr>
              <a:t>ARIMA</a:t>
            </a:r>
            <a:endParaRPr sz="23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Times New Roman"/>
                <a:cs typeface="Times New Roman"/>
              </a:rPr>
              <a:t>Training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→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0.4302</a:t>
            </a:r>
            <a:endParaRPr sz="23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tabLst>
                <a:tab pos="1619250" algn="l"/>
              </a:tabLst>
            </a:pPr>
            <a:r>
              <a:rPr sz="2300" spc="-10" dirty="0">
                <a:latin typeface="Times New Roman"/>
                <a:cs typeface="Times New Roman"/>
              </a:rPr>
              <a:t>Testing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→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0.6388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680" y="3772455"/>
            <a:ext cx="862076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marR="281940" indent="-4051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84505" algn="l"/>
                <a:tab pos="485140" algn="l"/>
              </a:tabLst>
            </a:pPr>
            <a:r>
              <a:rPr dirty="0"/>
              <a:t>	</a:t>
            </a:r>
            <a:r>
              <a:rPr sz="2300" dirty="0">
                <a:latin typeface="Times New Roman"/>
                <a:cs typeface="Times New Roman"/>
              </a:rPr>
              <a:t>This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Analysis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provides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valuable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insights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stakeholders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plan </a:t>
            </a:r>
            <a:r>
              <a:rPr sz="2300" spc="-10" dirty="0">
                <a:latin typeface="Times New Roman"/>
                <a:cs typeface="Times New Roman"/>
              </a:rPr>
              <a:t>accordingly</a:t>
            </a:r>
            <a:endParaRPr sz="2300">
              <a:latin typeface="Times New Roman"/>
              <a:cs typeface="Times New Roman"/>
            </a:endParaRPr>
          </a:p>
          <a:p>
            <a:pPr marL="417195" marR="552450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dirty="0">
                <a:latin typeface="Times New Roman"/>
                <a:cs typeface="Times New Roman"/>
              </a:rPr>
              <a:t>Revenue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Optimization: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Optimize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its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pricing,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Capacity,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Marketing </a:t>
            </a:r>
            <a:r>
              <a:rPr sz="2300" dirty="0">
                <a:latin typeface="Times New Roman"/>
                <a:cs typeface="Times New Roman"/>
              </a:rPr>
              <a:t>strategies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maximize</a:t>
            </a:r>
            <a:r>
              <a:rPr sz="2300" spc="-10" dirty="0">
                <a:latin typeface="Times New Roman"/>
                <a:cs typeface="Times New Roman"/>
              </a:rPr>
              <a:t> revenue.</a:t>
            </a:r>
            <a:endParaRPr sz="2300">
              <a:latin typeface="Times New Roman"/>
              <a:cs typeface="Times New Roman"/>
            </a:endParaRPr>
          </a:p>
          <a:p>
            <a:pPr marL="417195" marR="5080" indent="-405130">
              <a:lnSpc>
                <a:spcPct val="100000"/>
              </a:lnSpc>
              <a:buFont typeface="Arial"/>
              <a:buChar char="●"/>
              <a:tabLst>
                <a:tab pos="417195" algn="l"/>
                <a:tab pos="417830" algn="l"/>
              </a:tabLst>
            </a:pPr>
            <a:r>
              <a:rPr sz="2300" dirty="0">
                <a:latin typeface="Times New Roman"/>
                <a:cs typeface="Times New Roman"/>
              </a:rPr>
              <a:t>Operational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Eﬃciency: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Better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plan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allocate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resources,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such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as </a:t>
            </a:r>
            <a:r>
              <a:rPr sz="2300" dirty="0">
                <a:latin typeface="Times New Roman"/>
                <a:cs typeface="Times New Roman"/>
              </a:rPr>
              <a:t>aircraft,</a:t>
            </a:r>
            <a:r>
              <a:rPr sz="2300" spc="-25" dirty="0">
                <a:latin typeface="Times New Roman"/>
                <a:cs typeface="Times New Roman"/>
              </a:rPr>
              <a:t> crew,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services,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leading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improved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operational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eﬃciency </a:t>
            </a:r>
            <a:r>
              <a:rPr sz="2300" dirty="0">
                <a:latin typeface="Times New Roman"/>
                <a:cs typeface="Times New Roman"/>
              </a:rPr>
              <a:t>and cost </a:t>
            </a:r>
            <a:r>
              <a:rPr sz="2300" spc="-10" dirty="0">
                <a:latin typeface="Times New Roman"/>
                <a:cs typeface="Times New Roman"/>
              </a:rPr>
              <a:t>savings.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9175" y="1305099"/>
            <a:ext cx="31750" cy="2144395"/>
          </a:xfrm>
          <a:custGeom>
            <a:avLst/>
            <a:gdLst/>
            <a:ahLst/>
            <a:cxnLst/>
            <a:rect l="l" t="t" r="r" b="b"/>
            <a:pathLst>
              <a:path w="31750" h="2144395">
                <a:moveTo>
                  <a:pt x="0" y="0"/>
                </a:moveTo>
                <a:lnTo>
                  <a:pt x="31499" y="21440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47052" y="1140024"/>
            <a:ext cx="8049895" cy="4937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1083310" indent="-45910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566420" algn="l"/>
                <a:tab pos="567055" algn="l"/>
              </a:tabLst>
            </a:pPr>
            <a:r>
              <a:rPr sz="3000" dirty="0"/>
              <a:t>	</a:t>
            </a:r>
            <a:r>
              <a:rPr sz="2800" dirty="0"/>
              <a:t>Predicting </a:t>
            </a:r>
            <a:r>
              <a:rPr lang="en-IN" sz="2800" dirty="0"/>
              <a:t>Future Index Funds of iShares Core S&amp;P Small Cap ETF (IJR) and Schwab International Index Fund (SWISX)</a:t>
            </a:r>
            <a:endParaRPr sz="2800" dirty="0"/>
          </a:p>
          <a:p>
            <a:pPr marL="471170" marR="132080" indent="-459105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2800" dirty="0"/>
              <a:t>Used date from October 200</a:t>
            </a:r>
            <a:r>
              <a:rPr lang="en-IN" sz="2800" dirty="0"/>
              <a:t>0</a:t>
            </a:r>
            <a:r>
              <a:rPr sz="2800" dirty="0"/>
              <a:t> to December </a:t>
            </a:r>
            <a:r>
              <a:rPr sz="2800" spc="-20" dirty="0"/>
              <a:t>202</a:t>
            </a:r>
            <a:r>
              <a:rPr lang="en-IN" sz="2800" spc="-20" dirty="0"/>
              <a:t>1</a:t>
            </a:r>
            <a:r>
              <a:rPr sz="2800" spc="-20" dirty="0"/>
              <a:t> </a:t>
            </a:r>
            <a:r>
              <a:rPr sz="2800" dirty="0"/>
              <a:t>to predict </a:t>
            </a:r>
            <a:r>
              <a:rPr sz="2800" spc="-20" dirty="0"/>
              <a:t>2023</a:t>
            </a:r>
            <a:endParaRPr sz="2800" dirty="0"/>
          </a:p>
          <a:p>
            <a:pPr marL="471170" marR="1086485" indent="-459105">
              <a:lnSpc>
                <a:spcPct val="100000"/>
              </a:lnSpc>
              <a:buFont typeface="Arial"/>
              <a:buChar char="●"/>
              <a:tabLst>
                <a:tab pos="566420" algn="l"/>
                <a:tab pos="567055" algn="l"/>
              </a:tabLst>
            </a:pPr>
            <a:r>
              <a:rPr sz="2800" dirty="0"/>
              <a:t>	Support</a:t>
            </a:r>
            <a:r>
              <a:rPr sz="2800" spc="-10" dirty="0"/>
              <a:t> </a:t>
            </a:r>
            <a:r>
              <a:rPr sz="2800" dirty="0"/>
              <a:t>Stakeholders</a:t>
            </a:r>
            <a:r>
              <a:rPr sz="2800" spc="-5" dirty="0"/>
              <a:t> </a:t>
            </a:r>
            <a:r>
              <a:rPr sz="2800" dirty="0"/>
              <a:t>in</a:t>
            </a:r>
            <a:r>
              <a:rPr sz="2800" spc="-10" dirty="0"/>
              <a:t> </a:t>
            </a:r>
            <a:r>
              <a:rPr sz="2800" dirty="0"/>
              <a:t>making</a:t>
            </a:r>
            <a:r>
              <a:rPr sz="2800" spc="-5" dirty="0"/>
              <a:t> </a:t>
            </a:r>
            <a:r>
              <a:rPr lang="en-IN" sz="2800" spc="-10" dirty="0"/>
              <a:t>improved decision-making</a:t>
            </a:r>
            <a:r>
              <a:rPr sz="2800" spc="-10" dirty="0"/>
              <a:t>.</a:t>
            </a:r>
            <a:endParaRPr sz="2800" dirty="0"/>
          </a:p>
          <a:p>
            <a:pPr marL="471170" indent="-459105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2800" dirty="0"/>
              <a:t>The Mean</a:t>
            </a:r>
            <a:r>
              <a:rPr sz="2800" spc="-170" dirty="0"/>
              <a:t> </a:t>
            </a:r>
            <a:r>
              <a:rPr sz="2800" dirty="0"/>
              <a:t>Absolute </a:t>
            </a:r>
            <a:r>
              <a:rPr lang="en-IN" sz="2800" dirty="0"/>
              <a:t>Scaled</a:t>
            </a:r>
            <a:r>
              <a:rPr sz="2800" dirty="0"/>
              <a:t> Error (MASE) is </a:t>
            </a:r>
            <a:r>
              <a:rPr sz="2800" spc="-20" dirty="0"/>
              <a:t>used</a:t>
            </a:r>
            <a:endParaRPr sz="2800" dirty="0"/>
          </a:p>
          <a:p>
            <a:pPr marL="471170" marR="473075">
              <a:lnSpc>
                <a:spcPct val="114999"/>
              </a:lnSpc>
            </a:pPr>
            <a:r>
              <a:rPr sz="2800" dirty="0"/>
              <a:t>as</a:t>
            </a:r>
            <a:r>
              <a:rPr sz="2800" spc="-50" dirty="0"/>
              <a:t> </a:t>
            </a:r>
            <a:r>
              <a:rPr sz="2800" dirty="0"/>
              <a:t>the</a:t>
            </a:r>
            <a:r>
              <a:rPr sz="2800" spc="-35" dirty="0"/>
              <a:t> </a:t>
            </a:r>
            <a:r>
              <a:rPr sz="2800" dirty="0"/>
              <a:t>evaluation</a:t>
            </a:r>
            <a:r>
              <a:rPr sz="2800" spc="-40" dirty="0"/>
              <a:t> </a:t>
            </a:r>
            <a:r>
              <a:rPr sz="2800" dirty="0"/>
              <a:t>metric,</a:t>
            </a:r>
            <a:r>
              <a:rPr sz="2800" spc="-35" dirty="0"/>
              <a:t> </a:t>
            </a:r>
            <a:r>
              <a:rPr sz="2800" dirty="0"/>
              <a:t>providing</a:t>
            </a:r>
            <a:r>
              <a:rPr sz="2800" spc="-40" dirty="0"/>
              <a:t> </a:t>
            </a:r>
            <a:r>
              <a:rPr sz="2800" dirty="0"/>
              <a:t>insights</a:t>
            </a:r>
            <a:r>
              <a:rPr sz="2800" spc="-35" dirty="0"/>
              <a:t> </a:t>
            </a:r>
            <a:r>
              <a:rPr sz="2800" spc="-25" dirty="0"/>
              <a:t>for </a:t>
            </a:r>
            <a:r>
              <a:rPr sz="2800" dirty="0"/>
              <a:t>improved</a:t>
            </a:r>
            <a:r>
              <a:rPr sz="2800" spc="-40" dirty="0"/>
              <a:t> </a:t>
            </a:r>
            <a:r>
              <a:rPr lang="en-IN" sz="2800" spc="-40" dirty="0"/>
              <a:t>investing decision-making while minimizing risk</a:t>
            </a:r>
            <a:r>
              <a:rPr sz="2800" spc="-1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329" y="328486"/>
            <a:ext cx="5229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imes New Roman"/>
                <a:cs typeface="Times New Roman"/>
              </a:rPr>
              <a:t>Problem</a:t>
            </a:r>
            <a:r>
              <a:rPr sz="4000" b="1" spc="-4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&amp;</a:t>
            </a:r>
            <a:r>
              <a:rPr sz="4000" b="1" spc="-3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Background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550" y="1284080"/>
            <a:ext cx="8637270" cy="421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33350" indent="-273050">
              <a:lnSpc>
                <a:spcPct val="114999"/>
              </a:lnSpc>
              <a:spcBef>
                <a:spcPts val="100"/>
              </a:spcBef>
              <a:buChar char="•"/>
              <a:tabLst>
                <a:tab pos="285750" algn="l"/>
              </a:tabLst>
            </a:pPr>
            <a:r>
              <a:rPr sz="3000" dirty="0">
                <a:latin typeface="Times New Roman"/>
                <a:cs typeface="Times New Roman"/>
              </a:rPr>
              <a:t>Accurate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forecasting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crucial</a:t>
            </a:r>
            <a:r>
              <a:rPr lang="en-IN"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optimize </a:t>
            </a:r>
            <a:r>
              <a:rPr lang="en-IN" sz="3000" spc="-10" dirty="0">
                <a:latin typeface="Times New Roman"/>
                <a:cs typeface="Times New Roman"/>
              </a:rPr>
              <a:t>Index funds, to track the performance of particular index funds</a:t>
            </a:r>
            <a:r>
              <a:rPr sz="3000" spc="-10" dirty="0"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14999"/>
              </a:lnSpc>
              <a:buChar char="•"/>
              <a:tabLst>
                <a:tab pos="285750" algn="l"/>
              </a:tabLst>
            </a:pPr>
            <a:r>
              <a:rPr sz="3000" dirty="0">
                <a:latin typeface="Times New Roman"/>
                <a:cs typeface="Times New Roman"/>
              </a:rPr>
              <a:t>Historical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analysis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shows</a:t>
            </a:r>
            <a:r>
              <a:rPr lang="en-IN" sz="3000" spc="-170" dirty="0">
                <a:latin typeface="Times New Roman"/>
                <a:cs typeface="Times New Roman"/>
              </a:rPr>
              <a:t> Index Funds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lang="en-IN" sz="3000" spc="-10" dirty="0">
                <a:latin typeface="Times New Roman"/>
                <a:cs typeface="Times New Roman"/>
              </a:rPr>
              <a:t>face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challenges </a:t>
            </a:r>
            <a:r>
              <a:rPr lang="en-IN" sz="3000" dirty="0">
                <a:latin typeface="Times New Roman"/>
                <a:cs typeface="Times New Roman"/>
              </a:rPr>
              <a:t>like risk and return characteristics</a:t>
            </a:r>
            <a:r>
              <a:rPr sz="3000" spc="-10" dirty="0"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  <a:p>
            <a:pPr marL="285115" marR="461645" indent="-273050">
              <a:lnSpc>
                <a:spcPct val="114999"/>
              </a:lnSpc>
              <a:buChar char="•"/>
              <a:tabLst>
                <a:tab pos="28575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project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leverages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time-series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analysis,</a:t>
            </a:r>
            <a:r>
              <a:rPr sz="3000" spc="-20" dirty="0">
                <a:latin typeface="Times New Roman"/>
                <a:cs typeface="Times New Roman"/>
              </a:rPr>
              <a:t> data </a:t>
            </a:r>
            <a:r>
              <a:rPr sz="3000" dirty="0">
                <a:latin typeface="Times New Roman"/>
                <a:cs typeface="Times New Roman"/>
              </a:rPr>
              <a:t>visualization,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statistical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techniques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develop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forecasting model for accurate </a:t>
            </a:r>
            <a:r>
              <a:rPr sz="3000" spc="-10" dirty="0">
                <a:latin typeface="Times New Roman"/>
                <a:cs typeface="Times New Roman"/>
              </a:rPr>
              <a:t>predictions.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025" y="281749"/>
            <a:ext cx="6159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latin typeface="Times New Roman"/>
                <a:cs typeface="Times New Roman"/>
              </a:rPr>
              <a:t>Data</a:t>
            </a:r>
            <a:r>
              <a:rPr sz="3600" b="1" spc="-2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Acquisition</a:t>
            </a:r>
            <a:r>
              <a:rPr sz="3600" b="1" spc="-12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&amp;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Description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817" y="1149444"/>
            <a:ext cx="8253730" cy="4193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86409" algn="l"/>
                <a:tab pos="487045" algn="l"/>
              </a:tabLst>
            </a:pPr>
            <a:r>
              <a:rPr lang="en-IN" sz="3000" dirty="0">
                <a:latin typeface="Times New Roman"/>
                <a:cs typeface="Times New Roman"/>
              </a:rPr>
              <a:t>Historical data for SWISX spanning 21 years from Jan-01-2000 to Dec-31-2021 is taken before data cleaning. And the same for IJR Index funds.</a:t>
            </a:r>
          </a:p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86409" algn="l"/>
                <a:tab pos="487045" algn="l"/>
              </a:tabLst>
            </a:pPr>
            <a:r>
              <a:rPr sz="3000" dirty="0">
                <a:latin typeface="Times New Roman"/>
                <a:cs typeface="Times New Roman"/>
              </a:rPr>
              <a:t>Data Source: </a:t>
            </a:r>
            <a:r>
              <a:rPr lang="en-IN" sz="3000" dirty="0">
                <a:latin typeface="Times New Roman"/>
                <a:cs typeface="Times New Roman"/>
              </a:rPr>
              <a:t>Yahoo Finance, SWISX, and IJR.</a:t>
            </a:r>
          </a:p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86409" algn="l"/>
                <a:tab pos="487045" algn="l"/>
              </a:tabLst>
            </a:pPr>
            <a:r>
              <a:rPr sz="3000" dirty="0">
                <a:latin typeface="Times New Roman"/>
                <a:cs typeface="Times New Roman"/>
              </a:rPr>
              <a:t>Dependent</a:t>
            </a:r>
            <a:r>
              <a:rPr sz="3000" spc="-200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Variable: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lang="en-IN" sz="3000" dirty="0">
                <a:latin typeface="Times New Roman"/>
                <a:cs typeface="Times New Roman"/>
              </a:rPr>
              <a:t>Historical Price Data.</a:t>
            </a:r>
            <a:endParaRPr sz="3000" dirty="0">
              <a:latin typeface="Times New Roman"/>
              <a:cs typeface="Times New Roman"/>
            </a:endParaRPr>
          </a:p>
          <a:p>
            <a:pPr marL="486409" indent="-474345">
              <a:lnSpc>
                <a:spcPct val="100000"/>
              </a:lnSpc>
              <a:buFont typeface="Arial"/>
              <a:buChar char="●"/>
              <a:tabLst>
                <a:tab pos="486409" algn="l"/>
                <a:tab pos="487045" algn="l"/>
              </a:tabLst>
            </a:pPr>
            <a:r>
              <a:rPr sz="3000" dirty="0">
                <a:latin typeface="Times New Roman"/>
                <a:cs typeface="Times New Roman"/>
              </a:rPr>
              <a:t>Predictor:</a:t>
            </a:r>
            <a:r>
              <a:rPr sz="3000" spc="-285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Times New Roman"/>
                <a:cs typeface="Times New Roman"/>
              </a:rPr>
              <a:t>Year</a:t>
            </a:r>
            <a:r>
              <a:rPr lang="en-IN" sz="3000" spc="-45" dirty="0">
                <a:latin typeface="Times New Roman"/>
                <a:cs typeface="Times New Roman"/>
              </a:rPr>
              <a:t>, </a:t>
            </a:r>
            <a:r>
              <a:rPr sz="3000" spc="-10" dirty="0">
                <a:latin typeface="Times New Roman"/>
                <a:cs typeface="Times New Roman"/>
              </a:rPr>
              <a:t>Month</a:t>
            </a:r>
            <a:r>
              <a:rPr lang="en-IN" sz="3000" spc="-10" dirty="0">
                <a:latin typeface="Times New Roman"/>
                <a:cs typeface="Times New Roman"/>
              </a:rPr>
              <a:t> &amp; Price</a:t>
            </a:r>
            <a:endParaRPr sz="3000" dirty="0">
              <a:latin typeface="Times New Roman"/>
              <a:cs typeface="Times New Roman"/>
            </a:endParaRPr>
          </a:p>
          <a:p>
            <a:pPr marL="486409" marR="40005" indent="-474345">
              <a:lnSpc>
                <a:spcPct val="100000"/>
              </a:lnSpc>
              <a:buFont typeface="Arial"/>
              <a:buChar char="●"/>
              <a:tabLst>
                <a:tab pos="486409" algn="l"/>
                <a:tab pos="487045" algn="l"/>
              </a:tabLst>
            </a:pP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Transformation: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Times New Roman"/>
                <a:cs typeface="Times New Roman"/>
              </a:rPr>
              <a:t>Year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lang="en-IN" sz="3000" spc="-20" dirty="0">
                <a:latin typeface="Times New Roman"/>
                <a:cs typeface="Times New Roman"/>
              </a:rPr>
              <a:t>,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Month</a:t>
            </a:r>
            <a:r>
              <a:rPr lang="en-IN" sz="3000" dirty="0">
                <a:latin typeface="Times New Roman"/>
                <a:cs typeface="Times New Roman"/>
              </a:rPr>
              <a:t> &amp; Price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columns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concatenated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create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column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‘Date’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664" y="285317"/>
            <a:ext cx="7110095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latin typeface="Times New Roman"/>
                <a:cs typeface="Times New Roman"/>
              </a:rPr>
              <a:t>Data</a:t>
            </a:r>
            <a:r>
              <a:rPr sz="2900" b="1" spc="-25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Exploration</a:t>
            </a:r>
            <a:r>
              <a:rPr sz="2900" b="1" spc="-1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of</a:t>
            </a:r>
            <a:r>
              <a:rPr sz="2900" b="1" spc="-15" dirty="0">
                <a:latin typeface="Times New Roman"/>
                <a:cs typeface="Times New Roman"/>
              </a:rPr>
              <a:t> </a:t>
            </a:r>
            <a:r>
              <a:rPr lang="en-IN" sz="2900" b="1" spc="-15" dirty="0"/>
              <a:t>SWISX and IJR Index funds.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267460"/>
            <a:ext cx="25546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marR="5080" indent="-474345">
              <a:lnSpc>
                <a:spcPct val="112500"/>
              </a:lnSpc>
              <a:spcBef>
                <a:spcPts val="100"/>
              </a:spcBef>
              <a:buFont typeface="Arial"/>
              <a:buChar char="●"/>
              <a:tabLst>
                <a:tab pos="486409" algn="l"/>
                <a:tab pos="487045" algn="l"/>
              </a:tabLst>
            </a:pPr>
            <a:r>
              <a:rPr sz="3200" dirty="0">
                <a:latin typeface="Times New Roman"/>
                <a:cs typeface="Times New Roman"/>
              </a:rPr>
              <a:t>Time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Series Components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9C85DBB-6BF1-B051-8951-91FF2B2C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3721100" cy="28067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13AC596-2709-DDD7-C49A-51805DF22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97" y="2590800"/>
            <a:ext cx="3721100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273" y="255211"/>
            <a:ext cx="48641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Models used for </a:t>
            </a:r>
            <a:r>
              <a:rPr sz="3600" spc="-10" dirty="0"/>
              <a:t>Domestic</a:t>
            </a:r>
            <a:endParaRPr sz="3600"/>
          </a:p>
          <a:p>
            <a:pPr marR="5080" algn="r">
              <a:lnSpc>
                <a:spcPct val="100000"/>
              </a:lnSpc>
            </a:pPr>
            <a:r>
              <a:rPr sz="3600" dirty="0"/>
              <a:t>Air</a:t>
            </a:r>
            <a:r>
              <a:rPr sz="3600" spc="-60" dirty="0"/>
              <a:t> </a:t>
            </a:r>
            <a:r>
              <a:rPr sz="3600" spc="-10" dirty="0"/>
              <a:t>Passengers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8699" y="1427810"/>
            <a:ext cx="804989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Domestic</a:t>
            </a:r>
            <a:r>
              <a:rPr spc="-180" dirty="0"/>
              <a:t> </a:t>
            </a:r>
            <a:r>
              <a:rPr dirty="0"/>
              <a:t>Air </a:t>
            </a:r>
            <a:r>
              <a:rPr spc="-10" dirty="0"/>
              <a:t>Passengers</a:t>
            </a:r>
          </a:p>
          <a:p>
            <a:pPr marL="318135">
              <a:lnSpc>
                <a:spcPct val="100000"/>
              </a:lnSpc>
            </a:pPr>
            <a:r>
              <a:rPr dirty="0"/>
              <a:t>→</a:t>
            </a:r>
            <a:r>
              <a:rPr spc="-20" dirty="0"/>
              <a:t> </a:t>
            </a:r>
            <a:r>
              <a:rPr dirty="0"/>
              <a:t>Exponential</a:t>
            </a:r>
            <a:r>
              <a:rPr spc="-15" dirty="0"/>
              <a:t> </a:t>
            </a:r>
            <a:r>
              <a:rPr spc="-10" dirty="0"/>
              <a:t>Smoothing</a:t>
            </a:r>
          </a:p>
          <a:p>
            <a:pPr marL="318135">
              <a:lnSpc>
                <a:spcPct val="100000"/>
              </a:lnSpc>
            </a:pPr>
            <a:r>
              <a:rPr dirty="0"/>
              <a:t>→</a:t>
            </a:r>
            <a:r>
              <a:rPr spc="-5" dirty="0"/>
              <a:t> </a:t>
            </a:r>
            <a:r>
              <a:rPr lang="en-IN" dirty="0"/>
              <a:t>Arima</a:t>
            </a:r>
            <a:endParaRPr spc="-10" dirty="0"/>
          </a:p>
          <a:p>
            <a:pPr marL="318135"/>
            <a:r>
              <a:rPr dirty="0"/>
              <a:t>→</a:t>
            </a:r>
            <a:r>
              <a:rPr spc="-5" dirty="0"/>
              <a:t> </a:t>
            </a:r>
            <a:r>
              <a:rPr lang="en-IN" dirty="0"/>
              <a:t>Neural </a:t>
            </a:r>
            <a:r>
              <a:rPr lang="en-IN" spc="-10" dirty="0"/>
              <a:t>Networks</a:t>
            </a:r>
          </a:p>
          <a:p>
            <a:pPr marL="318135">
              <a:lnSpc>
                <a:spcPct val="100000"/>
              </a:lnSpc>
            </a:pPr>
            <a:endParaRPr spc="-1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532480-8545-F7D2-6755-3E16346B5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44339"/>
              </p:ext>
            </p:extLst>
          </p:nvPr>
        </p:nvGraphicFramePr>
        <p:xfrm>
          <a:off x="565406" y="3810000"/>
          <a:ext cx="3497008" cy="162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594">
                  <a:extLst>
                    <a:ext uri="{9D8B030D-6E8A-4147-A177-3AD203B41FA5}">
                      <a16:colId xmlns:a16="http://schemas.microsoft.com/office/drawing/2014/main" val="212438094"/>
                    </a:ext>
                  </a:extLst>
                </a:gridCol>
                <a:gridCol w="1395414">
                  <a:extLst>
                    <a:ext uri="{9D8B030D-6E8A-4147-A177-3AD203B41FA5}">
                      <a16:colId xmlns:a16="http://schemas.microsoft.com/office/drawing/2014/main" val="3149915872"/>
                    </a:ext>
                  </a:extLst>
                </a:gridCol>
              </a:tblGrid>
              <a:tr h="405048">
                <a:tc>
                  <a:txBody>
                    <a:bodyPr/>
                    <a:lstStyle/>
                    <a:p>
                      <a:r>
                        <a:rPr lang="en-IN" dirty="0"/>
                        <a:t>SWISX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18555"/>
                  </a:ext>
                </a:extLst>
              </a:tr>
              <a:tr h="405048">
                <a:tc>
                  <a:txBody>
                    <a:bodyPr/>
                    <a:lstStyle/>
                    <a:p>
                      <a:r>
                        <a:rPr lang="en-IN" dirty="0"/>
                        <a:t>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0.3754905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34401"/>
                  </a:ext>
                </a:extLst>
              </a:tr>
              <a:tr h="405048">
                <a:tc>
                  <a:txBody>
                    <a:bodyPr/>
                    <a:lstStyle/>
                    <a:p>
                      <a:r>
                        <a:rPr lang="en-IN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1.9129785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32675"/>
                  </a:ext>
                </a:extLst>
              </a:tr>
              <a:tr h="405048">
                <a:tc>
                  <a:txBody>
                    <a:bodyPr/>
                    <a:lstStyle/>
                    <a:p>
                      <a:r>
                        <a:rPr lang="en-IN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9265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8DA7BFD-CD5A-3C2D-1E23-7E014EAE4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42"/>
              </p:ext>
            </p:extLst>
          </p:nvPr>
        </p:nvGraphicFramePr>
        <p:xfrm>
          <a:off x="4527961" y="3810000"/>
          <a:ext cx="3497008" cy="162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594">
                  <a:extLst>
                    <a:ext uri="{9D8B030D-6E8A-4147-A177-3AD203B41FA5}">
                      <a16:colId xmlns:a16="http://schemas.microsoft.com/office/drawing/2014/main" val="212438094"/>
                    </a:ext>
                  </a:extLst>
                </a:gridCol>
                <a:gridCol w="1395414">
                  <a:extLst>
                    <a:ext uri="{9D8B030D-6E8A-4147-A177-3AD203B41FA5}">
                      <a16:colId xmlns:a16="http://schemas.microsoft.com/office/drawing/2014/main" val="3149915872"/>
                    </a:ext>
                  </a:extLst>
                </a:gridCol>
              </a:tblGrid>
              <a:tr h="405048">
                <a:tc>
                  <a:txBody>
                    <a:bodyPr/>
                    <a:lstStyle/>
                    <a:p>
                      <a:r>
                        <a:rPr lang="en-IN" dirty="0"/>
                        <a:t>IJR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18555"/>
                  </a:ext>
                </a:extLst>
              </a:tr>
              <a:tr h="405048">
                <a:tc>
                  <a:txBody>
                    <a:bodyPr/>
                    <a:lstStyle/>
                    <a:p>
                      <a:r>
                        <a:rPr lang="en-IN" dirty="0"/>
                        <a:t>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2.7669784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34401"/>
                  </a:ext>
                </a:extLst>
              </a:tr>
              <a:tr h="405048">
                <a:tc>
                  <a:txBody>
                    <a:bodyPr/>
                    <a:lstStyle/>
                    <a:p>
                      <a:r>
                        <a:rPr lang="en-IN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15.885539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32675"/>
                  </a:ext>
                </a:extLst>
              </a:tr>
              <a:tr h="405048">
                <a:tc>
                  <a:txBody>
                    <a:bodyPr/>
                    <a:lstStyle/>
                    <a:p>
                      <a:r>
                        <a:rPr lang="en-IN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9.7279204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92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0968" y="281749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Exponential</a:t>
            </a:r>
            <a:r>
              <a:rPr sz="3600" spc="-30" dirty="0"/>
              <a:t> </a:t>
            </a:r>
            <a:r>
              <a:rPr sz="3600" spc="-10" dirty="0"/>
              <a:t>Smoothing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4724" y="1403330"/>
            <a:ext cx="258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Times New Roman"/>
                <a:cs typeface="Times New Roman"/>
              </a:rPr>
              <a:t>MASE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0.5144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7650" y="1315525"/>
            <a:ext cx="7871459" cy="4777740"/>
            <a:chOff x="797650" y="1315525"/>
            <a:chExt cx="7871459" cy="4777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650" y="2001325"/>
              <a:ext cx="7871247" cy="4091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7225" y="1315525"/>
              <a:ext cx="4591049" cy="685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0025" y="100636"/>
            <a:ext cx="1671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058" y="1250251"/>
            <a:ext cx="34893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indent="-46672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8790" algn="l"/>
                <a:tab pos="479425" algn="l"/>
              </a:tabLst>
            </a:pPr>
            <a:r>
              <a:rPr sz="3100" dirty="0">
                <a:latin typeface="Times New Roman"/>
                <a:cs typeface="Times New Roman"/>
              </a:rPr>
              <a:t>Evaluation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Metrics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430" y="2942907"/>
            <a:ext cx="73647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1484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3550" algn="l"/>
                <a:tab pos="464184" algn="l"/>
              </a:tabLst>
            </a:pPr>
            <a:r>
              <a:rPr sz="2900" dirty="0">
                <a:latin typeface="Times New Roman"/>
                <a:cs typeface="Times New Roman"/>
              </a:rPr>
              <a:t>Predicted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Domestic</a:t>
            </a:r>
            <a:r>
              <a:rPr sz="2900" spc="-1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Air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Passengers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2023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25" dirty="0">
                <a:latin typeface="Times New Roman"/>
                <a:cs typeface="Times New Roman"/>
              </a:rPr>
              <a:t>for </a:t>
            </a:r>
            <a:r>
              <a:rPr sz="2900" dirty="0">
                <a:latin typeface="Times New Roman"/>
                <a:cs typeface="Times New Roman"/>
              </a:rPr>
              <a:t>American</a:t>
            </a:r>
            <a:r>
              <a:rPr sz="2900" spc="-16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Airlines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500" y="1846562"/>
            <a:ext cx="7885175" cy="1142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7062" y="3595512"/>
            <a:ext cx="4162424" cy="27336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2554" y="285813"/>
            <a:ext cx="4756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115" marR="5080" indent="-116205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Data Exploration of </a:t>
            </a:r>
            <a:r>
              <a:rPr sz="2800" spc="-10" dirty="0"/>
              <a:t>International </a:t>
            </a:r>
            <a:r>
              <a:rPr sz="2800" dirty="0"/>
              <a:t>Air</a:t>
            </a:r>
            <a:r>
              <a:rPr sz="2800" spc="-45" dirty="0"/>
              <a:t> </a:t>
            </a:r>
            <a:r>
              <a:rPr sz="2800" spc="-10" dirty="0"/>
              <a:t>Passengers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5467" y="4422647"/>
            <a:ext cx="798322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plotted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Passengers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year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2003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x-axis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Passengers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travelled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y-</a:t>
            </a:r>
            <a:r>
              <a:rPr sz="2000" spc="-10" dirty="0">
                <a:latin typeface="Times New Roman"/>
                <a:cs typeface="Times New Roman"/>
              </a:rPr>
              <a:t>axis.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50" y="1155749"/>
            <a:ext cx="6171200" cy="3400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492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PowerPoint Presentation</vt:lpstr>
      <vt:lpstr>Introduction</vt:lpstr>
      <vt:lpstr>Problem &amp; Background</vt:lpstr>
      <vt:lpstr>Data Acquisition &amp; Description</vt:lpstr>
      <vt:lpstr>Data Exploration of SWISX and IJR Index funds.</vt:lpstr>
      <vt:lpstr>Models used for Domestic Air Passengers</vt:lpstr>
      <vt:lpstr>Exponential Smoothing</vt:lpstr>
      <vt:lpstr>Results</vt:lpstr>
      <vt:lpstr>Data Exploration of International Air Passengers</vt:lpstr>
      <vt:lpstr>Models used for International Air Passengers</vt:lpstr>
      <vt:lpstr>Neural Networks</vt:lpstr>
      <vt:lpstr>Predicted Data from January 2023 to December 2023</vt:lpstr>
      <vt:lpstr>ARIMA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 - 725 Project Presentation</dc:title>
  <cp:lastModifiedBy>shareef shaik</cp:lastModifiedBy>
  <cp:revision>2</cp:revision>
  <dcterms:created xsi:type="dcterms:W3CDTF">2023-04-26T04:48:46Z</dcterms:created>
  <dcterms:modified xsi:type="dcterms:W3CDTF">2023-04-26T06:18:35Z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