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5"/>
  </p:notesMasterIdLst>
  <p:sldIdLst>
    <p:sldId id="269" r:id="rId3"/>
    <p:sldId id="257" r:id="rId4"/>
    <p:sldId id="268" r:id="rId5"/>
    <p:sldId id="258" r:id="rId6"/>
    <p:sldId id="260" r:id="rId7"/>
    <p:sldId id="270" r:id="rId8"/>
    <p:sldId id="262" r:id="rId9"/>
    <p:sldId id="264" r:id="rId10"/>
    <p:sldId id="263" r:id="rId11"/>
    <p:sldId id="265" r:id="rId12"/>
    <p:sldId id="266" r:id="rId13"/>
    <p:sldId id="267"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Inter" panose="020B0604020202020204" charset="0"/>
      <p:regular r:id="rId20"/>
      <p:bold r:id="rId21"/>
    </p:embeddedFont>
    <p:embeddedFont>
      <p:font typeface="Lato Light" panose="020F0502020204030203" pitchFamily="34" charset="0"/>
      <p:regular r:id="rId22"/>
      <p:bold r:id="rId23"/>
      <p:italic r:id="rId24"/>
      <p:boldItalic r:id="rId25"/>
    </p:embeddedFont>
    <p:embeddedFont>
      <p:font typeface="League Spartan" panose="020B0604020202020204" charset="0"/>
      <p:regular r:id="rId26"/>
      <p:bold r:id="rId27"/>
    </p:embeddedFont>
    <p:embeddedFont>
      <p:font typeface="League Spartan Medium" panose="020B0604020202020204" charset="0"/>
      <p:regular r:id="rId28"/>
      <p:bold r:id="rId29"/>
    </p:embeddedFont>
    <p:embeddedFont>
      <p:font typeface="League Spartan SemiBold" panose="020B0604020202020204" charset="0"/>
      <p:regular r:id="rId30"/>
      <p:bold r:id="rId31"/>
    </p:embeddedFont>
    <p:embeddedFont>
      <p:font typeface="Open Sans Medium" panose="020B0604020202020204" charset="0"/>
      <p:regular r:id="rId32"/>
      <p:bold r:id="rId33"/>
      <p:italic r:id="rId34"/>
      <p:boldItalic r:id="rId35"/>
    </p:embeddedFont>
    <p:embeddedFont>
      <p:font typeface="Poppins"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0" d="100"/>
          <a:sy n="400"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9397617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9397617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SLIDES_API9397617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SLIDES_API9397617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cbef4a6a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cbef4a6a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SLIDES_API9397617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SLIDES_API9397617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cbef4a6a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cbef4a6a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cbef4a6a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9cbef4a6a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9cbef4a6a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9cbef4a6a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SLIDES_API9397617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SLIDES_API9397617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SLIDES_API9397617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SLIDES_API9397617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632175" y="1717350"/>
            <a:ext cx="5520900" cy="2652300"/>
          </a:xfrm>
          <a:prstGeom prst="rect">
            <a:avLst/>
          </a:prstGeom>
        </p:spPr>
        <p:txBody>
          <a:bodyPr spcFirstLastPara="1" wrap="square" lIns="91425" tIns="91425" rIns="91425" bIns="91425" anchor="t" anchorCtr="0">
            <a:spAutoFit/>
          </a:bodyPr>
          <a:lstStyle>
            <a:lvl1pPr marL="457200" lvl="0" indent="-311150">
              <a:spcBef>
                <a:spcPts val="0"/>
              </a:spcBef>
              <a:spcAft>
                <a:spcPts val="0"/>
              </a:spcAft>
              <a:buSzPts val="1300"/>
              <a:buChar char="●"/>
              <a:defRPr sz="13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l="7871" r="447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a:spLocks noGrp="1"/>
          </p:cNvSpPr>
          <p:nvPr>
            <p:ph type="pic" idx="2"/>
          </p:nvPr>
        </p:nvSpPr>
        <p:spPr>
          <a:xfrm>
            <a:off x="5843075" y="632300"/>
            <a:ext cx="2615100" cy="3918900"/>
          </a:xfrm>
          <a:prstGeom prst="roundRect">
            <a:avLst>
              <a:gd name="adj" fmla="val 16667"/>
            </a:avLst>
          </a:prstGeom>
          <a:noFill/>
          <a:ln>
            <a:noFill/>
          </a:ln>
        </p:spPr>
      </p:sp>
      <p:sp>
        <p:nvSpPr>
          <p:cNvPr id="64" name="Google Shape;64;p15"/>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a:spLocks noGrp="1"/>
          </p:cNvSpPr>
          <p:nvPr>
            <p:ph type="subTitle" idx="1"/>
          </p:nvPr>
        </p:nvSpPr>
        <p:spPr>
          <a:xfrm>
            <a:off x="642700" y="1723725"/>
            <a:ext cx="3763800" cy="28275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1_no_image">
  <p:cSld name="TITLE_1_2">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6"/>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70" name="Google Shape;70;p16"/>
          <p:cNvSpPr txBox="1">
            <a:spLocks noGrp="1"/>
          </p:cNvSpPr>
          <p:nvPr>
            <p:ph type="title"/>
          </p:nvPr>
        </p:nvSpPr>
        <p:spPr>
          <a:xfrm>
            <a:off x="632175" y="920625"/>
            <a:ext cx="64851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pic>
        <p:nvPicPr>
          <p:cNvPr id="71" name="Google Shape;71;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72" name="Google Shape;72;p16"/>
          <p:cNvSpPr txBox="1">
            <a:spLocks noGrp="1"/>
          </p:cNvSpPr>
          <p:nvPr>
            <p:ph type="subTitle" idx="1"/>
          </p:nvPr>
        </p:nvSpPr>
        <p:spPr>
          <a:xfrm>
            <a:off x="642700" y="1589400"/>
            <a:ext cx="6474600" cy="30309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73"/>
        <p:cNvGrpSpPr/>
        <p:nvPr/>
      </p:nvGrpSpPr>
      <p:grpSpPr>
        <a:xfrm>
          <a:off x="0" y="0"/>
          <a:ext cx="0" cy="0"/>
          <a:chOff x="0" y="0"/>
          <a:chExt cx="0" cy="0"/>
        </a:xfrm>
      </p:grpSpPr>
      <p:pic>
        <p:nvPicPr>
          <p:cNvPr id="74" name="Google Shape;74;p17"/>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75" name="Google Shape;75;p17"/>
          <p:cNvPicPr preferRelativeResize="0"/>
          <p:nvPr/>
        </p:nvPicPr>
        <p:blipFill rotWithShape="1">
          <a:blip r:embed="rId2">
            <a:alphaModFix/>
          </a:blip>
          <a:srcRect r="49205"/>
          <a:stretch/>
        </p:blipFill>
        <p:spPr>
          <a:xfrm rot="10800000">
            <a:off x="0" y="1892237"/>
            <a:ext cx="1836600" cy="3599400"/>
          </a:xfrm>
          <a:prstGeom prst="rect">
            <a:avLst/>
          </a:prstGeom>
          <a:noFill/>
          <a:ln>
            <a:noFill/>
          </a:ln>
        </p:spPr>
      </p:pic>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7"/>
          <p:cNvSpPr>
            <a:spLocks noGrp="1"/>
          </p:cNvSpPr>
          <p:nvPr>
            <p:ph type="pic" idx="2"/>
          </p:nvPr>
        </p:nvSpPr>
        <p:spPr>
          <a:xfrm>
            <a:off x="642700" y="632300"/>
            <a:ext cx="2615100" cy="3918900"/>
          </a:xfrm>
          <a:prstGeom prst="roundRect">
            <a:avLst>
              <a:gd name="adj" fmla="val 16667"/>
            </a:avLst>
          </a:prstGeom>
          <a:noFill/>
          <a:ln>
            <a:noFill/>
          </a:ln>
        </p:spPr>
      </p:sp>
      <p:sp>
        <p:nvSpPr>
          <p:cNvPr id="78" name="Google Shape;78;p17"/>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79" name="Google Shape;79;p17"/>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0" name="Google Shape;80;p17"/>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txBox="1">
            <a:spLocks noGrp="1"/>
          </p:cNvSpPr>
          <p:nvPr>
            <p:ph type="subTitle" idx="1"/>
          </p:nvPr>
        </p:nvSpPr>
        <p:spPr>
          <a:xfrm>
            <a:off x="4722075" y="1959150"/>
            <a:ext cx="3589800" cy="274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82"/>
        <p:cNvGrpSpPr/>
        <p:nvPr/>
      </p:nvGrpSpPr>
      <p:grpSpPr>
        <a:xfrm>
          <a:off x="0" y="0"/>
          <a:ext cx="0" cy="0"/>
          <a:chOff x="0" y="0"/>
          <a:chExt cx="0" cy="0"/>
        </a:xfrm>
      </p:grpSpPr>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4" name="Google Shape;84;p1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5" name="Google Shape;85;p18"/>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86" name="Google Shape;86;p18"/>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7" name="Google Shape;87;p18"/>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88" name="Google Shape;88;p18"/>
          <p:cNvSpPr txBox="1">
            <a:spLocks noGrp="1"/>
          </p:cNvSpPr>
          <p:nvPr>
            <p:ph type="subTitle" idx="2"/>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9" name="Google Shape;89;p18"/>
          <p:cNvSpPr>
            <a:spLocks noGrp="1"/>
          </p:cNvSpPr>
          <p:nvPr>
            <p:ph type="pic" idx="3"/>
          </p:nvPr>
        </p:nvSpPr>
        <p:spPr>
          <a:xfrm>
            <a:off x="642700" y="632300"/>
            <a:ext cx="2615100" cy="3918900"/>
          </a:xfrm>
          <a:prstGeom prst="roundRect">
            <a:avLst>
              <a:gd name="adj" fmla="val 16667"/>
            </a:avLst>
          </a:prstGeom>
          <a:noFill/>
          <a:ln>
            <a:noFill/>
          </a:ln>
        </p:spPr>
      </p:sp>
      <p:pic>
        <p:nvPicPr>
          <p:cNvPr id="90" name="Google Shape;90;p18"/>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91" name="Google Shape;91;p18"/>
          <p:cNvPicPr preferRelativeResize="0"/>
          <p:nvPr/>
        </p:nvPicPr>
        <p:blipFill rotWithShape="1">
          <a:blip r:embed="rId2">
            <a:alphaModFix/>
          </a:blip>
          <a:srcRect r="49205"/>
          <a:stretch/>
        </p:blipFill>
        <p:spPr>
          <a:xfrm rot="10800000">
            <a:off x="0" y="1892237"/>
            <a:ext cx="1836600" cy="3599400"/>
          </a:xfrm>
          <a:prstGeom prst="rect">
            <a:avLst/>
          </a:prstGeom>
          <a:noFill/>
          <a:ln>
            <a:noFill/>
          </a:ln>
        </p:spPr>
      </p:pic>
      <p:sp>
        <p:nvSpPr>
          <p:cNvPr id="92" name="Google Shape;92;p18"/>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104"/>
        <p:cNvGrpSpPr/>
        <p:nvPr/>
      </p:nvGrpSpPr>
      <p:grpSpPr>
        <a:xfrm>
          <a:off x="0" y="0"/>
          <a:ext cx="0" cy="0"/>
          <a:chOff x="0" y="0"/>
          <a:chExt cx="0" cy="0"/>
        </a:xfrm>
      </p:grpSpPr>
      <p:sp>
        <p:nvSpPr>
          <p:cNvPr id="105" name="Google Shape;10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0"/>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7" name="Google Shape;107;p20"/>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08" name="Google Shape;108;p20"/>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09" name="Google Shape;109;p20"/>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10" name="Google Shape;110;p20"/>
          <p:cNvSpPr txBox="1">
            <a:spLocks noGrp="1"/>
          </p:cNvSpPr>
          <p:nvPr>
            <p:ph type="subTitle" idx="2"/>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pic>
        <p:nvPicPr>
          <p:cNvPr id="111" name="Google Shape;111;p20"/>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112" name="Google Shape;112;p20"/>
          <p:cNvSpPr>
            <a:spLocks noGrp="1"/>
          </p:cNvSpPr>
          <p:nvPr>
            <p:ph type="pic" idx="3"/>
          </p:nvPr>
        </p:nvSpPr>
        <p:spPr>
          <a:xfrm>
            <a:off x="5843075" y="632300"/>
            <a:ext cx="2615100" cy="3918900"/>
          </a:xfrm>
          <a:prstGeom prst="roundRect">
            <a:avLst>
              <a:gd name="adj" fmla="val 16667"/>
            </a:avLst>
          </a:prstGeom>
          <a:noFill/>
          <a:ln>
            <a:noFill/>
          </a:ln>
        </p:spPr>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113"/>
        <p:cNvGrpSpPr/>
        <p:nvPr/>
      </p:nvGrpSpPr>
      <p:grpSpPr>
        <a:xfrm>
          <a:off x="0" y="0"/>
          <a:ext cx="0" cy="0"/>
          <a:chOff x="0" y="0"/>
          <a:chExt cx="0" cy="0"/>
        </a:xfrm>
      </p:grpSpPr>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1"/>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6" name="Google Shape;116;p21"/>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117" name="Google Shape;117;p21"/>
          <p:cNvPicPr preferRelativeResize="0"/>
          <p:nvPr/>
        </p:nvPicPr>
        <p:blipFill rotWithShape="1">
          <a:blip r:embed="rId2">
            <a:alphaModFix/>
          </a:blip>
          <a:srcRect r="49205" b="13464"/>
          <a:stretch/>
        </p:blipFill>
        <p:spPr>
          <a:xfrm flipH="1">
            <a:off x="8025" y="3162568"/>
            <a:ext cx="1168200" cy="1980900"/>
          </a:xfrm>
          <a:prstGeom prst="rect">
            <a:avLst/>
          </a:prstGeom>
          <a:noFill/>
          <a:ln>
            <a:noFill/>
          </a:ln>
        </p:spPr>
      </p:pic>
      <p:sp>
        <p:nvSpPr>
          <p:cNvPr id="118" name="Google Shape;118;p21"/>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19" name="Google Shape;119;p21"/>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120" name="Google Shape;120;p21"/>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21"/>
        <p:cNvGrpSpPr/>
        <p:nvPr/>
      </p:nvGrpSpPr>
      <p:grpSpPr>
        <a:xfrm>
          <a:off x="0" y="0"/>
          <a:ext cx="0" cy="0"/>
          <a:chOff x="0" y="0"/>
          <a:chExt cx="0" cy="0"/>
        </a:xfrm>
      </p:grpSpPr>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3" name="Google Shape;123;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pic>
        <p:nvPicPr>
          <p:cNvPr id="124" name="Google Shape;124;p22"/>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26"/>
        <p:cNvGrpSpPr/>
        <p:nvPr/>
      </p:nvGrpSpPr>
      <p:grpSpPr>
        <a:xfrm>
          <a:off x="0" y="0"/>
          <a:ext cx="0" cy="0"/>
          <a:chOff x="0" y="0"/>
          <a:chExt cx="0" cy="0"/>
        </a:xfrm>
      </p:grpSpPr>
      <p:sp>
        <p:nvSpPr>
          <p:cNvPr id="127" name="Google Shape;127;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8" name="Google Shape;128;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29" name="Google Shape;129;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0" name="Google Shape;130;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1" name="Google Shape;131;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32" name="Google Shape;132;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33" name="Google Shape;133;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34" name="Google Shape;134;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135" name="Google Shape;135;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136" name="Google Shape;136;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37"/>
        <p:cNvGrpSpPr/>
        <p:nvPr/>
      </p:nvGrpSpPr>
      <p:grpSpPr>
        <a:xfrm>
          <a:off x="0" y="0"/>
          <a:ext cx="0" cy="0"/>
          <a:chOff x="0" y="0"/>
          <a:chExt cx="0" cy="0"/>
        </a:xfrm>
      </p:grpSpPr>
      <p:sp>
        <p:nvSpPr>
          <p:cNvPr id="138" name="Google Shape;138;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39" name="Google Shape;139;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40" name="Google Shape;140;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41" name="Google Shape;141;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42" name="Google Shape;142;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3" name="Google Shape;143;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01</a:t>
            </a:r>
            <a:endParaRPr sz="500" b="1">
              <a:latin typeface="League Spartan"/>
              <a:ea typeface="League Spartan"/>
              <a:cs typeface="League Spartan"/>
              <a:sym typeface="League Spartan"/>
            </a:endParaRPr>
          </a:p>
        </p:txBody>
      </p:sp>
      <p:sp>
        <p:nvSpPr>
          <p:cNvPr id="144" name="Google Shape;144;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02</a:t>
            </a:r>
            <a:endParaRPr sz="500" b="1">
              <a:latin typeface="League Spartan"/>
              <a:ea typeface="League Spartan"/>
              <a:cs typeface="League Spartan"/>
              <a:sym typeface="League Spartan"/>
            </a:endParaRPr>
          </a:p>
        </p:txBody>
      </p:sp>
      <p:sp>
        <p:nvSpPr>
          <p:cNvPr id="145" name="Google Shape;145;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03</a:t>
            </a:r>
            <a:endParaRPr sz="500" b="1">
              <a:latin typeface="League Spartan"/>
              <a:ea typeface="League Spartan"/>
              <a:cs typeface="League Spartan"/>
              <a:sym typeface="League Spartan"/>
            </a:endParaRPr>
          </a:p>
        </p:txBody>
      </p:sp>
      <p:sp>
        <p:nvSpPr>
          <p:cNvPr id="146" name="Google Shape;146;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League Spartan"/>
                <a:ea typeface="League Spartan"/>
                <a:cs typeface="League Spartan"/>
                <a:sym typeface="League Spartan"/>
              </a:rPr>
              <a:t>04</a:t>
            </a:r>
            <a:endParaRPr sz="500" b="1">
              <a:latin typeface="League Spartan"/>
              <a:ea typeface="League Spartan"/>
              <a:cs typeface="League Spartan"/>
              <a:sym typeface="League Spartan"/>
            </a:endParaRPr>
          </a:p>
        </p:txBody>
      </p:sp>
      <p:sp>
        <p:nvSpPr>
          <p:cNvPr id="147" name="Google Shape;147;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8" name="Google Shape;148;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9" name="Google Shape;149;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50" name="Google Shape;150;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51"/>
        <p:cNvGrpSpPr/>
        <p:nvPr/>
      </p:nvGrpSpPr>
      <p:grpSpPr>
        <a:xfrm>
          <a:off x="0" y="0"/>
          <a:ext cx="0" cy="0"/>
          <a:chOff x="0" y="0"/>
          <a:chExt cx="0" cy="0"/>
        </a:xfrm>
      </p:grpSpPr>
      <p:sp>
        <p:nvSpPr>
          <p:cNvPr id="152" name="Google Shape;152;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53" name="Google Shape;153;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54" name="Google Shape;154;p26"/>
          <p:cNvSpPr/>
          <p:nvPr/>
        </p:nvSpPr>
        <p:spPr>
          <a:xfrm>
            <a:off x="2902137" y="2119803"/>
            <a:ext cx="1623325"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55" name="Google Shape;155;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56" name="Google Shape;156;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57" name="Google Shape;157;p26"/>
          <p:cNvSpPr/>
          <p:nvPr/>
        </p:nvSpPr>
        <p:spPr>
          <a:xfrm>
            <a:off x="3736306" y="1917864"/>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58" name="Google Shape;158;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59" name="Google Shape;159;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60" name="Google Shape;160;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61" name="Google Shape;161;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accent2"/>
                </a:solidFill>
                <a:latin typeface="League Spartan"/>
                <a:ea typeface="League Spartan"/>
                <a:cs typeface="League Spartan"/>
                <a:sym typeface="League Spartan"/>
              </a:rPr>
              <a:t>01</a:t>
            </a:r>
            <a:endParaRPr sz="1500" b="1">
              <a:solidFill>
                <a:schemeClr val="accent2"/>
              </a:solidFill>
              <a:latin typeface="League Spartan"/>
              <a:ea typeface="League Spartan"/>
              <a:cs typeface="League Spartan"/>
              <a:sym typeface="League Spartan"/>
            </a:endParaRPr>
          </a:p>
        </p:txBody>
      </p:sp>
      <p:sp>
        <p:nvSpPr>
          <p:cNvPr id="162" name="Google Shape;162;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accent2"/>
                </a:solidFill>
                <a:latin typeface="League Spartan"/>
                <a:ea typeface="League Spartan"/>
                <a:cs typeface="League Spartan"/>
                <a:sym typeface="League Spartan"/>
              </a:rPr>
              <a:t>03</a:t>
            </a:r>
            <a:endParaRPr sz="1500" b="1">
              <a:solidFill>
                <a:schemeClr val="accent2"/>
              </a:solidFill>
              <a:latin typeface="League Spartan"/>
              <a:ea typeface="League Spartan"/>
              <a:cs typeface="League Spartan"/>
              <a:sym typeface="League Spartan"/>
            </a:endParaRPr>
          </a:p>
        </p:txBody>
      </p:sp>
      <p:sp>
        <p:nvSpPr>
          <p:cNvPr id="163" name="Google Shape;163;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accent2"/>
                </a:solidFill>
                <a:latin typeface="League Spartan"/>
                <a:ea typeface="League Spartan"/>
                <a:cs typeface="League Spartan"/>
                <a:sym typeface="League Spartan"/>
              </a:rPr>
              <a:t>02</a:t>
            </a:r>
            <a:endParaRPr sz="1500" b="1">
              <a:solidFill>
                <a:schemeClr val="accent2"/>
              </a:solidFill>
              <a:latin typeface="League Spartan"/>
              <a:ea typeface="League Spartan"/>
              <a:cs typeface="League Spartan"/>
              <a:sym typeface="League Spartan"/>
            </a:endParaRPr>
          </a:p>
        </p:txBody>
      </p:sp>
      <p:sp>
        <p:nvSpPr>
          <p:cNvPr id="164" name="Google Shape;164;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500" b="1">
                <a:solidFill>
                  <a:schemeClr val="accent2"/>
                </a:solidFill>
                <a:latin typeface="League Spartan"/>
                <a:ea typeface="League Spartan"/>
                <a:cs typeface="League Spartan"/>
                <a:sym typeface="League Spartan"/>
              </a:rPr>
              <a:t>04</a:t>
            </a:r>
            <a:endParaRPr sz="1500" b="1">
              <a:solidFill>
                <a:schemeClr val="accent2"/>
              </a:solidFill>
              <a:latin typeface="League Spartan"/>
              <a:ea typeface="League Spartan"/>
              <a:cs typeface="League Spartan"/>
              <a:sym typeface="League Spartan"/>
            </a:endParaRPr>
          </a:p>
        </p:txBody>
      </p:sp>
      <p:sp>
        <p:nvSpPr>
          <p:cNvPr id="165" name="Google Shape;165;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66" name="Google Shape;166;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67" name="Google Shape;167;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68" name="Google Shape;168;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7"/>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01</a:t>
            </a:r>
            <a:endParaRPr sz="2000" b="1">
              <a:solidFill>
                <a:schemeClr val="accent4"/>
              </a:solidFill>
              <a:latin typeface="League Spartan"/>
              <a:ea typeface="League Spartan"/>
              <a:cs typeface="League Spartan"/>
              <a:sym typeface="League Spartan"/>
            </a:endParaRPr>
          </a:p>
        </p:txBody>
      </p:sp>
      <p:sp>
        <p:nvSpPr>
          <p:cNvPr id="171" name="Google Shape;171;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7"/>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7"/>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02</a:t>
            </a:r>
            <a:endParaRPr sz="2000" b="1">
              <a:solidFill>
                <a:schemeClr val="accent4"/>
              </a:solidFill>
              <a:latin typeface="League Spartan"/>
              <a:ea typeface="League Spartan"/>
              <a:cs typeface="League Spartan"/>
              <a:sym typeface="League Spartan"/>
            </a:endParaRPr>
          </a:p>
        </p:txBody>
      </p:sp>
      <p:sp>
        <p:nvSpPr>
          <p:cNvPr id="174" name="Google Shape;174;p27"/>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7"/>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03</a:t>
            </a:r>
            <a:endParaRPr sz="2000" b="1">
              <a:solidFill>
                <a:schemeClr val="accent4"/>
              </a:solidFill>
              <a:latin typeface="League Spartan"/>
              <a:ea typeface="League Spartan"/>
              <a:cs typeface="League Spartan"/>
              <a:sym typeface="League Spartan"/>
            </a:endParaRPr>
          </a:p>
        </p:txBody>
      </p:sp>
      <p:sp>
        <p:nvSpPr>
          <p:cNvPr id="176" name="Google Shape;176;p27"/>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7"/>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accent4"/>
                </a:solidFill>
                <a:latin typeface="League Spartan"/>
                <a:ea typeface="League Spartan"/>
                <a:cs typeface="League Spartan"/>
                <a:sym typeface="League Spartan"/>
              </a:rPr>
              <a:t>04</a:t>
            </a:r>
            <a:endParaRPr sz="2000" b="1">
              <a:solidFill>
                <a:schemeClr val="accent4"/>
              </a:solidFill>
              <a:latin typeface="League Spartan"/>
              <a:ea typeface="League Spartan"/>
              <a:cs typeface="League Spartan"/>
              <a:sym typeface="League Spartan"/>
            </a:endParaRPr>
          </a:p>
        </p:txBody>
      </p:sp>
      <p:sp>
        <p:nvSpPr>
          <p:cNvPr id="178" name="Google Shape;178;p27"/>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79"/>
        <p:cNvGrpSpPr/>
        <p:nvPr/>
      </p:nvGrpSpPr>
      <p:grpSpPr>
        <a:xfrm>
          <a:off x="0" y="0"/>
          <a:ext cx="0" cy="0"/>
          <a:chOff x="0" y="0"/>
          <a:chExt cx="0" cy="0"/>
        </a:xfrm>
      </p:grpSpPr>
      <p:sp>
        <p:nvSpPr>
          <p:cNvPr id="180" name="Google Shape;180;p28"/>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81" name="Google Shape;181;p28"/>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82" name="Google Shape;182;p28"/>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83" name="Google Shape;183;p28"/>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84" name="Google Shape;184;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85" name="Google Shape;185;p28"/>
          <p:cNvGrpSpPr/>
          <p:nvPr/>
        </p:nvGrpSpPr>
        <p:grpSpPr>
          <a:xfrm>
            <a:off x="3095387" y="1241947"/>
            <a:ext cx="2953226" cy="2951755"/>
            <a:chOff x="3102288" y="1429998"/>
            <a:chExt cx="2953226" cy="2951755"/>
          </a:xfrm>
        </p:grpSpPr>
        <p:sp>
          <p:nvSpPr>
            <p:cNvPr id="186" name="Google Shape;186;p28"/>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87" name="Google Shape;187;p28"/>
            <p:cNvSpPr/>
            <p:nvPr/>
          </p:nvSpPr>
          <p:spPr>
            <a:xfrm>
              <a:off x="3102288"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88" name="Google Shape;188;p28"/>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89" name="Google Shape;189;p28"/>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90" name="Google Shape;190;p28"/>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91" name="Google Shape;191;p28"/>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League Spartan"/>
                  <a:ea typeface="League Spartan"/>
                  <a:cs typeface="League Spartan"/>
                  <a:sym typeface="League Spartan"/>
                </a:rPr>
                <a:t>01</a:t>
              </a:r>
              <a:endParaRPr sz="1600" b="1">
                <a:latin typeface="League Spartan"/>
                <a:ea typeface="League Spartan"/>
                <a:cs typeface="League Spartan"/>
                <a:sym typeface="League Spartan"/>
              </a:endParaRPr>
            </a:p>
          </p:txBody>
        </p:sp>
        <p:sp>
          <p:nvSpPr>
            <p:cNvPr id="192" name="Google Shape;192;p28"/>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League Spartan"/>
                  <a:ea typeface="League Spartan"/>
                  <a:cs typeface="League Spartan"/>
                  <a:sym typeface="League Spartan"/>
                </a:rPr>
                <a:t>02</a:t>
              </a:r>
              <a:endParaRPr sz="1600" b="1">
                <a:latin typeface="League Spartan"/>
                <a:ea typeface="League Spartan"/>
                <a:cs typeface="League Spartan"/>
                <a:sym typeface="League Spartan"/>
              </a:endParaRPr>
            </a:p>
          </p:txBody>
        </p:sp>
        <p:sp>
          <p:nvSpPr>
            <p:cNvPr id="193" name="Google Shape;193;p28"/>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League Spartan"/>
                  <a:ea typeface="League Spartan"/>
                  <a:cs typeface="League Spartan"/>
                  <a:sym typeface="League Spartan"/>
                </a:rPr>
                <a:t>03</a:t>
              </a:r>
              <a:endParaRPr sz="1600" b="1">
                <a:latin typeface="League Spartan"/>
                <a:ea typeface="League Spartan"/>
                <a:cs typeface="League Spartan"/>
                <a:sym typeface="League Spartan"/>
              </a:endParaRPr>
            </a:p>
          </p:txBody>
        </p:sp>
        <p:sp>
          <p:nvSpPr>
            <p:cNvPr id="194" name="Google Shape;194;p28"/>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League Spartan"/>
                  <a:ea typeface="League Spartan"/>
                  <a:cs typeface="League Spartan"/>
                  <a:sym typeface="League Spartan"/>
                </a:rPr>
                <a:t>04</a:t>
              </a:r>
              <a:endParaRPr sz="1600" b="1">
                <a:latin typeface="League Spartan"/>
                <a:ea typeface="League Spartan"/>
                <a:cs typeface="League Spartan"/>
                <a:sym typeface="League Spartan"/>
              </a:endParaRPr>
            </a:p>
          </p:txBody>
        </p:sp>
        <p:sp>
          <p:nvSpPr>
            <p:cNvPr id="195" name="Google Shape;195;p28"/>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600" b="1">
                  <a:solidFill>
                    <a:schemeClr val="lt1"/>
                  </a:solidFill>
                  <a:latin typeface="League Spartan"/>
                  <a:ea typeface="League Spartan"/>
                  <a:cs typeface="League Spartan"/>
                  <a:sym typeface="League Spartan"/>
                </a:rPr>
                <a:t>05</a:t>
              </a:r>
              <a:endParaRPr sz="1600" b="1">
                <a:latin typeface="League Spartan"/>
                <a:ea typeface="League Spartan"/>
                <a:cs typeface="League Spartan"/>
                <a:sym typeface="League Spartan"/>
              </a:endParaRPr>
            </a:p>
          </p:txBody>
        </p:sp>
      </p:grpSp>
      <p:sp>
        <p:nvSpPr>
          <p:cNvPr id="196" name="Google Shape;196;p28"/>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marL="914400" lvl="1"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4E4C92-A3F6-07F0-947B-D2ACAC9789C9}"/>
              </a:ext>
            </a:extLst>
          </p:cNvPr>
          <p:cNvSpPr>
            <a:spLocks noGrp="1"/>
          </p:cNvSpPr>
          <p:nvPr>
            <p:ph type="title"/>
          </p:nvPr>
        </p:nvSpPr>
        <p:spPr>
          <a:xfrm>
            <a:off x="685825" y="1160848"/>
            <a:ext cx="5046000" cy="726900"/>
          </a:xfrm>
        </p:spPr>
        <p:txBody>
          <a:bodyPr/>
          <a:lstStyle/>
          <a:p>
            <a:r>
              <a:rPr lang="en-US" b="0" i="0" dirty="0">
                <a:solidFill>
                  <a:srgbClr val="0F0F0F"/>
                </a:solidFill>
                <a:effectLst/>
                <a:latin typeface="Söhne"/>
              </a:rPr>
              <a:t>Twitter Sentiment Analysis on COVID-19 Vaccine Emotion</a:t>
            </a:r>
            <a:endParaRPr lang="en-IN" dirty="0"/>
          </a:p>
        </p:txBody>
      </p:sp>
      <p:sp>
        <p:nvSpPr>
          <p:cNvPr id="4" name="Subtitle 3">
            <a:extLst>
              <a:ext uri="{FF2B5EF4-FFF2-40B4-BE49-F238E27FC236}">
                <a16:creationId xmlns:a16="http://schemas.microsoft.com/office/drawing/2014/main" id="{39C010E1-1608-5069-77D1-80D25823AD9F}"/>
              </a:ext>
            </a:extLst>
          </p:cNvPr>
          <p:cNvSpPr>
            <a:spLocks noGrp="1"/>
          </p:cNvSpPr>
          <p:nvPr>
            <p:ph type="subTitle" idx="1"/>
          </p:nvPr>
        </p:nvSpPr>
        <p:spPr>
          <a:xfrm>
            <a:off x="572959" y="2002694"/>
            <a:ext cx="3763800" cy="1685902"/>
          </a:xfrm>
        </p:spPr>
        <p:txBody>
          <a:bodyPr/>
          <a:lstStyle/>
          <a:p>
            <a:r>
              <a:rPr lang="en-US" b="1" dirty="0"/>
              <a:t>Course Code: DSCI 726</a:t>
            </a:r>
          </a:p>
          <a:p>
            <a:r>
              <a:rPr lang="en-US" b="1" dirty="0"/>
              <a:t>Course Title: Operational Analytics</a:t>
            </a:r>
          </a:p>
          <a:p>
            <a:r>
              <a:rPr lang="en-US" b="1" dirty="0"/>
              <a:t>Submitted to: Professor Yi Liu</a:t>
            </a:r>
          </a:p>
          <a:p>
            <a:r>
              <a:rPr lang="en-US" b="1" dirty="0"/>
              <a:t>Submitted by: Shareef Shaik</a:t>
            </a:r>
          </a:p>
          <a:p>
            <a:r>
              <a:rPr lang="en-US" b="1" dirty="0"/>
              <a:t>Date of Submission: 11/19/2023</a:t>
            </a:r>
            <a:endParaRPr lang="en-IN" b="1" dirty="0"/>
          </a:p>
        </p:txBody>
      </p:sp>
    </p:spTree>
    <p:extLst>
      <p:ext uri="{BB962C8B-B14F-4D97-AF65-F5344CB8AC3E}">
        <p14:creationId xmlns:p14="http://schemas.microsoft.com/office/powerpoint/2010/main" val="18629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Optimizing The Model</a:t>
            </a:r>
            <a:endParaRPr/>
          </a:p>
        </p:txBody>
      </p:sp>
      <p:sp>
        <p:nvSpPr>
          <p:cNvPr id="273" name="Google Shape;273;p38"/>
          <p:cNvSpPr txBox="1">
            <a:spLocks noGrp="1"/>
          </p:cNvSpPr>
          <p:nvPr>
            <p:ph type="body" idx="1"/>
          </p:nvPr>
        </p:nvSpPr>
        <p:spPr>
          <a:xfrm>
            <a:off x="632175" y="1717350"/>
            <a:ext cx="6916500" cy="2141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chemeClr val="dk1"/>
                </a:solidFill>
                <a:highlight>
                  <a:srgbClr val="F9F9FE"/>
                </a:highlight>
                <a:latin typeface="League Spartan Medium"/>
                <a:ea typeface="League Spartan Medium"/>
                <a:cs typeface="League Spartan Medium"/>
                <a:sym typeface="League Spartan Medium"/>
              </a:rPr>
              <a:t>The study optimized the predictive model by using machine learning techniques such as logistic regression and random forest algorithms. Logistic regression is a linear model that predicts the probability of a binary outcome, while random forest is an ensemble model that combines multiple decision trees to improve performance. </a:t>
            </a:r>
            <a:endParaRPr sz="1050">
              <a:solidFill>
                <a:schemeClr val="dk1"/>
              </a:solidFill>
              <a:highlight>
                <a:srgbClr val="F9F9FE"/>
              </a:highlight>
              <a:latin typeface="League Spartan Medium"/>
              <a:ea typeface="League Spartan Medium"/>
              <a:cs typeface="League Spartan Medium"/>
              <a:sym typeface="League Spartan Medium"/>
            </a:endParaRPr>
          </a:p>
          <a:p>
            <a:pPr marL="0" lvl="0" indent="0" algn="l" rtl="0">
              <a:spcBef>
                <a:spcPts val="1200"/>
              </a:spcBef>
              <a:spcAft>
                <a:spcPts val="0"/>
              </a:spcAft>
              <a:buNone/>
            </a:pPr>
            <a:r>
              <a:rPr lang="en" sz="1050">
                <a:solidFill>
                  <a:schemeClr val="dk1"/>
                </a:solidFill>
                <a:highlight>
                  <a:srgbClr val="F9F9FE"/>
                </a:highlight>
                <a:latin typeface="League Spartan Medium"/>
                <a:ea typeface="League Spartan Medium"/>
                <a:cs typeface="League Spartan Medium"/>
                <a:sym typeface="League Spartan Medium"/>
              </a:rPr>
              <a:t>The study adjusted the entry parameter for the random forest to find the ideal number of variables sampled at each split. This helps to reduce overfitting and improve generalization. The random forest model outperformed logistic regression by achieving remarkable predictive performance with 99% accuracy on the test set. </a:t>
            </a:r>
            <a:endParaRPr sz="1050">
              <a:solidFill>
                <a:schemeClr val="dk1"/>
              </a:solidFill>
              <a:highlight>
                <a:srgbClr val="F9F9FE"/>
              </a:highlight>
              <a:latin typeface="League Spartan Medium"/>
              <a:ea typeface="League Spartan Medium"/>
              <a:cs typeface="League Spartan Medium"/>
              <a:sym typeface="League Spartan Medium"/>
            </a:endParaRPr>
          </a:p>
          <a:p>
            <a:pPr marL="0" lvl="0" indent="0" algn="l" rtl="0">
              <a:spcBef>
                <a:spcPts val="1200"/>
              </a:spcBef>
              <a:spcAft>
                <a:spcPts val="1200"/>
              </a:spcAft>
              <a:buNone/>
            </a:pPr>
            <a:r>
              <a:rPr lang="en" sz="1050">
                <a:solidFill>
                  <a:schemeClr val="dk1"/>
                </a:solidFill>
                <a:highlight>
                  <a:srgbClr val="F9F9FE"/>
                </a:highlight>
                <a:latin typeface="League Spartan Medium"/>
                <a:ea typeface="League Spartan Medium"/>
                <a:cs typeface="League Spartan Medium"/>
                <a:sym typeface="League Spartan Medium"/>
              </a:rPr>
              <a:t>This indicates that the random forest model is better suited for this sentiment analysis task. By using the random forest model's predictive insights, social media engagement methods targeted at raising public knowledge of vaccines can be effectively informed</a:t>
            </a:r>
            <a:endParaRPr>
              <a:latin typeface="League Spartan Medium"/>
              <a:ea typeface="League Spartan Medium"/>
              <a:cs typeface="League Spartan Medium"/>
              <a:sym typeface="League Sparta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39"/>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Decision Analysis</a:t>
            </a:r>
            <a:endParaRPr/>
          </a:p>
        </p:txBody>
      </p:sp>
      <p:sp>
        <p:nvSpPr>
          <p:cNvPr id="280" name="Google Shape;280;p39"/>
          <p:cNvSpPr txBox="1">
            <a:spLocks noGrp="1"/>
          </p:cNvSpPr>
          <p:nvPr>
            <p:ph type="subTitle" idx="1"/>
          </p:nvPr>
        </p:nvSpPr>
        <p:spPr>
          <a:xfrm>
            <a:off x="4722075" y="1691750"/>
            <a:ext cx="3589800" cy="3009600"/>
          </a:xfrm>
          <a:prstGeom prst="rect">
            <a:avLst/>
          </a:prstGeom>
        </p:spPr>
        <p:txBody>
          <a:bodyPr spcFirstLastPara="1" wrap="square" lIns="91425" tIns="91425" rIns="91425" bIns="91425" anchor="t" anchorCtr="0">
            <a:noAutofit/>
          </a:bodyPr>
          <a:lstStyle/>
          <a:p>
            <a:pPr marL="457200" lvl="0" indent="-285750" algn="l" rtl="0">
              <a:lnSpc>
                <a:spcPct val="110000"/>
              </a:lnSpc>
              <a:spcBef>
                <a:spcPts val="0"/>
              </a:spcBef>
              <a:spcAft>
                <a:spcPts val="0"/>
              </a:spcAft>
              <a:buSzPts val="900"/>
              <a:buFont typeface="League Spartan SemiBold"/>
              <a:buChar char="●"/>
            </a:pPr>
            <a:r>
              <a:rPr lang="en" sz="900">
                <a:latin typeface="League Spartan SemiBold"/>
                <a:ea typeface="League Spartan SemiBold"/>
                <a:cs typeface="League Spartan SemiBold"/>
                <a:sym typeface="League Spartan SemiBold"/>
              </a:rPr>
              <a:t>From the results, I drew several conclusions and insights.</a:t>
            </a:r>
            <a:endParaRPr sz="900">
              <a:latin typeface="League Spartan SemiBold"/>
              <a:ea typeface="League Spartan SemiBold"/>
              <a:cs typeface="League Spartan SemiBold"/>
              <a:sym typeface="League Spartan SemiBold"/>
            </a:endParaRPr>
          </a:p>
          <a:p>
            <a:pPr marL="457200" lvl="0" indent="0" algn="l" rtl="0">
              <a:lnSpc>
                <a:spcPct val="110000"/>
              </a:lnSpc>
              <a:spcBef>
                <a:spcPts val="1200"/>
              </a:spcBef>
              <a:spcAft>
                <a:spcPts val="0"/>
              </a:spcAft>
              <a:buNone/>
            </a:pPr>
            <a:endParaRPr sz="900">
              <a:latin typeface="League Spartan SemiBold"/>
              <a:ea typeface="League Spartan SemiBold"/>
              <a:cs typeface="League Spartan SemiBold"/>
              <a:sym typeface="League Spartan SemiBold"/>
            </a:endParaRPr>
          </a:p>
          <a:p>
            <a:pPr marL="457200" lvl="0" indent="-285750" algn="l" rtl="0">
              <a:lnSpc>
                <a:spcPct val="110000"/>
              </a:lnSpc>
              <a:spcBef>
                <a:spcPts val="1200"/>
              </a:spcBef>
              <a:spcAft>
                <a:spcPts val="0"/>
              </a:spcAft>
              <a:buSzPts val="900"/>
              <a:buFont typeface="League Spartan SemiBold"/>
              <a:buChar char="●"/>
            </a:pPr>
            <a:r>
              <a:rPr lang="en" sz="900">
                <a:latin typeface="League Spartan SemiBold"/>
                <a:ea typeface="League Spartan SemiBold"/>
                <a:cs typeface="League Spartan SemiBold"/>
                <a:sym typeface="League Spartan SemiBold"/>
              </a:rPr>
              <a:t>For instance, the sentiment analysis indicated a significant increase in favorable sentiment towards vaccines over time.</a:t>
            </a:r>
            <a:endParaRPr sz="900">
              <a:latin typeface="League Spartan SemiBold"/>
              <a:ea typeface="League Spartan SemiBold"/>
              <a:cs typeface="League Spartan SemiBold"/>
              <a:sym typeface="League Spartan SemiBold"/>
            </a:endParaRPr>
          </a:p>
          <a:p>
            <a:pPr marL="457200" lvl="0" indent="0" algn="l" rtl="0">
              <a:lnSpc>
                <a:spcPct val="110000"/>
              </a:lnSpc>
              <a:spcBef>
                <a:spcPts val="1200"/>
              </a:spcBef>
              <a:spcAft>
                <a:spcPts val="0"/>
              </a:spcAft>
              <a:buNone/>
            </a:pPr>
            <a:endParaRPr sz="900">
              <a:latin typeface="League Spartan SemiBold"/>
              <a:ea typeface="League Spartan SemiBold"/>
              <a:cs typeface="League Spartan SemiBold"/>
              <a:sym typeface="League Spartan SemiBold"/>
            </a:endParaRPr>
          </a:p>
          <a:p>
            <a:pPr marL="457200" lvl="0" indent="-285750" algn="l" rtl="0">
              <a:lnSpc>
                <a:spcPct val="110000"/>
              </a:lnSpc>
              <a:spcBef>
                <a:spcPts val="1200"/>
              </a:spcBef>
              <a:spcAft>
                <a:spcPts val="0"/>
              </a:spcAft>
              <a:buSzPts val="900"/>
              <a:buFont typeface="League Spartan SemiBold"/>
              <a:buChar char="●"/>
            </a:pPr>
            <a:r>
              <a:rPr lang="en" sz="900">
                <a:latin typeface="League Spartan SemiBold"/>
                <a:ea typeface="League Spartan SemiBold"/>
                <a:cs typeface="League Spartan SemiBold"/>
                <a:sym typeface="League Spartan SemiBold"/>
              </a:rPr>
              <a:t>Based on the results, we recommend health professionals to focus on strengthening communication campaigns to address concerns and promote vaccination.</a:t>
            </a:r>
            <a:endParaRPr sz="900">
              <a:latin typeface="League Spartan SemiBold"/>
              <a:ea typeface="League Spartan SemiBold"/>
              <a:cs typeface="League Spartan SemiBold"/>
              <a:sym typeface="League Spartan SemiBold"/>
            </a:endParaRPr>
          </a:p>
          <a:p>
            <a:pPr marL="457200" lvl="0" indent="0" algn="l" rtl="0">
              <a:lnSpc>
                <a:spcPct val="110000"/>
              </a:lnSpc>
              <a:spcBef>
                <a:spcPts val="1200"/>
              </a:spcBef>
              <a:spcAft>
                <a:spcPts val="0"/>
              </a:spcAft>
              <a:buNone/>
            </a:pPr>
            <a:endParaRPr sz="900">
              <a:latin typeface="League Spartan SemiBold"/>
              <a:ea typeface="League Spartan SemiBold"/>
              <a:cs typeface="League Spartan SemiBold"/>
              <a:sym typeface="League Spartan SemiBold"/>
            </a:endParaRPr>
          </a:p>
          <a:p>
            <a:pPr marL="457200" lvl="0" indent="-285750" algn="l" rtl="0">
              <a:lnSpc>
                <a:spcPct val="110000"/>
              </a:lnSpc>
              <a:spcBef>
                <a:spcPts val="1200"/>
              </a:spcBef>
              <a:spcAft>
                <a:spcPts val="0"/>
              </a:spcAft>
              <a:buSzPts val="900"/>
              <a:buFont typeface="League Spartan SemiBold"/>
              <a:buChar char="●"/>
            </a:pPr>
            <a:r>
              <a:rPr lang="en" sz="900">
                <a:latin typeface="League Spartan SemiBold"/>
                <a:ea typeface="League Spartan SemiBold"/>
                <a:cs typeface="League Spartan SemiBold"/>
                <a:sym typeface="League Spartan SemiBold"/>
              </a:rPr>
              <a:t>Additionally, ongoing social listening can provide valuable insights into public sentiments and guide future vaccination strategies.</a:t>
            </a:r>
            <a:endParaRPr sz="900">
              <a:latin typeface="League Spartan SemiBold"/>
              <a:ea typeface="League Spartan SemiBold"/>
              <a:cs typeface="League Spartan SemiBold"/>
              <a:sym typeface="League Spartan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for your time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title"/>
          </p:nvPr>
        </p:nvSpPr>
        <p:spPr>
          <a:xfrm>
            <a:off x="4722075" y="321225"/>
            <a:ext cx="3589800" cy="67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208" name="Google Shape;208;p30"/>
          <p:cNvSpPr txBox="1">
            <a:spLocks noGrp="1"/>
          </p:cNvSpPr>
          <p:nvPr>
            <p:ph type="subTitle" idx="4294967295"/>
          </p:nvPr>
        </p:nvSpPr>
        <p:spPr>
          <a:xfrm>
            <a:off x="4678425" y="910125"/>
            <a:ext cx="3727200" cy="942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1100"/>
              <a:buFont typeface="Arial"/>
              <a:buNone/>
            </a:pPr>
            <a:r>
              <a:rPr lang="en" sz="1100" dirty="0">
                <a:solidFill>
                  <a:schemeClr val="dk1"/>
                </a:solidFill>
                <a:latin typeface="League Spartan Medium"/>
                <a:ea typeface="League Spartan Medium"/>
                <a:cs typeface="League Spartan Medium"/>
                <a:sym typeface="League Spartan Medium"/>
              </a:rPr>
              <a:t>The introduction of COVID-19 vaccines in early 2021 sparked public discussion and concerns, particularly on platforms like Twitter. Our study conducts sentiment analysis on over</a:t>
            </a:r>
          </a:p>
          <a:p>
            <a:pPr marL="0" lvl="0" indent="0" algn="l" rtl="0">
              <a:lnSpc>
                <a:spcPct val="175000"/>
              </a:lnSpc>
              <a:spcBef>
                <a:spcPts val="0"/>
              </a:spcBef>
              <a:spcAft>
                <a:spcPts val="0"/>
              </a:spcAft>
              <a:buClr>
                <a:schemeClr val="dk1"/>
              </a:buClr>
              <a:buSzPts val="1100"/>
              <a:buFont typeface="Arial"/>
              <a:buNone/>
            </a:pPr>
            <a:r>
              <a:rPr lang="en" sz="1100" dirty="0">
                <a:solidFill>
                  <a:schemeClr val="dk1"/>
                </a:solidFill>
                <a:latin typeface="League Spartan Medium"/>
                <a:ea typeface="League Spartan Medium"/>
                <a:cs typeface="League Spartan Medium"/>
                <a:sym typeface="League Spartan Medium"/>
              </a:rPr>
              <a:t> 10,000 tweets from April 2021, using machine learning algorithms to categorize sentiments as positive, negative, or neutral. By comparing advanced techniques like random forest with logistic regression, we aim to gain insights into prevalent sentiments, worries, and emotions surrounding COVID-19 vaccinations. The findings offer valuable information for public health communication initiatives to address vaccine hesitancy through positive social media perceptions.</a:t>
            </a:r>
            <a:endParaRPr sz="1100" dirty="0">
              <a:solidFill>
                <a:schemeClr val="dk1"/>
              </a:solidFill>
              <a:latin typeface="League Spartan Medium"/>
              <a:ea typeface="League Spartan Medium"/>
              <a:cs typeface="League Spartan Medium"/>
              <a:sym typeface="League Spartan Medium"/>
            </a:endParaRPr>
          </a:p>
          <a:p>
            <a:pPr marL="0" lvl="0" indent="0" algn="l" rtl="0">
              <a:spcBef>
                <a:spcPts val="0"/>
              </a:spcBef>
              <a:spcAft>
                <a:spcPts val="120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B4227-0702-0BA0-7413-1D8AEE17AD62}"/>
              </a:ext>
            </a:extLst>
          </p:cNvPr>
          <p:cNvSpPr>
            <a:spLocks noGrp="1"/>
          </p:cNvSpPr>
          <p:nvPr>
            <p:ph type="title"/>
          </p:nvPr>
        </p:nvSpPr>
        <p:spPr>
          <a:xfrm>
            <a:off x="4722075" y="1045466"/>
            <a:ext cx="3589800" cy="553968"/>
          </a:xfrm>
        </p:spPr>
        <p:txBody>
          <a:bodyPr/>
          <a:lstStyle/>
          <a:p>
            <a:r>
              <a:rPr lang="en-IN" dirty="0"/>
              <a:t>Background &amp; Research </a:t>
            </a:r>
          </a:p>
        </p:txBody>
      </p:sp>
      <p:sp>
        <p:nvSpPr>
          <p:cNvPr id="4" name="Subtitle 3">
            <a:extLst>
              <a:ext uri="{FF2B5EF4-FFF2-40B4-BE49-F238E27FC236}">
                <a16:creationId xmlns:a16="http://schemas.microsoft.com/office/drawing/2014/main" id="{CBD166DC-AEB3-CC8C-C92B-EEEB32B38ED5}"/>
              </a:ext>
            </a:extLst>
          </p:cNvPr>
          <p:cNvSpPr>
            <a:spLocks noGrp="1"/>
          </p:cNvSpPr>
          <p:nvPr>
            <p:ph type="subTitle" idx="1"/>
          </p:nvPr>
        </p:nvSpPr>
        <p:spPr>
          <a:xfrm>
            <a:off x="2224007" y="1959150"/>
            <a:ext cx="6087868" cy="1737196"/>
          </a:xfrm>
        </p:spPr>
        <p:txBody>
          <a:bodyPr>
            <a:normAutofit/>
          </a:bodyPr>
          <a:lstStyle/>
          <a:p>
            <a:r>
              <a:rPr lang="en-US" sz="1100" b="1" dirty="0">
                <a:latin typeface="League Spartan" panose="020B0604020202020204" charset="0"/>
              </a:rPr>
              <a:t>Building on research by Smith (2021) and Lee et al(2021),our study explores sentiment analysis on social media, emphasizing the critical need to understand public opinion during vaccine deployment. Smith focused on cancer medications on Twitter, and Lee et al. delved into diabetes care on platforms like Reddit. This background sets the stage for our analysis of COVID-19 vaccine sentiments in April 2021.</a:t>
            </a:r>
            <a:endParaRPr lang="en-IN" sz="1100" b="1" dirty="0">
              <a:latin typeface="League Spartan" panose="020B0604020202020204" charset="0"/>
            </a:endParaRPr>
          </a:p>
        </p:txBody>
      </p:sp>
    </p:spTree>
    <p:extLst>
      <p:ext uri="{BB962C8B-B14F-4D97-AF65-F5344CB8AC3E}">
        <p14:creationId xmlns:p14="http://schemas.microsoft.com/office/powerpoint/2010/main" val="340010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7" name="Google Shape;217;p31"/>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Avoiding Overfitting</a:t>
            </a:r>
            <a:endParaRPr/>
          </a:p>
        </p:txBody>
      </p:sp>
      <p:sp>
        <p:nvSpPr>
          <p:cNvPr id="219" name="Google Shape;219;p31"/>
          <p:cNvSpPr txBox="1"/>
          <p:nvPr/>
        </p:nvSpPr>
        <p:spPr>
          <a:xfrm>
            <a:off x="1616800" y="2826725"/>
            <a:ext cx="6167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2"/>
              </a:solidFill>
              <a:latin typeface="Inter"/>
              <a:ea typeface="Inter"/>
              <a:cs typeface="Inter"/>
              <a:sym typeface="Inter"/>
            </a:endParaRPr>
          </a:p>
        </p:txBody>
      </p:sp>
      <p:sp>
        <p:nvSpPr>
          <p:cNvPr id="220" name="Google Shape;220;p31"/>
          <p:cNvSpPr txBox="1"/>
          <p:nvPr/>
        </p:nvSpPr>
        <p:spPr>
          <a:xfrm>
            <a:off x="149850" y="1838984"/>
            <a:ext cx="8844300" cy="30516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1"/>
              </a:buClr>
              <a:buSzPts val="1050"/>
              <a:buFont typeface="League Spartan Medium"/>
              <a:buChar char="●"/>
            </a:pPr>
            <a:r>
              <a:rPr lang="en" sz="1050" dirty="0">
                <a:solidFill>
                  <a:schemeClr val="dk1"/>
                </a:solidFill>
                <a:highlight>
                  <a:srgbClr val="F9F9FE"/>
                </a:highlight>
                <a:latin typeface="League Spartan Medium"/>
                <a:ea typeface="League Spartan Medium"/>
                <a:cs typeface="League Spartan Medium"/>
                <a:sym typeface="League Spartan Medium"/>
              </a:rPr>
              <a:t>In The Project I used k-fold cross-validation, a resampling technique, to fine-tune both models and reduce overfitting. </a:t>
            </a:r>
            <a:endParaRPr sz="1050" dirty="0">
              <a:solidFill>
                <a:schemeClr val="dk1"/>
              </a:solidFill>
              <a:highlight>
                <a:srgbClr val="F9F9FE"/>
              </a:highlight>
              <a:latin typeface="League Spartan Medium"/>
              <a:ea typeface="League Spartan Medium"/>
              <a:cs typeface="League Spartan Medium"/>
              <a:sym typeface="League Spartan Medium"/>
            </a:endParaRPr>
          </a:p>
          <a:p>
            <a:pPr marL="0" lvl="0" indent="0" algn="l" rtl="0">
              <a:spcBef>
                <a:spcPts val="0"/>
              </a:spcBef>
              <a:spcAft>
                <a:spcPts val="0"/>
              </a:spcAft>
              <a:buNone/>
            </a:pPr>
            <a:endParaRPr sz="1050" dirty="0">
              <a:solidFill>
                <a:schemeClr val="dk1"/>
              </a:solidFill>
              <a:highlight>
                <a:srgbClr val="F9F9FE"/>
              </a:highlight>
              <a:latin typeface="League Spartan Medium"/>
              <a:ea typeface="League Spartan Medium"/>
              <a:cs typeface="League Spartan Medium"/>
              <a:sym typeface="League Spartan Medium"/>
            </a:endParaRPr>
          </a:p>
          <a:p>
            <a:pPr marL="457200" lvl="0" indent="-295275" algn="l" rtl="0">
              <a:spcBef>
                <a:spcPts val="0"/>
              </a:spcBef>
              <a:spcAft>
                <a:spcPts val="0"/>
              </a:spcAft>
              <a:buClr>
                <a:schemeClr val="dk1"/>
              </a:buClr>
              <a:buSzPts val="1050"/>
              <a:buFont typeface="League Spartan Medium"/>
              <a:buChar char="●"/>
            </a:pPr>
            <a:r>
              <a:rPr lang="en" sz="1050" dirty="0">
                <a:solidFill>
                  <a:schemeClr val="dk1"/>
                </a:solidFill>
                <a:highlight>
                  <a:srgbClr val="F9F9FE"/>
                </a:highlight>
                <a:latin typeface="League Spartan Medium"/>
                <a:ea typeface="League Spartan Medium"/>
                <a:cs typeface="League Spartan Medium"/>
                <a:sym typeface="League Spartan Medium"/>
              </a:rPr>
              <a:t>Overfitting occurs when a model is too complex and fits the training data too closely, resulting in poor generalization to new data. </a:t>
            </a:r>
            <a:endParaRPr sz="1050" dirty="0">
              <a:solidFill>
                <a:schemeClr val="dk1"/>
              </a:solidFill>
              <a:highlight>
                <a:srgbClr val="F9F9FE"/>
              </a:highlight>
              <a:latin typeface="League Spartan Medium"/>
              <a:ea typeface="League Spartan Medium"/>
              <a:cs typeface="League Spartan Medium"/>
              <a:sym typeface="League Spartan Medium"/>
            </a:endParaRPr>
          </a:p>
          <a:p>
            <a:pPr marL="457200" lvl="0" indent="0" algn="l" rtl="0">
              <a:spcBef>
                <a:spcPts val="0"/>
              </a:spcBef>
              <a:spcAft>
                <a:spcPts val="0"/>
              </a:spcAft>
              <a:buNone/>
            </a:pPr>
            <a:endParaRPr sz="1050" dirty="0">
              <a:solidFill>
                <a:schemeClr val="dk1"/>
              </a:solidFill>
              <a:highlight>
                <a:srgbClr val="F9F9FE"/>
              </a:highlight>
              <a:latin typeface="League Spartan Medium"/>
              <a:ea typeface="League Spartan Medium"/>
              <a:cs typeface="League Spartan Medium"/>
              <a:sym typeface="League Spartan Medium"/>
            </a:endParaRPr>
          </a:p>
          <a:p>
            <a:pPr marL="457200" lvl="0" indent="-295275" algn="l" rtl="0">
              <a:spcBef>
                <a:spcPts val="0"/>
              </a:spcBef>
              <a:spcAft>
                <a:spcPts val="0"/>
              </a:spcAft>
              <a:buClr>
                <a:schemeClr val="dk1"/>
              </a:buClr>
              <a:buSzPts val="1050"/>
              <a:buFont typeface="League Spartan Medium"/>
              <a:buChar char="●"/>
            </a:pPr>
            <a:r>
              <a:rPr lang="en" sz="1050" dirty="0">
                <a:solidFill>
                  <a:schemeClr val="dk1"/>
                </a:solidFill>
                <a:highlight>
                  <a:srgbClr val="F9F9FE"/>
                </a:highlight>
                <a:latin typeface="League Spartan Medium"/>
                <a:ea typeface="League Spartan Medium"/>
                <a:cs typeface="League Spartan Medium"/>
                <a:sym typeface="League Spartan Medium"/>
              </a:rPr>
              <a:t>K-fold cross-validation helps to mitigate overfitting by dividing the data into k subsets, training the model on k-1 subsets, and testing it on the remaining subset. This process is repeated k times, with each subset serving as the test set once. The average performance across all k iterations is used to evaluate the model's performance and select the best hyperparameters.</a:t>
            </a:r>
            <a:endParaRPr sz="1050" dirty="0">
              <a:solidFill>
                <a:schemeClr val="dk1"/>
              </a:solidFill>
              <a:highlight>
                <a:srgbClr val="F9F9FE"/>
              </a:highlight>
              <a:latin typeface="League Spartan"/>
              <a:ea typeface="League Spartan"/>
              <a:cs typeface="League Spartan"/>
              <a:sym typeface="League Spart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1245150" y="401725"/>
            <a:ext cx="6653700" cy="9234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Measured Explanatory Variables or Predictors Perfrormance</a:t>
            </a:r>
            <a:endParaRPr/>
          </a:p>
        </p:txBody>
      </p:sp>
      <p:sp>
        <p:nvSpPr>
          <p:cNvPr id="233" name="Google Shape;233;p33"/>
          <p:cNvSpPr txBox="1">
            <a:spLocks noGrp="1"/>
          </p:cNvSpPr>
          <p:nvPr>
            <p:ph type="subTitle" idx="2"/>
          </p:nvPr>
        </p:nvSpPr>
        <p:spPr>
          <a:xfrm>
            <a:off x="5487500" y="1252750"/>
            <a:ext cx="2881500" cy="1723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sz="1013">
                <a:solidFill>
                  <a:schemeClr val="dk1"/>
                </a:solidFill>
                <a:highlight>
                  <a:srgbClr val="F9F9FE"/>
                </a:highlight>
                <a:latin typeface="League Spartan Medium"/>
                <a:ea typeface="League Spartan Medium"/>
                <a:cs typeface="League Spartan Medium"/>
                <a:sym typeface="League Spartan Medium"/>
              </a:rPr>
              <a:t>Accuracy measures the proportion of correctly classified samples, while AUC-ROC measures the model's ability to distinguish between positive and negative samples. Precision measures the proportion of true positives among all positive predictions, while recall measures the proportion of true positives among all actual positive samples. Sensitivity measures the proportion of true positives among all actual positive samples, while specificity measures the proportion of true negatives among all actual negative samples.</a:t>
            </a:r>
            <a:endParaRPr sz="1052">
              <a:latin typeface="League Spartan Medium"/>
              <a:ea typeface="League Spartan Medium"/>
              <a:cs typeface="League Spartan Medium"/>
              <a:sym typeface="League Spartan Medium"/>
            </a:endParaRPr>
          </a:p>
        </p:txBody>
      </p:sp>
      <p:sp>
        <p:nvSpPr>
          <p:cNvPr id="234" name="Google Shape;234;p33"/>
          <p:cNvSpPr txBox="1">
            <a:spLocks noGrp="1"/>
          </p:cNvSpPr>
          <p:nvPr>
            <p:ph type="subTitle" idx="1"/>
          </p:nvPr>
        </p:nvSpPr>
        <p:spPr>
          <a:xfrm>
            <a:off x="1106375" y="1370525"/>
            <a:ext cx="2881500" cy="137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50">
                <a:solidFill>
                  <a:schemeClr val="dk1"/>
                </a:solidFill>
                <a:highlight>
                  <a:srgbClr val="F9F9FE"/>
                </a:highlight>
                <a:latin typeface="League Spartan Medium"/>
                <a:ea typeface="League Spartan Medium"/>
                <a:cs typeface="League Spartan Medium"/>
                <a:sym typeface="League Spartan Medium"/>
              </a:rPr>
              <a:t>I measured the performance of the models using key assessment metrics such as accuracy, AUC-ROC, precision, recall, sensitivity, and specificity.</a:t>
            </a:r>
            <a:endParaRPr>
              <a:latin typeface="League Spartan Medium"/>
              <a:ea typeface="League Spartan Medium"/>
              <a:cs typeface="League Spartan Medium"/>
              <a:sym typeface="League Spartan Medium"/>
            </a:endParaRPr>
          </a:p>
        </p:txBody>
      </p:sp>
      <p:sp>
        <p:nvSpPr>
          <p:cNvPr id="235" name="Google Shape;235;p33"/>
          <p:cNvSpPr txBox="1">
            <a:spLocks noGrp="1"/>
          </p:cNvSpPr>
          <p:nvPr>
            <p:ph type="subTitle" idx="3"/>
          </p:nvPr>
        </p:nvSpPr>
        <p:spPr>
          <a:xfrm>
            <a:off x="1106375" y="2445754"/>
            <a:ext cx="2881500" cy="1302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050" dirty="0">
                <a:solidFill>
                  <a:schemeClr val="dk1"/>
                </a:solidFill>
                <a:highlight>
                  <a:srgbClr val="F9F9FE"/>
                </a:highlight>
                <a:latin typeface="League Spartan Medium"/>
                <a:ea typeface="League Spartan Medium"/>
                <a:cs typeface="League Spartan Medium"/>
                <a:sym typeface="League Spartan Medium"/>
              </a:rPr>
              <a:t>These metrics help to evaluate the model's performance and identify areas for improvement.The study also used ROC analysis to assess and compare the models, examining metrics such as AUC, sensitivity, specificity, and ideal thresholds.</a:t>
            </a:r>
            <a:endParaRPr dirty="0">
              <a:latin typeface="League Spartan Medium"/>
              <a:ea typeface="League Spartan Medium"/>
              <a:cs typeface="League Spartan Medium"/>
              <a:sym typeface="League Spartan Medium"/>
            </a:endParaRPr>
          </a:p>
        </p:txBody>
      </p:sp>
      <p:sp>
        <p:nvSpPr>
          <p:cNvPr id="236" name="Google Shape;236;p33"/>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050">
                <a:solidFill>
                  <a:schemeClr val="dk1"/>
                </a:solidFill>
                <a:highlight>
                  <a:srgbClr val="F9F9FE"/>
                </a:highlight>
                <a:latin typeface="League Spartan Medium"/>
                <a:ea typeface="League Spartan Medium"/>
                <a:cs typeface="League Spartan Medium"/>
                <a:sym typeface="League Spartan Medium"/>
              </a:rPr>
              <a:t>ROC analysis plots the true positive rate against the false positive rate at different classification thresholds, allowing for the selection of an optimal threshold that balances sensitivity and specificity.</a:t>
            </a:r>
            <a:endParaRPr>
              <a:latin typeface="League Spartan Medium"/>
              <a:ea typeface="League Spartan Medium"/>
              <a:cs typeface="League Spartan Medium"/>
              <a:sym typeface="League Spartan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83A724-7637-46AD-F1A6-12F89587BAA9}"/>
              </a:ext>
            </a:extLst>
          </p:cNvPr>
          <p:cNvSpPr>
            <a:spLocks noGrp="1"/>
          </p:cNvSpPr>
          <p:nvPr>
            <p:ph type="title"/>
          </p:nvPr>
        </p:nvSpPr>
        <p:spPr/>
        <p:txBody>
          <a:bodyPr/>
          <a:lstStyle/>
          <a:p>
            <a:r>
              <a:rPr lang="en-IN" dirty="0"/>
              <a:t>Optimizing the Predictive Model</a:t>
            </a:r>
          </a:p>
        </p:txBody>
      </p:sp>
      <p:sp>
        <p:nvSpPr>
          <p:cNvPr id="4" name="Subtitle 3">
            <a:extLst>
              <a:ext uri="{FF2B5EF4-FFF2-40B4-BE49-F238E27FC236}">
                <a16:creationId xmlns:a16="http://schemas.microsoft.com/office/drawing/2014/main" id="{14DA7C9F-F72E-D495-08BB-CDA2C669FBF0}"/>
              </a:ext>
            </a:extLst>
          </p:cNvPr>
          <p:cNvSpPr>
            <a:spLocks noGrp="1"/>
          </p:cNvSpPr>
          <p:nvPr>
            <p:ph type="subTitle" idx="1"/>
          </p:nvPr>
        </p:nvSpPr>
        <p:spPr/>
        <p:txBody>
          <a:bodyPr>
            <a:normAutofit lnSpcReduction="10000"/>
          </a:bodyPr>
          <a:lstStyle/>
          <a:p>
            <a:pPr algn="l">
              <a:buFont typeface="Arial" panose="020B0604020202020204" pitchFamily="34" charset="0"/>
              <a:buChar char="•"/>
            </a:pPr>
            <a:r>
              <a:rPr lang="en-IN" b="1" i="0" dirty="0">
                <a:effectLst/>
                <a:latin typeface="League Spartan" panose="020B0604020202020204" charset="0"/>
              </a:rPr>
              <a:t>Approach:</a:t>
            </a:r>
            <a:r>
              <a:rPr lang="en-IN" b="0" i="0" dirty="0">
                <a:effectLst/>
                <a:latin typeface="League Spartan" panose="020B0604020202020204" charset="0"/>
              </a:rPr>
              <a:t> Leveraged logistic regression and random forest algorithms.</a:t>
            </a:r>
          </a:p>
          <a:p>
            <a:pPr algn="l">
              <a:buFont typeface="Arial" panose="020B0604020202020204" pitchFamily="34" charset="0"/>
              <a:buChar char="•"/>
            </a:pPr>
            <a:r>
              <a:rPr lang="en-IN" b="1" i="0" dirty="0">
                <a:effectLst/>
                <a:latin typeface="League Spartan" panose="020B0604020202020204" charset="0"/>
              </a:rPr>
              <a:t>Baseline:</a:t>
            </a:r>
            <a:r>
              <a:rPr lang="en-IN" b="0" i="0" dirty="0">
                <a:effectLst/>
                <a:latin typeface="League Spartan" panose="020B0604020202020204" charset="0"/>
              </a:rPr>
              <a:t> Logistic regression provided foundational insights.</a:t>
            </a:r>
          </a:p>
          <a:p>
            <a:pPr algn="l">
              <a:buFont typeface="Arial" panose="020B0604020202020204" pitchFamily="34" charset="0"/>
              <a:buChar char="•"/>
            </a:pPr>
            <a:r>
              <a:rPr lang="en-IN" b="1" i="0" dirty="0">
                <a:effectLst/>
                <a:latin typeface="League Spartan" panose="020B0604020202020204" charset="0"/>
              </a:rPr>
              <a:t>Outcome:</a:t>
            </a:r>
            <a:r>
              <a:rPr lang="en-IN" b="0" i="0" dirty="0">
                <a:effectLst/>
                <a:latin typeface="League Spartan" panose="020B0604020202020204" charset="0"/>
              </a:rPr>
              <a:t> Random forest outperformed with 99% accuracy.</a:t>
            </a:r>
          </a:p>
          <a:p>
            <a:pPr algn="l">
              <a:buFont typeface="Arial" panose="020B0604020202020204" pitchFamily="34" charset="0"/>
              <a:buChar char="•"/>
            </a:pPr>
            <a:r>
              <a:rPr lang="en-IN" b="1" i="0" dirty="0">
                <a:effectLst/>
                <a:latin typeface="League Spartan" panose="020B0604020202020204" charset="0"/>
              </a:rPr>
              <a:t>Validation:</a:t>
            </a:r>
            <a:r>
              <a:rPr lang="en-IN" b="0" i="0" dirty="0">
                <a:effectLst/>
                <a:latin typeface="League Spartan" panose="020B0604020202020204" charset="0"/>
              </a:rPr>
              <a:t> Thorough ROC analysis confirmed model reliability.</a:t>
            </a:r>
          </a:p>
          <a:p>
            <a:pPr algn="l">
              <a:buFont typeface="Arial" panose="020B0604020202020204" pitchFamily="34" charset="0"/>
              <a:buChar char="•"/>
            </a:pPr>
            <a:r>
              <a:rPr lang="en-IN" b="1" i="0" dirty="0">
                <a:effectLst/>
                <a:latin typeface="League Spartan" panose="020B0604020202020204" charset="0"/>
              </a:rPr>
              <a:t>Implication:</a:t>
            </a:r>
            <a:r>
              <a:rPr lang="en-IN" b="0" i="0" dirty="0">
                <a:effectLst/>
                <a:latin typeface="League Spartan" panose="020B0604020202020204" charset="0"/>
              </a:rPr>
              <a:t> The robust performance of the random forest model informs effective social media strategies for shaping positive perceptions of COVID-19 vaccines on Twitter.</a:t>
            </a:r>
          </a:p>
          <a:p>
            <a:endParaRPr lang="en-IN" dirty="0"/>
          </a:p>
        </p:txBody>
      </p:sp>
    </p:spTree>
    <p:extLst>
      <p:ext uri="{BB962C8B-B14F-4D97-AF65-F5344CB8AC3E}">
        <p14:creationId xmlns:p14="http://schemas.microsoft.com/office/powerpoint/2010/main" val="247479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sz="1000">
                <a:latin typeface="League Spartan Medium"/>
                <a:ea typeface="League Spartan Medium"/>
                <a:cs typeface="League Spartan Medium"/>
                <a:sym typeface="League Spartan Medium"/>
              </a:rPr>
              <a:t>We visualized the results using various charts and plots.</a:t>
            </a:r>
            <a:endParaRPr sz="1000">
              <a:latin typeface="League Spartan Medium"/>
              <a:ea typeface="League Spartan Medium"/>
              <a:cs typeface="League Spartan Medium"/>
              <a:sym typeface="League Spartan Medium"/>
            </a:endParaRPr>
          </a:p>
        </p:txBody>
      </p:sp>
      <p:sp>
        <p:nvSpPr>
          <p:cNvPr id="251" name="Google Shape;251;p3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sz="1000">
                <a:latin typeface="League Spartan Medium"/>
                <a:ea typeface="League Spartan Medium"/>
                <a:cs typeface="League Spartan Medium"/>
                <a:sym typeface="League Spartan Medium"/>
              </a:rPr>
              <a:t>Some essential charts included the ROC curve, precision-recall curve, and confusion matrix.</a:t>
            </a:r>
            <a:endParaRPr sz="1000">
              <a:latin typeface="League Spartan Medium"/>
              <a:ea typeface="League Spartan Medium"/>
              <a:cs typeface="League Spartan Medium"/>
              <a:sym typeface="League Spartan Medium"/>
            </a:endParaRPr>
          </a:p>
        </p:txBody>
      </p:sp>
      <p:sp>
        <p:nvSpPr>
          <p:cNvPr id="252" name="Google Shape;252;p3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000">
                <a:latin typeface="League Spartan"/>
                <a:ea typeface="League Spartan"/>
                <a:cs typeface="League Spartan"/>
                <a:sym typeface="League Spartan"/>
              </a:rPr>
              <a:t>The predictive results were visualized using bar charts and line plots, showcasing the model's performance.</a:t>
            </a:r>
            <a:endParaRPr sz="1000">
              <a:latin typeface="League Spartan"/>
              <a:ea typeface="League Spartan"/>
              <a:cs typeface="League Spartan"/>
              <a:sym typeface="League Spartan"/>
            </a:endParaRPr>
          </a:p>
        </p:txBody>
      </p:sp>
      <p:sp>
        <p:nvSpPr>
          <p:cNvPr id="253" name="Google Shape;253;p3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000">
                <a:latin typeface="League Spartan Medium"/>
                <a:ea typeface="League Spartan Medium"/>
                <a:cs typeface="League Spartan Medium"/>
                <a:sym typeface="League Spartan Medium"/>
              </a:rPr>
              <a:t>Prescriptive results were visualized using stacked bar charts and area plots to depict the impact of interventions.</a:t>
            </a:r>
            <a:endParaRPr sz="1000">
              <a:latin typeface="League Spartan Medium"/>
              <a:ea typeface="League Spartan Medium"/>
              <a:cs typeface="League Spartan Medium"/>
              <a:sym typeface="League Spartan Medium"/>
            </a:endParaRPr>
          </a:p>
        </p:txBody>
      </p:sp>
      <p:sp>
        <p:nvSpPr>
          <p:cNvPr id="254" name="Google Shape;254;p3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Results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7"/>
          <p:cNvPicPr preferRelativeResize="0"/>
          <p:nvPr/>
        </p:nvPicPr>
        <p:blipFill>
          <a:blip r:embed="rId3">
            <a:alphaModFix/>
          </a:blip>
          <a:stretch>
            <a:fillRect/>
          </a:stretch>
        </p:blipFill>
        <p:spPr>
          <a:xfrm>
            <a:off x="152401" y="152400"/>
            <a:ext cx="4775424" cy="4890700"/>
          </a:xfrm>
          <a:prstGeom prst="rect">
            <a:avLst/>
          </a:prstGeom>
          <a:noFill/>
          <a:ln>
            <a:noFill/>
          </a:ln>
        </p:spPr>
      </p:pic>
      <p:pic>
        <p:nvPicPr>
          <p:cNvPr id="267" name="Google Shape;267;p37"/>
          <p:cNvPicPr preferRelativeResize="0"/>
          <p:nvPr/>
        </p:nvPicPr>
        <p:blipFill>
          <a:blip r:embed="rId4">
            <a:alphaModFix/>
          </a:blip>
          <a:stretch>
            <a:fillRect/>
          </a:stretch>
        </p:blipFill>
        <p:spPr>
          <a:xfrm>
            <a:off x="5024200" y="152400"/>
            <a:ext cx="3967399" cy="479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3059775" y="2526925"/>
            <a:ext cx="3589425" cy="2430525"/>
          </a:xfrm>
          <a:prstGeom prst="rect">
            <a:avLst/>
          </a:prstGeom>
          <a:noFill/>
          <a:ln>
            <a:noFill/>
          </a:ln>
        </p:spPr>
      </p:pic>
      <p:pic>
        <p:nvPicPr>
          <p:cNvPr id="260" name="Google Shape;260;p36"/>
          <p:cNvPicPr preferRelativeResize="0"/>
          <p:nvPr/>
        </p:nvPicPr>
        <p:blipFill>
          <a:blip r:embed="rId4">
            <a:alphaModFix/>
          </a:blip>
          <a:stretch>
            <a:fillRect/>
          </a:stretch>
        </p:blipFill>
        <p:spPr>
          <a:xfrm>
            <a:off x="152400" y="152400"/>
            <a:ext cx="3712925" cy="2222125"/>
          </a:xfrm>
          <a:prstGeom prst="rect">
            <a:avLst/>
          </a:prstGeom>
          <a:noFill/>
          <a:ln>
            <a:noFill/>
          </a:ln>
        </p:spPr>
      </p:pic>
      <p:pic>
        <p:nvPicPr>
          <p:cNvPr id="261" name="Google Shape;261;p36"/>
          <p:cNvPicPr preferRelativeResize="0"/>
          <p:nvPr/>
        </p:nvPicPr>
        <p:blipFill>
          <a:blip r:embed="rId5">
            <a:alphaModFix/>
          </a:blip>
          <a:stretch>
            <a:fillRect/>
          </a:stretch>
        </p:blipFill>
        <p:spPr>
          <a:xfrm>
            <a:off x="4936050" y="235550"/>
            <a:ext cx="3822499" cy="2138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On-screen Show (16:9)</PresentationFormat>
  <Paragraphs>46</Paragraphs>
  <Slides>12</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League Spartan Medium</vt:lpstr>
      <vt:lpstr>Söhne</vt:lpstr>
      <vt:lpstr>Open Sans Medium</vt:lpstr>
      <vt:lpstr>Inter</vt:lpstr>
      <vt:lpstr>Lato Light</vt:lpstr>
      <vt:lpstr>League Spartan</vt:lpstr>
      <vt:lpstr>Arial</vt:lpstr>
      <vt:lpstr>Calibri</vt:lpstr>
      <vt:lpstr>Poppins</vt:lpstr>
      <vt:lpstr>League Spartan SemiBold</vt:lpstr>
      <vt:lpstr>Simple Light</vt:lpstr>
      <vt:lpstr>Modern Monochrome - v1</vt:lpstr>
      <vt:lpstr>Twitter Sentiment Analysis on COVID-19 Vaccine Emotion</vt:lpstr>
      <vt:lpstr>Introduction</vt:lpstr>
      <vt:lpstr>Background &amp; Research </vt:lpstr>
      <vt:lpstr>Avoiding Overfitting</vt:lpstr>
      <vt:lpstr>Measured Explanatory Variables or Predictors Perfrormance</vt:lpstr>
      <vt:lpstr>Optimizing the Predictive Model</vt:lpstr>
      <vt:lpstr>Results Visualization</vt:lpstr>
      <vt:lpstr>PowerPoint Presentation</vt:lpstr>
      <vt:lpstr>PowerPoint Presentation</vt:lpstr>
      <vt:lpstr>Optimizing The Model</vt:lpstr>
      <vt:lpstr>Decision Analysis</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on COVID-19 Vaccine Emotion</dc:title>
  <cp:lastModifiedBy>shareef shaik</cp:lastModifiedBy>
  <cp:revision>1</cp:revision>
  <dcterms:modified xsi:type="dcterms:W3CDTF">2023-11-20T02:33:46Z</dcterms:modified>
</cp:coreProperties>
</file>