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71" r:id="rId4"/>
    <p:sldId id="272" r:id="rId5"/>
    <p:sldId id="265" r:id="rId6"/>
    <p:sldId id="270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75CC"/>
    <a:srgbClr val="008DF6"/>
    <a:srgbClr val="00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5E81F-89F5-403E-9C08-DB6E73B3133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AF7CB-38FB-4282-9B88-B2AB6A08F83E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Motivation</a:t>
          </a:r>
          <a:endParaRPr lang="en-US" dirty="0"/>
        </a:p>
      </dgm:t>
    </dgm:pt>
    <dgm:pt modelId="{570B8084-1477-4B58-B8F8-AB819D688F50}" type="parTrans" cxnId="{EF9CDBE2-A834-4495-B211-E14ADDFAEBAC}">
      <dgm:prSet/>
      <dgm:spPr/>
      <dgm:t>
        <a:bodyPr/>
        <a:lstStyle/>
        <a:p>
          <a:endParaRPr lang="en-US"/>
        </a:p>
      </dgm:t>
    </dgm:pt>
    <dgm:pt modelId="{E9F48A3F-1C73-42D8-8A3B-0D7286FA9CC2}" type="sibTrans" cxnId="{EF9CDBE2-A834-4495-B211-E14ADDFAEBAC}">
      <dgm:prSet/>
      <dgm:spPr/>
      <dgm:t>
        <a:bodyPr/>
        <a:lstStyle/>
        <a:p>
          <a:endParaRPr lang="en-US"/>
        </a:p>
      </dgm:t>
    </dgm:pt>
    <dgm:pt modelId="{128B9409-27D3-4CE1-B6CD-40D7363831CF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Analysis</a:t>
          </a:r>
          <a:endParaRPr lang="en-US" dirty="0"/>
        </a:p>
      </dgm:t>
    </dgm:pt>
    <dgm:pt modelId="{3E6C3053-86E2-42F8-AD14-F38A166BB7BF}" type="parTrans" cxnId="{98F25940-3D1D-4EFE-9F60-001C890FF2BF}">
      <dgm:prSet/>
      <dgm:spPr/>
      <dgm:t>
        <a:bodyPr/>
        <a:lstStyle/>
        <a:p>
          <a:endParaRPr lang="en-US"/>
        </a:p>
      </dgm:t>
    </dgm:pt>
    <dgm:pt modelId="{4CAC04F6-C56B-4749-BE4B-AEC38A85880A}" type="sibTrans" cxnId="{98F25940-3D1D-4EFE-9F60-001C890FF2BF}">
      <dgm:prSet/>
      <dgm:spPr/>
      <dgm:t>
        <a:bodyPr/>
        <a:lstStyle/>
        <a:p>
          <a:endParaRPr lang="en-US"/>
        </a:p>
      </dgm:t>
    </dgm:pt>
    <dgm:pt modelId="{C9548A96-A7B1-4515-B896-D26D1232BEF2}">
      <dgm:prSet phldrT="[Text]"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Machine Learning</a:t>
          </a:r>
          <a:endParaRPr lang="en-US" dirty="0"/>
        </a:p>
      </dgm:t>
    </dgm:pt>
    <dgm:pt modelId="{81770DE6-73C2-496A-A064-573D0475D561}" type="parTrans" cxnId="{1E36644E-E752-447C-9ADC-84EF57CD4C93}">
      <dgm:prSet/>
      <dgm:spPr/>
      <dgm:t>
        <a:bodyPr/>
        <a:lstStyle/>
        <a:p>
          <a:endParaRPr lang="en-US"/>
        </a:p>
      </dgm:t>
    </dgm:pt>
    <dgm:pt modelId="{5A8D9C50-90B2-4128-BE56-31C860C3BB04}" type="sibTrans" cxnId="{1E36644E-E752-447C-9ADC-84EF57CD4C93}">
      <dgm:prSet/>
      <dgm:spPr/>
      <dgm:t>
        <a:bodyPr/>
        <a:lstStyle/>
        <a:p>
          <a:endParaRPr lang="en-US"/>
        </a:p>
      </dgm:t>
    </dgm:pt>
    <dgm:pt modelId="{EAD1B667-1D5A-4CF7-926D-6ECB0A710D6C}">
      <dgm:prSet/>
      <dgm:spPr/>
      <dgm:t>
        <a:bodyPr/>
        <a:lstStyle/>
        <a:p>
          <a:r>
            <a:rPr lang="en-US" dirty="0" smtClean="0">
              <a:solidFill>
                <a:srgbClr val="0070C0"/>
              </a:solidFill>
            </a:rPr>
            <a:t>Conclusions</a:t>
          </a:r>
          <a:endParaRPr lang="en-US" dirty="0">
            <a:solidFill>
              <a:srgbClr val="0070C0"/>
            </a:solidFill>
          </a:endParaRPr>
        </a:p>
      </dgm:t>
    </dgm:pt>
    <dgm:pt modelId="{3766B1D7-8194-46B4-8A4E-705630CA2EE9}" type="parTrans" cxnId="{E2BC466A-6DD4-4741-B751-A4AA0F2C6585}">
      <dgm:prSet/>
      <dgm:spPr/>
      <dgm:t>
        <a:bodyPr/>
        <a:lstStyle/>
        <a:p>
          <a:endParaRPr lang="en-US"/>
        </a:p>
      </dgm:t>
    </dgm:pt>
    <dgm:pt modelId="{FCCCBC24-3B77-4F01-955D-3BD86DCC9561}" type="sibTrans" cxnId="{E2BC466A-6DD4-4741-B751-A4AA0F2C6585}">
      <dgm:prSet/>
      <dgm:spPr/>
      <dgm:t>
        <a:bodyPr/>
        <a:lstStyle/>
        <a:p>
          <a:endParaRPr lang="en-US"/>
        </a:p>
      </dgm:t>
    </dgm:pt>
    <dgm:pt modelId="{3A257801-28E3-4009-99E3-E9C50808DF61}" type="pres">
      <dgm:prSet presAssocID="{D8A5E81F-89F5-403E-9C08-DB6E73B31335}" presName="CompostProcess" presStyleCnt="0">
        <dgm:presLayoutVars>
          <dgm:dir/>
          <dgm:resizeHandles val="exact"/>
        </dgm:presLayoutVars>
      </dgm:prSet>
      <dgm:spPr/>
    </dgm:pt>
    <dgm:pt modelId="{3F9F6D80-88FA-4082-92F5-10F4DAB9C2F4}" type="pres">
      <dgm:prSet presAssocID="{D8A5E81F-89F5-403E-9C08-DB6E73B31335}" presName="arrow" presStyleLbl="bgShp" presStyleIdx="0" presStyleCnt="1"/>
      <dgm:spPr/>
    </dgm:pt>
    <dgm:pt modelId="{D05BA86A-645B-4488-B2C1-83E016E9245F}" type="pres">
      <dgm:prSet presAssocID="{D8A5E81F-89F5-403E-9C08-DB6E73B31335}" presName="linearProcess" presStyleCnt="0"/>
      <dgm:spPr/>
    </dgm:pt>
    <dgm:pt modelId="{A7804E32-A664-460A-9C33-1FF7021E7C5C}" type="pres">
      <dgm:prSet presAssocID="{5E6AF7CB-38FB-4282-9B88-B2AB6A08F83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7D938-528C-4F6E-808F-1C6170E3A008}" type="pres">
      <dgm:prSet presAssocID="{E9F48A3F-1C73-42D8-8A3B-0D7286FA9CC2}" presName="sibTrans" presStyleCnt="0"/>
      <dgm:spPr/>
    </dgm:pt>
    <dgm:pt modelId="{0144B4BC-3FB6-4837-9D0D-32A7D6828718}" type="pres">
      <dgm:prSet presAssocID="{128B9409-27D3-4CE1-B6CD-40D7363831C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BC8B9-DC03-4F0C-A14A-793A35C45AE1}" type="pres">
      <dgm:prSet presAssocID="{4CAC04F6-C56B-4749-BE4B-AEC38A85880A}" presName="sibTrans" presStyleCnt="0"/>
      <dgm:spPr/>
    </dgm:pt>
    <dgm:pt modelId="{2672F4BB-C3D4-4F04-B809-EC3E411D7794}" type="pres">
      <dgm:prSet presAssocID="{C9548A96-A7B1-4515-B896-D26D1232BEF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86EF1-5954-4CC7-8A21-348E089255AE}" type="pres">
      <dgm:prSet presAssocID="{5A8D9C50-90B2-4128-BE56-31C860C3BB04}" presName="sibTrans" presStyleCnt="0"/>
      <dgm:spPr/>
    </dgm:pt>
    <dgm:pt modelId="{4D331F9B-5BD2-46DF-8008-346D79D682BE}" type="pres">
      <dgm:prSet presAssocID="{EAD1B667-1D5A-4CF7-926D-6ECB0A710D6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D7D3E-5E38-46E0-920B-CE33C46EE919}" type="presOf" srcId="{C9548A96-A7B1-4515-B896-D26D1232BEF2}" destId="{2672F4BB-C3D4-4F04-B809-EC3E411D7794}" srcOrd="0" destOrd="0" presId="urn:microsoft.com/office/officeart/2005/8/layout/hProcess9"/>
    <dgm:cxn modelId="{461599D0-99FD-4D57-A01C-9AB1C8BA4AE3}" type="presOf" srcId="{128B9409-27D3-4CE1-B6CD-40D7363831CF}" destId="{0144B4BC-3FB6-4837-9D0D-32A7D6828718}" srcOrd="0" destOrd="0" presId="urn:microsoft.com/office/officeart/2005/8/layout/hProcess9"/>
    <dgm:cxn modelId="{A8BA034C-2D64-44CB-9778-CD00B1A6EF0C}" type="presOf" srcId="{EAD1B667-1D5A-4CF7-926D-6ECB0A710D6C}" destId="{4D331F9B-5BD2-46DF-8008-346D79D682BE}" srcOrd="0" destOrd="0" presId="urn:microsoft.com/office/officeart/2005/8/layout/hProcess9"/>
    <dgm:cxn modelId="{98F25940-3D1D-4EFE-9F60-001C890FF2BF}" srcId="{D8A5E81F-89F5-403E-9C08-DB6E73B31335}" destId="{128B9409-27D3-4CE1-B6CD-40D7363831CF}" srcOrd="1" destOrd="0" parTransId="{3E6C3053-86E2-42F8-AD14-F38A166BB7BF}" sibTransId="{4CAC04F6-C56B-4749-BE4B-AEC38A85880A}"/>
    <dgm:cxn modelId="{EF9CDBE2-A834-4495-B211-E14ADDFAEBAC}" srcId="{D8A5E81F-89F5-403E-9C08-DB6E73B31335}" destId="{5E6AF7CB-38FB-4282-9B88-B2AB6A08F83E}" srcOrd="0" destOrd="0" parTransId="{570B8084-1477-4B58-B8F8-AB819D688F50}" sibTransId="{E9F48A3F-1C73-42D8-8A3B-0D7286FA9CC2}"/>
    <dgm:cxn modelId="{D9B05CAA-68F7-476D-9C18-C3C979CBA56A}" type="presOf" srcId="{D8A5E81F-89F5-403E-9C08-DB6E73B31335}" destId="{3A257801-28E3-4009-99E3-E9C50808DF61}" srcOrd="0" destOrd="0" presId="urn:microsoft.com/office/officeart/2005/8/layout/hProcess9"/>
    <dgm:cxn modelId="{E2BC466A-6DD4-4741-B751-A4AA0F2C6585}" srcId="{D8A5E81F-89F5-403E-9C08-DB6E73B31335}" destId="{EAD1B667-1D5A-4CF7-926D-6ECB0A710D6C}" srcOrd="3" destOrd="0" parTransId="{3766B1D7-8194-46B4-8A4E-705630CA2EE9}" sibTransId="{FCCCBC24-3B77-4F01-955D-3BD86DCC9561}"/>
    <dgm:cxn modelId="{1E36644E-E752-447C-9ADC-84EF57CD4C93}" srcId="{D8A5E81F-89F5-403E-9C08-DB6E73B31335}" destId="{C9548A96-A7B1-4515-B896-D26D1232BEF2}" srcOrd="2" destOrd="0" parTransId="{81770DE6-73C2-496A-A064-573D0475D561}" sibTransId="{5A8D9C50-90B2-4128-BE56-31C860C3BB04}"/>
    <dgm:cxn modelId="{C6E1510B-C3D4-45F2-AD01-0492E45C4DD9}" type="presOf" srcId="{5E6AF7CB-38FB-4282-9B88-B2AB6A08F83E}" destId="{A7804E32-A664-460A-9C33-1FF7021E7C5C}" srcOrd="0" destOrd="0" presId="urn:microsoft.com/office/officeart/2005/8/layout/hProcess9"/>
    <dgm:cxn modelId="{D83B8952-026B-4BDE-ACAB-FEF99C44118A}" type="presParOf" srcId="{3A257801-28E3-4009-99E3-E9C50808DF61}" destId="{3F9F6D80-88FA-4082-92F5-10F4DAB9C2F4}" srcOrd="0" destOrd="0" presId="urn:microsoft.com/office/officeart/2005/8/layout/hProcess9"/>
    <dgm:cxn modelId="{ADDDAEDE-717B-4CDD-AE07-500ED49C1274}" type="presParOf" srcId="{3A257801-28E3-4009-99E3-E9C50808DF61}" destId="{D05BA86A-645B-4488-B2C1-83E016E9245F}" srcOrd="1" destOrd="0" presId="urn:microsoft.com/office/officeart/2005/8/layout/hProcess9"/>
    <dgm:cxn modelId="{18B31E88-B8C0-4022-91E2-97EE37540A2E}" type="presParOf" srcId="{D05BA86A-645B-4488-B2C1-83E016E9245F}" destId="{A7804E32-A664-460A-9C33-1FF7021E7C5C}" srcOrd="0" destOrd="0" presId="urn:microsoft.com/office/officeart/2005/8/layout/hProcess9"/>
    <dgm:cxn modelId="{6171F431-CC92-467A-A51E-3906DF7389EE}" type="presParOf" srcId="{D05BA86A-645B-4488-B2C1-83E016E9245F}" destId="{CDD7D938-528C-4F6E-808F-1C6170E3A008}" srcOrd="1" destOrd="0" presId="urn:microsoft.com/office/officeart/2005/8/layout/hProcess9"/>
    <dgm:cxn modelId="{654B9552-12C0-488A-8E4F-009BC29B7E82}" type="presParOf" srcId="{D05BA86A-645B-4488-B2C1-83E016E9245F}" destId="{0144B4BC-3FB6-4837-9D0D-32A7D6828718}" srcOrd="2" destOrd="0" presId="urn:microsoft.com/office/officeart/2005/8/layout/hProcess9"/>
    <dgm:cxn modelId="{AFA2C9BE-A414-4FBD-89C3-83CBA61880ED}" type="presParOf" srcId="{D05BA86A-645B-4488-B2C1-83E016E9245F}" destId="{534BC8B9-DC03-4F0C-A14A-793A35C45AE1}" srcOrd="3" destOrd="0" presId="urn:microsoft.com/office/officeart/2005/8/layout/hProcess9"/>
    <dgm:cxn modelId="{EB97D34E-98B5-4FFF-8F46-E2EC3F4D53D0}" type="presParOf" srcId="{D05BA86A-645B-4488-B2C1-83E016E9245F}" destId="{2672F4BB-C3D4-4F04-B809-EC3E411D7794}" srcOrd="4" destOrd="0" presId="urn:microsoft.com/office/officeart/2005/8/layout/hProcess9"/>
    <dgm:cxn modelId="{F750172C-799B-4877-804D-492DA5C33256}" type="presParOf" srcId="{D05BA86A-645B-4488-B2C1-83E016E9245F}" destId="{6BF86EF1-5954-4CC7-8A21-348E089255AE}" srcOrd="5" destOrd="0" presId="urn:microsoft.com/office/officeart/2005/8/layout/hProcess9"/>
    <dgm:cxn modelId="{A34A8BA0-04BA-4319-92EC-BC6D107E61E7}" type="presParOf" srcId="{D05BA86A-645B-4488-B2C1-83E016E9245F}" destId="{4D331F9B-5BD2-46DF-8008-346D79D682B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F6D80-88FA-4082-92F5-10F4DAB9C2F4}">
      <dsp:nvSpPr>
        <dsp:cNvPr id="0" name=""/>
        <dsp:cNvSpPr/>
      </dsp:nvSpPr>
      <dsp:spPr>
        <a:xfrm>
          <a:off x="613363" y="0"/>
          <a:ext cx="6951452" cy="41585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04E32-A664-460A-9C33-1FF7021E7C5C}">
      <dsp:nvSpPr>
        <dsp:cNvPr id="0" name=""/>
        <dsp:cNvSpPr/>
      </dsp:nvSpPr>
      <dsp:spPr>
        <a:xfrm>
          <a:off x="6554" y="1247550"/>
          <a:ext cx="1957558" cy="166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70C0"/>
              </a:solidFill>
            </a:rPr>
            <a:t>Motivation</a:t>
          </a:r>
          <a:endParaRPr lang="en-US" sz="2400" kern="1200" dirty="0"/>
        </a:p>
      </dsp:txBody>
      <dsp:txXfrm>
        <a:off x="87755" y="1328751"/>
        <a:ext cx="1795156" cy="1500999"/>
      </dsp:txXfrm>
    </dsp:sp>
    <dsp:sp modelId="{0144B4BC-3FB6-4837-9D0D-32A7D6828718}">
      <dsp:nvSpPr>
        <dsp:cNvPr id="0" name=""/>
        <dsp:cNvSpPr/>
      </dsp:nvSpPr>
      <dsp:spPr>
        <a:xfrm>
          <a:off x="2075724" y="1247550"/>
          <a:ext cx="1957558" cy="166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70C0"/>
              </a:solidFill>
            </a:rPr>
            <a:t>Analysis</a:t>
          </a:r>
          <a:endParaRPr lang="en-US" sz="2400" kern="1200" dirty="0"/>
        </a:p>
      </dsp:txBody>
      <dsp:txXfrm>
        <a:off x="2156925" y="1328751"/>
        <a:ext cx="1795156" cy="1500999"/>
      </dsp:txXfrm>
    </dsp:sp>
    <dsp:sp modelId="{2672F4BB-C3D4-4F04-B809-EC3E411D7794}">
      <dsp:nvSpPr>
        <dsp:cNvPr id="0" name=""/>
        <dsp:cNvSpPr/>
      </dsp:nvSpPr>
      <dsp:spPr>
        <a:xfrm>
          <a:off x="4144895" y="1247550"/>
          <a:ext cx="1957558" cy="166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70C0"/>
              </a:solidFill>
            </a:rPr>
            <a:t>Machine Learning</a:t>
          </a:r>
          <a:endParaRPr lang="en-US" sz="2400" kern="1200" dirty="0"/>
        </a:p>
      </dsp:txBody>
      <dsp:txXfrm>
        <a:off x="4226096" y="1328751"/>
        <a:ext cx="1795156" cy="1500999"/>
      </dsp:txXfrm>
    </dsp:sp>
    <dsp:sp modelId="{4D331F9B-5BD2-46DF-8008-346D79D682BE}">
      <dsp:nvSpPr>
        <dsp:cNvPr id="0" name=""/>
        <dsp:cNvSpPr/>
      </dsp:nvSpPr>
      <dsp:spPr>
        <a:xfrm>
          <a:off x="6214065" y="1247550"/>
          <a:ext cx="1957558" cy="1663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70C0"/>
              </a:solidFill>
            </a:rPr>
            <a:t>Conclusions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6295266" y="1328751"/>
        <a:ext cx="1795156" cy="150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1A0E-EE64-4DC9-BC38-E8D043DFF3D4}" type="datetimeFigureOut">
              <a:rPr lang="en-CA" smtClean="0"/>
              <a:t>2021-08-24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F19E-AA72-498E-8154-387325D182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01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F19E-AA72-498E-8154-387325D182C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4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723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84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B8CC-86D4-4612-8D24-B3BA805B0E9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28C3D8-5D70-4EDC-A378-216EEA979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Bilalmajeed199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16" y="1313139"/>
            <a:ext cx="6560889" cy="8604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900" dirty="0" smtClean="0">
                <a:solidFill>
                  <a:srgbClr val="0070C0"/>
                </a:solidFill>
              </a:rPr>
              <a:t>Loan Default </a:t>
            </a:r>
            <a:r>
              <a:rPr lang="en-US" sz="4900" dirty="0" smtClean="0">
                <a:solidFill>
                  <a:srgbClr val="0070C0"/>
                </a:solidFill>
              </a:rPr>
              <a:t>Prediction Project </a:t>
            </a:r>
            <a:r>
              <a:rPr lang="en-US" dirty="0" smtClean="0">
                <a:solidFill>
                  <a:srgbClr val="0070C0"/>
                </a:solidFill>
              </a:rPr>
              <a:t>Presentation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56CE3B-6616-4350-B3C3-08F66ADB0406}"/>
              </a:ext>
            </a:extLst>
          </p:cNvPr>
          <p:cNvSpPr txBox="1">
            <a:spLocks/>
          </p:cNvSpPr>
          <p:nvPr/>
        </p:nvSpPr>
        <p:spPr>
          <a:xfrm>
            <a:off x="1119616" y="5727711"/>
            <a:ext cx="3419105" cy="53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Presented by: </a:t>
            </a:r>
            <a:r>
              <a:rPr lang="en-US" sz="2000" dirty="0" err="1" smtClean="0">
                <a:solidFill>
                  <a:srgbClr val="00B0F0"/>
                </a:solidFill>
              </a:rPr>
              <a:t>Sharel</a:t>
            </a:r>
            <a:r>
              <a:rPr lang="en-US" sz="2000" dirty="0" smtClean="0">
                <a:solidFill>
                  <a:srgbClr val="00B0F0"/>
                </a:solidFill>
              </a:rPr>
              <a:t> Cooper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 txBox="1">
            <a:spLocks/>
          </p:cNvSpPr>
          <p:nvPr/>
        </p:nvSpPr>
        <p:spPr>
          <a:xfrm>
            <a:off x="980957" y="3935045"/>
            <a:ext cx="6560889" cy="1098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 txBox="1">
            <a:spLocks/>
          </p:cNvSpPr>
          <p:nvPr/>
        </p:nvSpPr>
        <p:spPr>
          <a:xfrm>
            <a:off x="1119616" y="2868213"/>
            <a:ext cx="6560889" cy="833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>
                <a:solidFill>
                  <a:srgbClr val="0070C0"/>
                </a:solidFill>
              </a:rPr>
              <a:t>Employing </a:t>
            </a:r>
            <a:r>
              <a:rPr lang="en-US" sz="2800" dirty="0" smtClean="0">
                <a:solidFill>
                  <a:srgbClr val="0070C0"/>
                </a:solidFill>
              </a:rPr>
              <a:t>Data Analysis</a:t>
            </a:r>
            <a:r>
              <a:rPr lang="en-US" sz="2800" dirty="0" smtClean="0">
                <a:solidFill>
                  <a:srgbClr val="0070C0"/>
                </a:solidFill>
              </a:rPr>
              <a:t>, Machine Learning &amp; Neural </a:t>
            </a:r>
            <a:r>
              <a:rPr lang="en-US" sz="2800" dirty="0" smtClean="0">
                <a:solidFill>
                  <a:srgbClr val="0070C0"/>
                </a:solidFill>
              </a:rPr>
              <a:t>Networks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10" name="Google Shape;1242;p48"/>
          <p:cNvSpPr/>
          <p:nvPr/>
        </p:nvSpPr>
        <p:spPr>
          <a:xfrm>
            <a:off x="9323753" y="1461477"/>
            <a:ext cx="1771158" cy="1703850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0DF3-7351-4877-9F13-7A097D3A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23" y="619748"/>
            <a:ext cx="7474172" cy="7635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 of Contents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4870536"/>
              </p:ext>
            </p:extLst>
          </p:nvPr>
        </p:nvGraphicFramePr>
        <p:xfrm>
          <a:off x="1010123" y="1840661"/>
          <a:ext cx="8178179" cy="4158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oogle Shape;1213;p48"/>
          <p:cNvGrpSpPr/>
          <p:nvPr/>
        </p:nvGrpSpPr>
        <p:grpSpPr>
          <a:xfrm>
            <a:off x="9250824" y="1383323"/>
            <a:ext cx="2016369" cy="1585255"/>
            <a:chOff x="4610450" y="3703750"/>
            <a:chExt cx="453050" cy="332175"/>
          </a:xfrm>
          <a:solidFill>
            <a:srgbClr val="0070C0"/>
          </a:solidFill>
        </p:grpSpPr>
        <p:sp>
          <p:nvSpPr>
            <p:cNvPr id="7" name="Google Shape;121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9" name="Google Shape;121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54" y="4298461"/>
            <a:ext cx="3035435" cy="204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19" y="2068749"/>
            <a:ext cx="6919220" cy="1879434"/>
          </a:xfrm>
        </p:spPr>
        <p:txBody>
          <a:bodyPr>
            <a:normAutofit/>
          </a:bodyPr>
          <a:lstStyle/>
          <a:p>
            <a:r>
              <a:rPr lang="en-CA" sz="1600" dirty="0" smtClean="0"/>
              <a:t>To </a:t>
            </a:r>
            <a:r>
              <a:rPr lang="en-CA" sz="1600" dirty="0"/>
              <a:t>explore and analyze what </a:t>
            </a:r>
            <a:r>
              <a:rPr lang="en-CA" sz="1600" dirty="0" smtClean="0"/>
              <a:t>factors </a:t>
            </a:r>
            <a:r>
              <a:rPr lang="en-CA" sz="1600" dirty="0"/>
              <a:t>influence </a:t>
            </a:r>
            <a:r>
              <a:rPr lang="en-CA" sz="1600" dirty="0" smtClean="0"/>
              <a:t>clients’ default </a:t>
            </a:r>
          </a:p>
          <a:p>
            <a:r>
              <a:rPr lang="en-CA" sz="1600" dirty="0"/>
              <a:t>Build a Machine Learning Model </a:t>
            </a:r>
            <a:r>
              <a:rPr lang="en-CA" sz="1600" dirty="0" smtClean="0"/>
              <a:t>to reduce </a:t>
            </a:r>
            <a:r>
              <a:rPr lang="en-CA" sz="1600" dirty="0" smtClean="0"/>
              <a:t>risk for banks by attempting to predict clients with a higher probability of defaulting on a loan. </a:t>
            </a:r>
          </a:p>
          <a:p>
            <a:r>
              <a:rPr lang="en-CA" sz="1600" dirty="0" smtClean="0"/>
              <a:t>Analyze to determine </a:t>
            </a:r>
            <a:r>
              <a:rPr lang="en-CA" sz="1600" dirty="0" smtClean="0"/>
              <a:t>what </a:t>
            </a:r>
            <a:r>
              <a:rPr lang="en-CA" sz="1600" dirty="0" smtClean="0"/>
              <a:t>are important factors </a:t>
            </a:r>
            <a:r>
              <a:rPr lang="en-CA" sz="1600" dirty="0" smtClean="0"/>
              <a:t>in the application </a:t>
            </a:r>
            <a:r>
              <a:rPr lang="en-CA" sz="1600" dirty="0"/>
              <a:t>process </a:t>
            </a:r>
            <a:r>
              <a:rPr lang="en-CA" sz="1600" dirty="0" smtClean="0"/>
              <a:t>that can </a:t>
            </a:r>
            <a:r>
              <a:rPr lang="en-CA" sz="1600" dirty="0" smtClean="0"/>
              <a:t>determine higher likelihoods for </a:t>
            </a:r>
            <a:r>
              <a:rPr lang="en-CA" sz="1600" dirty="0" smtClean="0"/>
              <a:t>clients to default.</a:t>
            </a:r>
            <a:endParaRPr lang="en-CA" sz="1600" dirty="0" smtClean="0"/>
          </a:p>
          <a:p>
            <a:endParaRPr lang="en-CA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65" y="1037409"/>
            <a:ext cx="1942866" cy="194286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601785"/>
            <a:ext cx="8596668" cy="70338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Motivation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334" y="13390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Loan defaults are a significant risk to </a:t>
            </a:r>
            <a:r>
              <a:rPr lang="en-CA" dirty="0" smtClean="0">
                <a:solidFill>
                  <a:srgbClr val="0070C0"/>
                </a:solidFill>
              </a:rPr>
              <a:t>the revenue and solvency of </a:t>
            </a:r>
            <a:r>
              <a:rPr lang="en-CA" dirty="0">
                <a:solidFill>
                  <a:srgbClr val="0070C0"/>
                </a:solidFill>
              </a:rPr>
              <a:t>the entire banking sector.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243753"/>
            <a:ext cx="2576816" cy="21015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151" y="4243753"/>
            <a:ext cx="2237314" cy="225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691"/>
            <a:ext cx="8596668" cy="746760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The Dataset: Contents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7063"/>
            <a:ext cx="5184204" cy="1358012"/>
          </a:xfrm>
        </p:spPr>
        <p:txBody>
          <a:bodyPr>
            <a:normAutofit/>
          </a:bodyPr>
          <a:lstStyle/>
          <a:p>
            <a:r>
              <a:rPr lang="en-CA" sz="1400" dirty="0" smtClean="0"/>
              <a:t>Our dataset contains over 370,000 unique lenders, their features, and whether they defaulted on the loan or not.</a:t>
            </a:r>
          </a:p>
          <a:p>
            <a:r>
              <a:rPr lang="en-CA" sz="1400" dirty="0" smtClean="0"/>
              <a:t>Over 120 features including income, credit amount, asset ownership, employment, and other categorical, discrete and continuous features.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474"/>
          <a:stretch/>
        </p:blipFill>
        <p:spPr>
          <a:xfrm>
            <a:off x="677334" y="2617687"/>
            <a:ext cx="7135446" cy="14808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067" y="4360985"/>
            <a:ext cx="3138116" cy="2257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345355"/>
            <a:ext cx="2374200" cy="2257560"/>
          </a:xfrm>
          <a:prstGeom prst="rect">
            <a:avLst/>
          </a:prstGeom>
        </p:spPr>
      </p:pic>
      <p:grpSp>
        <p:nvGrpSpPr>
          <p:cNvPr id="14" name="Google Shape;1273;p48"/>
          <p:cNvGrpSpPr/>
          <p:nvPr/>
        </p:nvGrpSpPr>
        <p:grpSpPr>
          <a:xfrm>
            <a:off x="9112738" y="1034450"/>
            <a:ext cx="1930400" cy="1747827"/>
            <a:chOff x="4562200" y="4968251"/>
            <a:chExt cx="549550" cy="499474"/>
          </a:xfrm>
        </p:grpSpPr>
        <p:sp>
          <p:nvSpPr>
            <p:cNvPr id="15" name="Google Shape;127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6;p48"/>
            <p:cNvSpPr/>
            <p:nvPr/>
          </p:nvSpPr>
          <p:spPr>
            <a:xfrm>
              <a:off x="4631200" y="4968251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48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4D5FB4-C3F7-4D61-801A-FDC3A6F37B2E}"/>
              </a:ext>
            </a:extLst>
          </p:cNvPr>
          <p:cNvSpPr txBox="1">
            <a:spLocks/>
          </p:cNvSpPr>
          <p:nvPr/>
        </p:nvSpPr>
        <p:spPr>
          <a:xfrm>
            <a:off x="723231" y="1164492"/>
            <a:ext cx="7621248" cy="1381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Features </a:t>
            </a:r>
            <a:r>
              <a:rPr lang="en-US" sz="2000" dirty="0"/>
              <a:t>used: Bar charts, scatter </a:t>
            </a:r>
            <a:r>
              <a:rPr lang="en-US" sz="2000" dirty="0" smtClean="0"/>
              <a:t>plots, histograms, box plots, pie charts, etc.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Ethical considerations must be made before using any of the following insights:</a:t>
            </a:r>
            <a:endParaRPr lang="en-US" sz="20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2AF8A2F-D8AC-4886-87DC-8F6D1336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89924"/>
              </p:ext>
            </p:extLst>
          </p:nvPr>
        </p:nvGraphicFramePr>
        <p:xfrm>
          <a:off x="749029" y="2745156"/>
          <a:ext cx="7682523" cy="33813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50479">
                  <a:extLst>
                    <a:ext uri="{9D8B030D-6E8A-4147-A177-3AD203B41FA5}">
                      <a16:colId xmlns:a16="http://schemas.microsoft.com/office/drawing/2014/main" val="3233298628"/>
                    </a:ext>
                  </a:extLst>
                </a:gridCol>
                <a:gridCol w="5532044">
                  <a:extLst>
                    <a:ext uri="{9D8B030D-6E8A-4147-A177-3AD203B41FA5}">
                      <a16:colId xmlns:a16="http://schemas.microsoft.com/office/drawing/2014/main" val="1332722936"/>
                    </a:ext>
                  </a:extLst>
                </a:gridCol>
              </a:tblGrid>
              <a:tr h="334215">
                <a:tc>
                  <a:txBody>
                    <a:bodyPr/>
                    <a:lstStyle/>
                    <a:p>
                      <a:r>
                        <a:rPr lang="en-US" sz="1600" dirty="0"/>
                        <a:t>Analyze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Facts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1713"/>
                  </a:ext>
                </a:extLst>
              </a:tr>
              <a:tr h="303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Income of Client</a:t>
                      </a:r>
                      <a:endParaRPr lang="en-US" sz="1400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~Lower income on </a:t>
                      </a:r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results in </a:t>
                      </a:r>
                      <a:r>
                        <a:rPr lang="en-US" sz="1400" baseline="0" dirty="0" smtClean="0"/>
                        <a:t>increased probability for loan </a:t>
                      </a:r>
                      <a:r>
                        <a:rPr lang="en-US" sz="1400" baseline="0" dirty="0" smtClean="0"/>
                        <a:t>default</a:t>
                      </a:r>
                      <a:endParaRPr lang="en-US" sz="1400" b="1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3316625"/>
                  </a:ext>
                </a:extLst>
              </a:tr>
              <a:tr h="363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Age</a:t>
                      </a:r>
                      <a:r>
                        <a:rPr lang="en-US" sz="1400" baseline="0" dirty="0" smtClean="0"/>
                        <a:t> of client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~Younger clients are more likely to</a:t>
                      </a:r>
                      <a:r>
                        <a:rPr lang="en-US" sz="1400" baseline="0" dirty="0" smtClean="0"/>
                        <a:t> default on the loan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46713"/>
                  </a:ext>
                </a:extLst>
              </a:tr>
              <a:tr h="516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Employment</a:t>
                      </a:r>
                      <a:r>
                        <a:rPr lang="en-US" sz="1400" baseline="0" dirty="0" smtClean="0"/>
                        <a:t> Period of Client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~</a:t>
                      </a:r>
                      <a:r>
                        <a:rPr lang="en-US" sz="1400" baseline="0" dirty="0" smtClean="0"/>
                        <a:t>Clients with a longer employment period are less likely to default on the loan.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32979"/>
                  </a:ext>
                </a:extLst>
              </a:tr>
              <a:tr h="516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Education</a:t>
                      </a:r>
                      <a:r>
                        <a:rPr lang="en-US" sz="1400" baseline="0" dirty="0" smtClean="0"/>
                        <a:t>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~Secondary</a:t>
                      </a:r>
                      <a:r>
                        <a:rPr lang="en-US" sz="1400" baseline="0" dirty="0" smtClean="0"/>
                        <a:t> education level was overrepresented in the Default category. Higher education was underrepresented.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7811"/>
                  </a:ext>
                </a:extLst>
              </a:tr>
              <a:tr h="303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Occupation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Laborers are over represented in the Loan Default category.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50"/>
                  </a:ext>
                </a:extLst>
              </a:tr>
              <a:tr h="3038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Gender</a:t>
                      </a:r>
                      <a:endParaRPr lang="en-US" sz="14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Males are overrepresented in the Loan Default category.</a:t>
                      </a:r>
                      <a:endParaRPr lang="en-US" sz="1400" b="1" dirty="0"/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88"/>
                  </a:ext>
                </a:extLst>
              </a:tr>
              <a:tr h="516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Asset</a:t>
                      </a:r>
                      <a:r>
                        <a:rPr lang="en-US" sz="1400" baseline="0" dirty="0" smtClean="0"/>
                        <a:t> ownership (real estate, vehicle)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Those with assets are less likely to default on the loan.</a:t>
                      </a:r>
                      <a:endParaRPr lang="en-US" sz="1400" dirty="0" smtClean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251282"/>
                  </a:ext>
                </a:extLst>
              </a:tr>
            </a:tbl>
          </a:graphicData>
        </a:graphic>
      </p:graphicFrame>
      <p:grpSp>
        <p:nvGrpSpPr>
          <p:cNvPr id="8" name="Google Shape;1203;p48"/>
          <p:cNvGrpSpPr/>
          <p:nvPr/>
        </p:nvGrpSpPr>
        <p:grpSpPr>
          <a:xfrm>
            <a:off x="9261231" y="1084350"/>
            <a:ext cx="1735014" cy="1760450"/>
            <a:chOff x="3294650" y="3652450"/>
            <a:chExt cx="388350" cy="405450"/>
          </a:xfrm>
        </p:grpSpPr>
        <p:sp>
          <p:nvSpPr>
            <p:cNvPr id="9" name="Google Shape;120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749029" y="380965"/>
            <a:ext cx="2167466" cy="703385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Analysis 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1" y="4015390"/>
            <a:ext cx="2458598" cy="21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ile Data Science | The Burn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56" y="1833830"/>
            <a:ext cx="8269723" cy="3462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D599E8-6565-4413-B892-072FE4F7ACBB}"/>
              </a:ext>
            </a:extLst>
          </p:cNvPr>
          <p:cNvSpPr txBox="1">
            <a:spLocks/>
          </p:cNvSpPr>
          <p:nvPr/>
        </p:nvSpPr>
        <p:spPr>
          <a:xfrm>
            <a:off x="790456" y="135010"/>
            <a:ext cx="8495070" cy="860471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The Pipeline: Model 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0456" y="1231478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SQL | Data Cleaning | Feature Engineering | EDA | ML Modelling | Deployment</a:t>
            </a:r>
            <a:endParaRPr lang="en-CA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79" y="5864026"/>
            <a:ext cx="1095887" cy="575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470" y="5696784"/>
            <a:ext cx="910750" cy="910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12380"/>
          <a:stretch/>
        </p:blipFill>
        <p:spPr>
          <a:xfrm>
            <a:off x="6422305" y="5856009"/>
            <a:ext cx="793835" cy="592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51" y="5893836"/>
            <a:ext cx="564524" cy="523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" name="Google Shape;1182;p48"/>
          <p:cNvGrpSpPr/>
          <p:nvPr/>
        </p:nvGrpSpPr>
        <p:grpSpPr>
          <a:xfrm>
            <a:off x="9670174" y="1231478"/>
            <a:ext cx="1577178" cy="1609655"/>
            <a:chOff x="3955900" y="2984500"/>
            <a:chExt cx="414000" cy="422525"/>
          </a:xfrm>
        </p:grpSpPr>
        <p:sp>
          <p:nvSpPr>
            <p:cNvPr id="10" name="Google Shape;118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1" name="Google Shape;118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2" name="Google Shape;118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7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6" y="144917"/>
            <a:ext cx="7170213" cy="67463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Machine </a:t>
            </a:r>
            <a:r>
              <a:rPr lang="en-US" sz="4800" dirty="0" smtClean="0">
                <a:solidFill>
                  <a:srgbClr val="0070C0"/>
                </a:solidFill>
              </a:rPr>
              <a:t>Learning Results</a:t>
            </a:r>
            <a:endParaRPr lang="en-US" sz="2700" dirty="0">
              <a:solidFill>
                <a:srgbClr val="0070C0"/>
              </a:solidFill>
            </a:endParaRPr>
          </a:p>
        </p:txBody>
      </p:sp>
      <p:pic>
        <p:nvPicPr>
          <p:cNvPr id="6" name="Content Placeholder 5" descr="Head with gears">
            <a:extLst>
              <a:ext uri="{FF2B5EF4-FFF2-40B4-BE49-F238E27FC236}">
                <a16:creationId xmlns:a16="http://schemas.microsoft.com/office/drawing/2014/main" id="{8A1676E3-011A-4ED8-8A33-C0F3AF8B9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62006" y="1939473"/>
            <a:ext cx="1298448" cy="1298448"/>
          </a:xfrm>
        </p:spPr>
      </p:pic>
      <p:pic>
        <p:nvPicPr>
          <p:cNvPr id="11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A4888585-666D-41FE-A896-33F99CAFF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52310" r="33582" b="23279"/>
          <a:stretch/>
        </p:blipFill>
        <p:spPr bwMode="auto">
          <a:xfrm>
            <a:off x="552227" y="4528609"/>
            <a:ext cx="1052672" cy="426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428A8D54-1638-4270-BE7A-160DDEC2C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8" t="25928" r="22325" b="49276"/>
          <a:stretch/>
        </p:blipFill>
        <p:spPr bwMode="auto">
          <a:xfrm>
            <a:off x="552227" y="5144077"/>
            <a:ext cx="1293195" cy="42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mputing precision, recall, and F1-score - Python Data Analysis Cookbook">
            <a:extLst>
              <a:ext uri="{FF2B5EF4-FFF2-40B4-BE49-F238E27FC236}">
                <a16:creationId xmlns:a16="http://schemas.microsoft.com/office/drawing/2014/main" id="{ABF2A5BC-D763-4F81-8B88-4DBD077A0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76721" r="6537" b="461"/>
          <a:stretch/>
        </p:blipFill>
        <p:spPr bwMode="auto">
          <a:xfrm>
            <a:off x="552227" y="5709268"/>
            <a:ext cx="1695169" cy="436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89759" y="4833267"/>
            <a:ext cx="3768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Deep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Learning Neural Network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CA" dirty="0"/>
          </a:p>
        </p:txBody>
      </p:sp>
      <p:sp>
        <p:nvSpPr>
          <p:cNvPr id="20" name="Rectangle 19"/>
          <p:cNvSpPr/>
          <p:nvPr/>
        </p:nvSpPr>
        <p:spPr>
          <a:xfrm>
            <a:off x="552227" y="879326"/>
            <a:ext cx="3846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Supervised Learning Algorithms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318182" y="4113534"/>
            <a:ext cx="5106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 smtClean="0">
                <a:solidFill>
                  <a:srgbClr val="00B0F0"/>
                </a:solidFill>
              </a:rPr>
              <a:t>Recall</a:t>
            </a:r>
            <a:r>
              <a:rPr lang="en-CA" sz="1600" dirty="0" smtClean="0">
                <a:solidFill>
                  <a:srgbClr val="00B0F0"/>
                </a:solidFill>
              </a:rPr>
              <a:t> is the most important metric for our purposes </a:t>
            </a:r>
            <a:endParaRPr lang="en-CA" sz="1600" dirty="0">
              <a:solidFill>
                <a:srgbClr val="00B0F0"/>
              </a:solidFill>
            </a:endParaRPr>
          </a:p>
        </p:txBody>
      </p:sp>
      <p:sp>
        <p:nvSpPr>
          <p:cNvPr id="14" name="Google Shape;1240;p48"/>
          <p:cNvSpPr/>
          <p:nvPr/>
        </p:nvSpPr>
        <p:spPr>
          <a:xfrm>
            <a:off x="9378462" y="1396517"/>
            <a:ext cx="1797538" cy="171941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72482"/>
              </p:ext>
            </p:extLst>
          </p:nvPr>
        </p:nvGraphicFramePr>
        <p:xfrm>
          <a:off x="552227" y="1396517"/>
          <a:ext cx="7365632" cy="25551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4862">
                  <a:extLst>
                    <a:ext uri="{9D8B030D-6E8A-4147-A177-3AD203B41FA5}">
                      <a16:colId xmlns:a16="http://schemas.microsoft.com/office/drawing/2014/main" val="1393027163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010157267"/>
                    </a:ext>
                  </a:extLst>
                </a:gridCol>
                <a:gridCol w="1101970">
                  <a:extLst>
                    <a:ext uri="{9D8B030D-6E8A-4147-A177-3AD203B41FA5}">
                      <a16:colId xmlns:a16="http://schemas.microsoft.com/office/drawing/2014/main" val="1609058222"/>
                    </a:ext>
                  </a:extLst>
                </a:gridCol>
                <a:gridCol w="1074246">
                  <a:extLst>
                    <a:ext uri="{9D8B030D-6E8A-4147-A177-3AD203B41FA5}">
                      <a16:colId xmlns:a16="http://schemas.microsoft.com/office/drawing/2014/main" val="574432925"/>
                    </a:ext>
                  </a:extLst>
                </a:gridCol>
                <a:gridCol w="1133231">
                  <a:extLst>
                    <a:ext uri="{9D8B030D-6E8A-4147-A177-3AD203B41FA5}">
                      <a16:colId xmlns:a16="http://schemas.microsoft.com/office/drawing/2014/main" val="90251467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2516509527"/>
                    </a:ext>
                  </a:extLst>
                </a:gridCol>
              </a:tblGrid>
              <a:tr h="3197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Classifier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Accuracy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CV Accuracy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Precision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Recall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kern="1200" dirty="0">
                          <a:effectLst/>
                        </a:rPr>
                        <a:t>F1 Score</a:t>
                      </a:r>
                      <a:endParaRPr lang="en-CA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571654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smtClean="0">
                          <a:effectLst/>
                        </a:rPr>
                        <a:t>Decision Tree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0.822958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0.842426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0.109595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0.163043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0.13108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494532"/>
                  </a:ext>
                </a:extLst>
              </a:tr>
              <a:tr h="27353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RandomForest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0.913562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0.918148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0.203947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0.019073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0.034884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409274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Naive Bayes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0.233766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0.087966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0.089014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0.90484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0.162084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125901"/>
                  </a:ext>
                </a:extLst>
              </a:tr>
              <a:tr h="21883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KNeighbours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0.670071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0.912285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0.100011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0.378589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0.158224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246072"/>
                  </a:ext>
                </a:extLst>
              </a:tr>
              <a:tr h="2773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smtClean="0">
                          <a:effectLst/>
                        </a:rPr>
                        <a:t>Logistic Regression</a:t>
                      </a:r>
                      <a:endParaRPr lang="en-CA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0.626382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0.918097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0.128323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0.614848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0.21233</a:t>
                      </a:r>
                      <a:endParaRPr lang="en-CA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79529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AdaBoostClassifier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0.816827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0.918097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0.1416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0.244258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0.179273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668982"/>
                  </a:ext>
                </a:extLst>
              </a:tr>
              <a:tr h="2840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smtClean="0">
                          <a:effectLst/>
                        </a:rPr>
                        <a:t>Gradient Boosting Classifier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0.915326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0.917996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>
                          <a:effectLst/>
                        </a:rPr>
                        <a:t>0.225914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0.013946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0.02627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224662"/>
                  </a:ext>
                </a:extLst>
              </a:tr>
              <a:tr h="25009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XGBoost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0.917509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0.916989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0.330097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0.006973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u="none" strike="noStrike" dirty="0">
                          <a:effectLst/>
                        </a:rPr>
                        <a:t>0.013657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150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01860"/>
              </p:ext>
            </p:extLst>
          </p:nvPr>
        </p:nvGraphicFramePr>
        <p:xfrm>
          <a:off x="3189759" y="5382543"/>
          <a:ext cx="5853720" cy="8731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0744">
                  <a:extLst>
                    <a:ext uri="{9D8B030D-6E8A-4147-A177-3AD203B41FA5}">
                      <a16:colId xmlns:a16="http://schemas.microsoft.com/office/drawing/2014/main" val="973646608"/>
                    </a:ext>
                  </a:extLst>
                </a:gridCol>
                <a:gridCol w="1170744">
                  <a:extLst>
                    <a:ext uri="{9D8B030D-6E8A-4147-A177-3AD203B41FA5}">
                      <a16:colId xmlns:a16="http://schemas.microsoft.com/office/drawing/2014/main" val="955245352"/>
                    </a:ext>
                  </a:extLst>
                </a:gridCol>
                <a:gridCol w="1170744">
                  <a:extLst>
                    <a:ext uri="{9D8B030D-6E8A-4147-A177-3AD203B41FA5}">
                      <a16:colId xmlns:a16="http://schemas.microsoft.com/office/drawing/2014/main" val="1472256806"/>
                    </a:ext>
                  </a:extLst>
                </a:gridCol>
                <a:gridCol w="1170744">
                  <a:extLst>
                    <a:ext uri="{9D8B030D-6E8A-4147-A177-3AD203B41FA5}">
                      <a16:colId xmlns:a16="http://schemas.microsoft.com/office/drawing/2014/main" val="1431596933"/>
                    </a:ext>
                  </a:extLst>
                </a:gridCol>
                <a:gridCol w="1170744">
                  <a:extLst>
                    <a:ext uri="{9D8B030D-6E8A-4147-A177-3AD203B41FA5}">
                      <a16:colId xmlns:a16="http://schemas.microsoft.com/office/drawing/2014/main" val="213693443"/>
                    </a:ext>
                  </a:extLst>
                </a:gridCol>
              </a:tblGrid>
              <a:tr h="507362">
                <a:tc>
                  <a:txBody>
                    <a:bodyPr/>
                    <a:lstStyle/>
                    <a:p>
                      <a:pPr algn="ctr"/>
                      <a:r>
                        <a:rPr lang="en-CA" sz="1800" u="none" strike="noStrike" kern="1200" dirty="0" smtClean="0">
                          <a:effectLst/>
                        </a:rPr>
                        <a:t>Classifier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strike="noStrike" kern="1200" dirty="0" smtClean="0">
                          <a:effectLst/>
                        </a:rPr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strike="noStrike" kern="1200" dirty="0" smtClean="0">
                          <a:effectLst/>
                        </a:rPr>
                        <a:t>Recall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u="none" strike="noStrike" kern="1200" dirty="0" smtClean="0">
                          <a:effectLst/>
                        </a:rPr>
                        <a:t>Precision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u="none" strike="noStrike" kern="1200" dirty="0" smtClean="0">
                          <a:effectLst/>
                        </a:rPr>
                        <a:t>F1 Score</a:t>
                      </a:r>
                      <a:endParaRPr lang="en-CA" sz="18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26124"/>
                  </a:ext>
                </a:extLst>
              </a:tr>
              <a:tr h="28992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ANN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0.8334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0.2235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0.1509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0.1801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7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AF56-2A65-4ABC-B9F2-9D607BA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27" y="2456361"/>
            <a:ext cx="7289799" cy="351459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Actions based on Power BI analysis (organizational):</a:t>
            </a:r>
          </a:p>
          <a:p>
            <a:pPr lvl="1"/>
            <a:r>
              <a:rPr lang="en-US" sz="2000" dirty="0"/>
              <a:t>Reduce price of or optimize </a:t>
            </a:r>
            <a:r>
              <a:rPr lang="en-US" sz="2000" b="1" dirty="0"/>
              <a:t>phone service </a:t>
            </a:r>
            <a:r>
              <a:rPr lang="en-US" sz="2000" dirty="0"/>
              <a:t>quality</a:t>
            </a:r>
          </a:p>
          <a:p>
            <a:pPr lvl="1"/>
            <a:r>
              <a:rPr lang="en-US" sz="2000" dirty="0"/>
              <a:t>Reduce </a:t>
            </a:r>
            <a:r>
              <a:rPr lang="en-US" sz="2000" b="1" dirty="0"/>
              <a:t>price of fiber optic</a:t>
            </a:r>
            <a:r>
              <a:rPr lang="en-US" sz="2000" dirty="0"/>
              <a:t> internet or optimize internet service quality</a:t>
            </a:r>
          </a:p>
          <a:p>
            <a:pPr lvl="1"/>
            <a:r>
              <a:rPr lang="en-US" sz="2000" dirty="0"/>
              <a:t>Develop an </a:t>
            </a:r>
            <a:r>
              <a:rPr lang="en-US" sz="2000" b="1" dirty="0"/>
              <a:t>incentive for annual contracts </a:t>
            </a:r>
            <a:r>
              <a:rPr lang="en-US" sz="2000" dirty="0"/>
              <a:t>or run promotions for new customers with month-to-month contracts</a:t>
            </a:r>
          </a:p>
          <a:p>
            <a:pPr lvl="1"/>
            <a:r>
              <a:rPr lang="en-US" sz="2000" dirty="0"/>
              <a:t>Design </a:t>
            </a:r>
            <a:r>
              <a:rPr lang="en-US" sz="2000" b="1" dirty="0"/>
              <a:t>loyalty programs </a:t>
            </a:r>
            <a:r>
              <a:rPr lang="en-US" sz="2000" dirty="0"/>
              <a:t>to retain older customers</a:t>
            </a:r>
          </a:p>
          <a:p>
            <a:pPr lvl="1"/>
            <a:r>
              <a:rPr lang="en-US" sz="2000" b="1" dirty="0"/>
              <a:t>Better packaging of services </a:t>
            </a:r>
            <a:r>
              <a:rPr lang="en-US" sz="2000" dirty="0"/>
              <a:t>to allow customers to see value of the broad </a:t>
            </a:r>
            <a:r>
              <a:rPr lang="en-US" sz="2000" b="1" dirty="0"/>
              <a:t>range of services</a:t>
            </a:r>
          </a:p>
          <a:p>
            <a:r>
              <a:rPr lang="en-US" dirty="0"/>
              <a:t>Actions based on Machine Learning predictions (customer):</a:t>
            </a:r>
          </a:p>
          <a:p>
            <a:pPr lvl="1"/>
            <a:r>
              <a:rPr lang="en-US" sz="2000" dirty="0"/>
              <a:t>Once a customer is </a:t>
            </a:r>
            <a:r>
              <a:rPr lang="en-US" sz="2000" b="1" dirty="0"/>
              <a:t>predicted</a:t>
            </a:r>
            <a:r>
              <a:rPr lang="en-US" sz="2000" dirty="0"/>
              <a:t> to churn, </a:t>
            </a:r>
            <a:r>
              <a:rPr lang="en-US" sz="2000" b="1" dirty="0"/>
              <a:t>understand why </a:t>
            </a:r>
            <a:r>
              <a:rPr lang="en-US" sz="2000" dirty="0"/>
              <a:t>the customer might churn to determine </a:t>
            </a:r>
            <a:r>
              <a:rPr lang="en-US" sz="2000" b="1" dirty="0"/>
              <a:t>optimal changes to current service offering or promotional deals </a:t>
            </a:r>
            <a:r>
              <a:rPr lang="en-US" sz="2000" dirty="0"/>
              <a:t>to retain customer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A4FB84-F803-4206-A4A1-66597603C298}"/>
              </a:ext>
            </a:extLst>
          </p:cNvPr>
          <p:cNvSpPr txBox="1">
            <a:spLocks/>
          </p:cNvSpPr>
          <p:nvPr/>
        </p:nvSpPr>
        <p:spPr>
          <a:xfrm>
            <a:off x="0" y="509950"/>
            <a:ext cx="4645844" cy="67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rgbClr val="0070C0"/>
                </a:solidFill>
              </a:rPr>
              <a:t>Conclusions</a:t>
            </a:r>
            <a:endParaRPr lang="en-US" sz="2700" dirty="0">
              <a:solidFill>
                <a:srgbClr val="0070C0"/>
              </a:solidFill>
            </a:endParaRPr>
          </a:p>
        </p:txBody>
      </p:sp>
      <p:pic>
        <p:nvPicPr>
          <p:cNvPr id="8" name="Graphic 5" descr="Lightbulb and gear">
            <a:extLst>
              <a:ext uri="{FF2B5EF4-FFF2-40B4-BE49-F238E27FC236}">
                <a16:creationId xmlns:a16="http://schemas.microsoft.com/office/drawing/2014/main" id="{01E50DDF-25D0-494C-B53D-8245389B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28122" y="120575"/>
            <a:ext cx="1908180" cy="1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530-F9B9-4D50-A628-8DCC11A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970" y="-152280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4206-4FCB-4C97-A337-87A5F015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4634523"/>
            <a:ext cx="7289799" cy="1540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If you would like to access the code presented, or any of my other work, you may find it on GitHub: </a:t>
            </a:r>
            <a:r>
              <a:rPr lang="en-US" dirty="0">
                <a:hlinkClick r:id="rId2"/>
              </a:rPr>
              <a:t>https://github.com/Bilalmajeed1995</a:t>
            </a:r>
            <a:endParaRPr lang="en-US" dirty="0"/>
          </a:p>
        </p:txBody>
      </p:sp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4CAEDAE7-4F13-4277-BCCA-89C2535EF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62006" y="1941696"/>
            <a:ext cx="1298448" cy="129844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55" y="1409661"/>
            <a:ext cx="6839160" cy="269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45" y="5970851"/>
            <a:ext cx="2985197" cy="5480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109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2222</TotalTime>
  <Words>539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Loan Default Prediction Project Presentation </vt:lpstr>
      <vt:lpstr>Table of Contents</vt:lpstr>
      <vt:lpstr>Motivation</vt:lpstr>
      <vt:lpstr>The Dataset: Contents</vt:lpstr>
      <vt:lpstr>Analysis </vt:lpstr>
      <vt:lpstr>PowerPoint Presentation</vt:lpstr>
      <vt:lpstr>Machine Learning Results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AdalegIT Showcase Presentation</dc:title>
  <dc:creator>Bilal Majeed</dc:creator>
  <cp:lastModifiedBy>SCooper Desktop G5</cp:lastModifiedBy>
  <cp:revision>96</cp:revision>
  <dcterms:created xsi:type="dcterms:W3CDTF">2020-09-02T23:32:43Z</dcterms:created>
  <dcterms:modified xsi:type="dcterms:W3CDTF">2021-08-25T02:29:49Z</dcterms:modified>
</cp:coreProperties>
</file>