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1"/>
  </p:notesMasterIdLst>
  <p:sldIdLst>
    <p:sldId id="256" r:id="rId3"/>
    <p:sldId id="258" r:id="rId4"/>
    <p:sldId id="259" r:id="rId5"/>
    <p:sldId id="266" r:id="rId6"/>
    <p:sldId id="265" r:id="rId7"/>
    <p:sldId id="264" r:id="rId8"/>
    <p:sldId id="263" r:id="rId9"/>
    <p:sldId id="262" r:id="rId10"/>
    <p:sldId id="261" r:id="rId11"/>
    <p:sldId id="260" r:id="rId12"/>
    <p:sldId id="267" r:id="rId13"/>
    <p:sldId id="270" r:id="rId14"/>
    <p:sldId id="268" r:id="rId15"/>
    <p:sldId id="269"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ik.hussain.lv\Downloads\Excel%20Final%20Assessment%20Data%20File%201%20-%20Youtub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ik.hussain.lv\Downloads\Excel%20Final%20Assessment%20Data%20File%201%20-%20Youtub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ik.hussain.lv\Downloads\Excel%20Final%20Assessment%20Data%20File%201%20-%20Youtub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ik.hussain.lv\Downloads\Excel%20Final%20Assessment%20Data%20File%201%20-%20Youtube%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Year on</a:t>
            </a:r>
            <a:r>
              <a:rPr lang="en-IN" baseline="0" dirty="0"/>
              <a:t> Year Growth For Likes</a:t>
            </a:r>
          </a:p>
          <a:p>
            <a:pPr>
              <a:defRPr/>
            </a:pP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Sheet17!$J$13:$J$14</c:f>
              <c:strCache>
                <c:ptCount val="2"/>
                <c:pt idx="0">
                  <c:v>2017</c:v>
                </c:pt>
                <c:pt idx="1">
                  <c:v>2018</c:v>
                </c:pt>
              </c:strCache>
            </c:strRef>
          </c:cat>
          <c:val>
            <c:numRef>
              <c:f>Sheet17!$L$13:$L$14</c:f>
              <c:numCache>
                <c:formatCode>General</c:formatCode>
                <c:ptCount val="2"/>
                <c:pt idx="0">
                  <c:v>0</c:v>
                </c:pt>
                <c:pt idx="1">
                  <c:v>573.58086518372863</c:v>
                </c:pt>
              </c:numCache>
            </c:numRef>
          </c:val>
          <c:smooth val="0"/>
          <c:extLst>
            <c:ext xmlns:c16="http://schemas.microsoft.com/office/drawing/2014/chart" uri="{C3380CC4-5D6E-409C-BE32-E72D297353CC}">
              <c16:uniqueId val="{00000000-323F-48AB-AA5C-5CDA79218713}"/>
            </c:ext>
          </c:extLst>
        </c:ser>
        <c:dLbls>
          <c:showLegendKey val="0"/>
          <c:showVal val="0"/>
          <c:showCatName val="0"/>
          <c:showSerName val="0"/>
          <c:showPercent val="0"/>
          <c:showBubbleSize val="0"/>
        </c:dLbls>
        <c:marker val="1"/>
        <c:smooth val="0"/>
        <c:axId val="45115231"/>
        <c:axId val="209081983"/>
      </c:lineChart>
      <c:catAx>
        <c:axId val="4511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81983"/>
        <c:crosses val="autoZero"/>
        <c:auto val="1"/>
        <c:lblAlgn val="ctr"/>
        <c:lblOffset val="100"/>
        <c:noMultiLvlLbl val="0"/>
      </c:catAx>
      <c:valAx>
        <c:axId val="209081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data.xlsx]Q16-Q20!PivotTable21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 Comparison OF Engagement</a:t>
            </a:r>
            <a:r>
              <a:rPr lang="en-IN" baseline="0" dirty="0"/>
              <a:t> Between Two Channels</a:t>
            </a:r>
          </a:p>
          <a:p>
            <a:pPr>
              <a:defRPr/>
            </a:pP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'Q16-Q20'!$D$22</c:f>
              <c:strCache>
                <c:ptCount val="1"/>
                <c:pt idx="0">
                  <c:v>Total</c:v>
                </c:pt>
              </c:strCache>
            </c:strRef>
          </c:tx>
          <c:spPr>
            <a:solidFill>
              <a:schemeClr val="accent1"/>
            </a:solidFill>
            <a:ln>
              <a:noFill/>
            </a:ln>
            <a:effectLst/>
          </c:spPr>
          <c:invertIfNegative val="0"/>
          <c:cat>
            <c:strRef>
              <c:f>'Q16-Q20'!$C$23:$C$25</c:f>
              <c:strCache>
                <c:ptCount val="2"/>
                <c:pt idx="0">
                  <c:v>Aditya Music</c:v>
                </c:pt>
                <c:pt idx="1">
                  <c:v>Adya Media</c:v>
                </c:pt>
              </c:strCache>
            </c:strRef>
          </c:cat>
          <c:val>
            <c:numRef>
              <c:f>'Q16-Q20'!$D$23:$D$25</c:f>
              <c:numCache>
                <c:formatCode>General</c:formatCode>
                <c:ptCount val="2"/>
                <c:pt idx="0">
                  <c:v>279.5</c:v>
                </c:pt>
                <c:pt idx="1">
                  <c:v>1318</c:v>
                </c:pt>
              </c:numCache>
            </c:numRef>
          </c:val>
          <c:extLst>
            <c:ext xmlns:c16="http://schemas.microsoft.com/office/drawing/2014/chart" uri="{C3380CC4-5D6E-409C-BE32-E72D297353CC}">
              <c16:uniqueId val="{00000000-2F54-46E8-8A0C-7B05DF50F55F}"/>
            </c:ext>
          </c:extLst>
        </c:ser>
        <c:dLbls>
          <c:showLegendKey val="0"/>
          <c:showVal val="0"/>
          <c:showCatName val="0"/>
          <c:showSerName val="0"/>
          <c:showPercent val="0"/>
          <c:showBubbleSize val="0"/>
        </c:dLbls>
        <c:gapWidth val="219"/>
        <c:overlap val="-27"/>
        <c:axId val="45116671"/>
        <c:axId val="209017503"/>
      </c:barChart>
      <c:catAx>
        <c:axId val="4511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17503"/>
        <c:crosses val="autoZero"/>
        <c:auto val="1"/>
        <c:lblAlgn val="ctr"/>
        <c:lblOffset val="100"/>
        <c:noMultiLvlLbl val="0"/>
      </c:catAx>
      <c:valAx>
        <c:axId val="209017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data.xlsx]Sheet17!PivotTable23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Total Dislikes In</a:t>
            </a:r>
            <a:r>
              <a:rPr lang="en-US" baseline="0" dirty="0"/>
              <a:t> Year</a:t>
            </a:r>
          </a:p>
          <a:p>
            <a:pPr>
              <a:defRPr/>
            </a:pP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Sheet17!$K$21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Sheet17!$J$22:$J$25</c:f>
              <c:strCache>
                <c:ptCount val="3"/>
                <c:pt idx="0">
                  <c:v>&lt;09-11-2017</c:v>
                </c:pt>
                <c:pt idx="1">
                  <c:v>2017</c:v>
                </c:pt>
                <c:pt idx="2">
                  <c:v>2018</c:v>
                </c:pt>
              </c:strCache>
            </c:strRef>
          </c:cat>
          <c:val>
            <c:numRef>
              <c:f>Sheet17!$K$22:$K$25</c:f>
              <c:numCache>
                <c:formatCode>General</c:formatCode>
                <c:ptCount val="3"/>
                <c:pt idx="1">
                  <c:v>52754</c:v>
                </c:pt>
                <c:pt idx="2">
                  <c:v>222565.5</c:v>
                </c:pt>
              </c:numCache>
            </c:numRef>
          </c:val>
          <c:smooth val="0"/>
          <c:extLst>
            <c:ext xmlns:c16="http://schemas.microsoft.com/office/drawing/2014/chart" uri="{C3380CC4-5D6E-409C-BE32-E72D297353CC}">
              <c16:uniqueId val="{00000000-DCD1-4610-991D-6677EC297D4F}"/>
            </c:ext>
          </c:extLst>
        </c:ser>
        <c:dLbls>
          <c:showLegendKey val="0"/>
          <c:showVal val="0"/>
          <c:showCatName val="0"/>
          <c:showSerName val="0"/>
          <c:showPercent val="0"/>
          <c:showBubbleSize val="0"/>
        </c:dLbls>
        <c:marker val="1"/>
        <c:smooth val="0"/>
        <c:axId val="210748159"/>
        <c:axId val="209041311"/>
      </c:lineChart>
      <c:catAx>
        <c:axId val="21074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41311"/>
        <c:crosses val="autoZero"/>
        <c:auto val="1"/>
        <c:lblAlgn val="ctr"/>
        <c:lblOffset val="100"/>
        <c:noMultiLvlLbl val="0"/>
      </c:catAx>
      <c:valAx>
        <c:axId val="209041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48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data.xlsx]Sheet17!PivotTable24</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Sheet17!$G$8</c:f>
              <c:strCache>
                <c:ptCount val="1"/>
                <c:pt idx="0">
                  <c:v>Total</c:v>
                </c:pt>
              </c:strCache>
            </c:strRef>
          </c:tx>
          <c:spPr>
            <a:ln w="28575" cap="rnd">
              <a:solidFill>
                <a:schemeClr val="accent1"/>
              </a:solidFill>
              <a:round/>
            </a:ln>
            <a:effectLst/>
          </c:spPr>
          <c:marker>
            <c:symbol val="none"/>
          </c:marker>
          <c:cat>
            <c:strRef>
              <c:f>Sheet17!$F$9:$F$21</c:f>
              <c:strCache>
                <c:ptCount val="12"/>
                <c:pt idx="0">
                  <c:v>Autos &amp; Vehicles</c:v>
                </c:pt>
                <c:pt idx="1">
                  <c:v>Education</c:v>
                </c:pt>
                <c:pt idx="2">
                  <c:v>Entertainment</c:v>
                </c:pt>
                <c:pt idx="3">
                  <c:v>Film &amp; Animation</c:v>
                </c:pt>
                <c:pt idx="4">
                  <c:v>Howto &amp; Style</c:v>
                </c:pt>
                <c:pt idx="5">
                  <c:v>Music</c:v>
                </c:pt>
                <c:pt idx="6">
                  <c:v>News &amp; Politics</c:v>
                </c:pt>
                <c:pt idx="7">
                  <c:v>People &amp; Blogs</c:v>
                </c:pt>
                <c:pt idx="8">
                  <c:v>Religious</c:v>
                </c:pt>
                <c:pt idx="9">
                  <c:v>Science &amp; Technology</c:v>
                </c:pt>
                <c:pt idx="10">
                  <c:v>Sports</c:v>
                </c:pt>
                <c:pt idx="11">
                  <c:v>(blank)</c:v>
                </c:pt>
              </c:strCache>
            </c:strRef>
          </c:cat>
          <c:val>
            <c:numRef>
              <c:f>Sheet17!$G$9:$G$21</c:f>
              <c:numCache>
                <c:formatCode>General</c:formatCode>
                <c:ptCount val="12"/>
                <c:pt idx="0">
                  <c:v>1952</c:v>
                </c:pt>
                <c:pt idx="1">
                  <c:v>10510.5</c:v>
                </c:pt>
                <c:pt idx="2">
                  <c:v>97002</c:v>
                </c:pt>
                <c:pt idx="3">
                  <c:v>22771</c:v>
                </c:pt>
                <c:pt idx="4">
                  <c:v>7938.5</c:v>
                </c:pt>
                <c:pt idx="5">
                  <c:v>528</c:v>
                </c:pt>
                <c:pt idx="6">
                  <c:v>107460.5</c:v>
                </c:pt>
                <c:pt idx="7">
                  <c:v>17132</c:v>
                </c:pt>
                <c:pt idx="8">
                  <c:v>3735.5</c:v>
                </c:pt>
                <c:pt idx="9">
                  <c:v>5623.5</c:v>
                </c:pt>
                <c:pt idx="10">
                  <c:v>666</c:v>
                </c:pt>
              </c:numCache>
            </c:numRef>
          </c:val>
          <c:smooth val="0"/>
          <c:extLst>
            <c:ext xmlns:c16="http://schemas.microsoft.com/office/drawing/2014/chart" uri="{C3380CC4-5D6E-409C-BE32-E72D297353CC}">
              <c16:uniqueId val="{00000000-3785-496E-AF90-F67A5047057D}"/>
            </c:ext>
          </c:extLst>
        </c:ser>
        <c:dLbls>
          <c:showLegendKey val="0"/>
          <c:showVal val="0"/>
          <c:showCatName val="0"/>
          <c:showSerName val="0"/>
          <c:showPercent val="0"/>
          <c:showBubbleSize val="0"/>
        </c:dLbls>
        <c:smooth val="0"/>
        <c:axId val="1530078207"/>
        <c:axId val="209017007"/>
      </c:lineChart>
      <c:catAx>
        <c:axId val="1530078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17007"/>
        <c:crosses val="autoZero"/>
        <c:auto val="1"/>
        <c:lblAlgn val="ctr"/>
        <c:lblOffset val="100"/>
        <c:noMultiLvlLbl val="0"/>
      </c:catAx>
      <c:valAx>
        <c:axId val="209017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078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1179B-4F70-431D-8470-C84DACAEAEC0}"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0EC5B-51D1-4DD8-B9CD-4BB273B85F9E}" type="slidenum">
              <a:rPr lang="en-IN" smtClean="0"/>
              <a:t>‹#›</a:t>
            </a:fld>
            <a:endParaRPr lang="en-IN"/>
          </a:p>
        </p:txBody>
      </p:sp>
    </p:spTree>
    <p:extLst>
      <p:ext uri="{BB962C8B-B14F-4D97-AF65-F5344CB8AC3E}">
        <p14:creationId xmlns:p14="http://schemas.microsoft.com/office/powerpoint/2010/main" val="1742384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8E0EC5B-51D1-4DD8-B9CD-4BB273B85F9E}" type="slidenum">
              <a:rPr lang="en-IN" smtClean="0"/>
              <a:t>17</a:t>
            </a:fld>
            <a:endParaRPr lang="en-IN"/>
          </a:p>
        </p:txBody>
      </p:sp>
    </p:spTree>
    <p:extLst>
      <p:ext uri="{BB962C8B-B14F-4D97-AF65-F5344CB8AC3E}">
        <p14:creationId xmlns:p14="http://schemas.microsoft.com/office/powerpoint/2010/main" val="119992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7152-18FC-5570-DAFA-CD536D1EB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4956E-EE31-F7BD-7693-19F33B13C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841EF9-70D9-9CE3-5D53-B91AC1B9EE9B}"/>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28FA19D5-F20B-A4A3-4B20-2CDEC5F67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8BF3A-4F61-3D9F-EB69-150712C90D52}"/>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7" name="flSlideMaster.Title SlideFooter" descr="Classification: Confidential Contains PII: No">
            <a:extLst>
              <a:ext uri="{FF2B5EF4-FFF2-40B4-BE49-F238E27FC236}">
                <a16:creationId xmlns:a16="http://schemas.microsoft.com/office/drawing/2014/main" id="{E4399495-7342-1FCA-F9F6-D41A6DF2959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014065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D636-C79A-BC61-D892-4230FDC9A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59D4D-DF7A-9E8F-B7CD-51595E724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3F0E2-E171-86C3-C5E0-2FA1D38CFE22}"/>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7E7EE3B0-07F1-A333-F42E-C0316F5F1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D3A56-FCB4-FDBD-6540-7C0751C95002}"/>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4D169476-31A1-2A55-382E-0C40D4BA3CF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2884278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2090A-4976-7D95-EF3D-4609C41A3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A79854-B388-ABE2-7956-6B250F2E8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9981A-F79D-F9BD-76E4-FA7C83131F56}"/>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D54780B7-AC10-F93D-2A8D-40C9B7EA3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6778F-58EB-6A32-7EB0-8085AB41753B}"/>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7" name="flSlideMaster.Vertical Title and TextFooter" descr="Classification: Confidential Contains PII: No">
            <a:extLst>
              <a:ext uri="{FF2B5EF4-FFF2-40B4-BE49-F238E27FC236}">
                <a16:creationId xmlns:a16="http://schemas.microsoft.com/office/drawing/2014/main" id="{F30E6F85-38C5-8BE2-6122-98D25721567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856673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B4C0-3CEC-39BF-2B19-C938E8367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379E4-B02F-C3C9-FDAF-E62820BE8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9B777-11FB-1CAA-32F0-8056EC6988F5}"/>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258790B3-70F8-32E9-30F8-655A1B6FA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9BA37-6BC5-88B3-D3DC-71D1C1443116}"/>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7" name="flSlideMaster.Title and ContentFooter" descr="Classification: Confidential Contains PII: No">
            <a:extLst>
              <a:ext uri="{FF2B5EF4-FFF2-40B4-BE49-F238E27FC236}">
                <a16:creationId xmlns:a16="http://schemas.microsoft.com/office/drawing/2014/main" id="{E5152DC9-EC00-0865-8595-AB2B2F84C0D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5407716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7D71-C4A9-2513-6F03-BAE509EFB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DC70DC-FD3F-7619-2CC3-819E1068D1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BA19F-DCD9-E68D-3C24-6F531C715E9E}"/>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C75BB080-43C2-588F-6B44-98A95AC4A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C05D8-5141-976F-3004-18F8A1312817}"/>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7" name="flSlideMaster.Section HeaderFooter" descr="Classification: Confidential Contains PII: No">
            <a:extLst>
              <a:ext uri="{FF2B5EF4-FFF2-40B4-BE49-F238E27FC236}">
                <a16:creationId xmlns:a16="http://schemas.microsoft.com/office/drawing/2014/main" id="{9F73E485-E7F7-AC4A-4134-CF07C2435E5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7324719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086B-708E-0C0E-1BC8-E7F141B4F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82CB1-4658-C13C-5FC2-012568556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3EAE5-528D-7BDD-0917-2737A91F9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08C8B1-EE28-BEB8-899F-F75464F2D994}"/>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6" name="Footer Placeholder 5">
            <a:extLst>
              <a:ext uri="{FF2B5EF4-FFF2-40B4-BE49-F238E27FC236}">
                <a16:creationId xmlns:a16="http://schemas.microsoft.com/office/drawing/2014/main" id="{CD4C1551-F8C5-C841-39A4-D2F843A2D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0F0B3-6316-E541-581B-A74E100800FC}"/>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8" name="flSlideMaster.Two ContentFooter" descr="Classification: Confidential Contains PII: No">
            <a:extLst>
              <a:ext uri="{FF2B5EF4-FFF2-40B4-BE49-F238E27FC236}">
                <a16:creationId xmlns:a16="http://schemas.microsoft.com/office/drawing/2014/main" id="{7F348496-02F5-555E-73F7-81029664A38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4869632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1879-7461-37DD-77DF-0AB1295AC5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078EB0-229D-04A0-BCEF-4C846913D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9CEB05-6F94-C445-AD14-A8729F276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3E44C-DF1B-0CAB-39D5-5940EB13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25C00-B76E-800C-51A3-C7E68579C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59F5F3-139C-3C44-0776-25C7B394B433}"/>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8" name="Footer Placeholder 7">
            <a:extLst>
              <a:ext uri="{FF2B5EF4-FFF2-40B4-BE49-F238E27FC236}">
                <a16:creationId xmlns:a16="http://schemas.microsoft.com/office/drawing/2014/main" id="{4DCC7735-5183-20A8-B9F0-F98F92E2C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E632FC-01AE-6A67-AE62-8B1BDD67CAF1}"/>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10" name="flSlideMaster.ComparisonFooter" descr="Classification: Confidential Contains PII: No">
            <a:extLst>
              <a:ext uri="{FF2B5EF4-FFF2-40B4-BE49-F238E27FC236}">
                <a16:creationId xmlns:a16="http://schemas.microsoft.com/office/drawing/2014/main" id="{05DFF6C3-9A17-5E3D-E8D7-616D3DB3B7A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444780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3DE2-95C7-B35C-3A43-FC117A7A83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C710E3-4C8E-0B46-4E9C-D9AF4E9B7357}"/>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4" name="Footer Placeholder 3">
            <a:extLst>
              <a:ext uri="{FF2B5EF4-FFF2-40B4-BE49-F238E27FC236}">
                <a16:creationId xmlns:a16="http://schemas.microsoft.com/office/drawing/2014/main" id="{2DC50229-79D4-088B-06E0-140BEE44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C99149-77B7-A00B-6404-FBB0DA13E477}"/>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6" name="flSlideMaster.Title OnlyFooter" descr="Classification: Confidential Contains PII: No">
            <a:extLst>
              <a:ext uri="{FF2B5EF4-FFF2-40B4-BE49-F238E27FC236}">
                <a16:creationId xmlns:a16="http://schemas.microsoft.com/office/drawing/2014/main" id="{5DF671D2-17F6-920E-B92D-A8F0269CB51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762979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0C3DB-1A3A-66F7-BACB-D0D8057F01F8}"/>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3" name="Footer Placeholder 2">
            <a:extLst>
              <a:ext uri="{FF2B5EF4-FFF2-40B4-BE49-F238E27FC236}">
                <a16:creationId xmlns:a16="http://schemas.microsoft.com/office/drawing/2014/main" id="{04E28E0D-E687-84AB-C126-3E74F182F1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F8F37A-0A88-4669-9097-8CC1D1F2ABF7}"/>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5" name="flSlideMaster.BlankFooter" descr="Classification: Confidential Contains PII: No">
            <a:extLst>
              <a:ext uri="{FF2B5EF4-FFF2-40B4-BE49-F238E27FC236}">
                <a16:creationId xmlns:a16="http://schemas.microsoft.com/office/drawing/2014/main" id="{AA66EF3F-9798-DD76-5D1C-68973F6EA05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4393840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7ED3-031B-E222-6B74-1B94D7719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26A670-E8E8-72FF-7DD4-3DA280FCD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C3AEA9-0978-4757-554C-8D70E8EC4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5F8A2-0CD3-773D-1E3B-F3913E1E3DB2}"/>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6" name="Footer Placeholder 5">
            <a:extLst>
              <a:ext uri="{FF2B5EF4-FFF2-40B4-BE49-F238E27FC236}">
                <a16:creationId xmlns:a16="http://schemas.microsoft.com/office/drawing/2014/main" id="{CE2F94CE-0DFE-EADA-F62C-97E4D52AE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5D7B8-1D57-4AEC-1EA8-EFFFFD6D9F53}"/>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8" name="flSlideMaster.Content with CaptionFooter" descr="Classification: Confidential Contains PII: No">
            <a:extLst>
              <a:ext uri="{FF2B5EF4-FFF2-40B4-BE49-F238E27FC236}">
                <a16:creationId xmlns:a16="http://schemas.microsoft.com/office/drawing/2014/main" id="{1C78BB36-5A8E-FB4F-69AF-1A41BFA4243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54672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10D9-42BF-86CA-1D27-736BAF883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55CBDE-C26F-AC55-992E-EFB395ACE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D9BA74-CAD0-4CB5-7D24-F0627706F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1AC6-EFCC-5454-5492-7BEE738FCD88}"/>
              </a:ext>
            </a:extLst>
          </p:cNvPr>
          <p:cNvSpPr>
            <a:spLocks noGrp="1"/>
          </p:cNvSpPr>
          <p:nvPr>
            <p:ph type="dt" sz="half" idx="10"/>
          </p:nvPr>
        </p:nvSpPr>
        <p:spPr/>
        <p:txBody>
          <a:bodyPr/>
          <a:lstStyle/>
          <a:p>
            <a:fld id="{28D89CEE-3DD6-4E9E-85F6-7609D330C76E}" type="datetimeFigureOut">
              <a:rPr lang="en-IN" smtClean="0"/>
              <a:t>28-02-2024</a:t>
            </a:fld>
            <a:endParaRPr lang="en-IN"/>
          </a:p>
        </p:txBody>
      </p:sp>
      <p:sp>
        <p:nvSpPr>
          <p:cNvPr id="6" name="Footer Placeholder 5">
            <a:extLst>
              <a:ext uri="{FF2B5EF4-FFF2-40B4-BE49-F238E27FC236}">
                <a16:creationId xmlns:a16="http://schemas.microsoft.com/office/drawing/2014/main" id="{BF1E942A-086C-622E-54D6-A963A4F036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45D8C-5144-F7E1-9120-BEFC7224B748}"/>
              </a:ext>
            </a:extLst>
          </p:cNvPr>
          <p:cNvSpPr>
            <a:spLocks noGrp="1"/>
          </p:cNvSpPr>
          <p:nvPr>
            <p:ph type="sldNum" sz="quarter" idx="12"/>
          </p:nvPr>
        </p:nvSpPr>
        <p:spPr/>
        <p:txBody>
          <a:bodyPr/>
          <a:lstStyle/>
          <a:p>
            <a:fld id="{113E5F24-7EA8-4216-9111-41EFD523758B}" type="slidenum">
              <a:rPr lang="en-IN" smtClean="0"/>
              <a:t>‹#›</a:t>
            </a:fld>
            <a:endParaRPr lang="en-IN"/>
          </a:p>
        </p:txBody>
      </p:sp>
      <p:sp>
        <p:nvSpPr>
          <p:cNvPr id="8" name="flSlideMaster.Picture with CaptionFooter" descr="Classification: Confidential Contains PII: No">
            <a:extLst>
              <a:ext uri="{FF2B5EF4-FFF2-40B4-BE49-F238E27FC236}">
                <a16:creationId xmlns:a16="http://schemas.microsoft.com/office/drawing/2014/main" id="{381ED6F7-450F-A996-79C7-19A065A3FC3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9548099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CDDA5-4469-0967-E688-604FB706A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5F3F0-44AB-FA5F-7FCB-F492EFB81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EF0FF-2EBC-79CA-DEFA-0D34AD728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89CEE-3DD6-4E9E-85F6-7609D330C76E}" type="datetimeFigureOut">
              <a:rPr lang="en-IN" smtClean="0"/>
              <a:t>28-02-2024</a:t>
            </a:fld>
            <a:endParaRPr lang="en-IN"/>
          </a:p>
        </p:txBody>
      </p:sp>
      <p:sp>
        <p:nvSpPr>
          <p:cNvPr id="5" name="Footer Placeholder 4">
            <a:extLst>
              <a:ext uri="{FF2B5EF4-FFF2-40B4-BE49-F238E27FC236}">
                <a16:creationId xmlns:a16="http://schemas.microsoft.com/office/drawing/2014/main" id="{BEB5AA32-ACB4-78C2-9574-02A01F190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48569B2-4DA8-F845-F9E2-46BB81108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3E5F24-7EA8-4216-9111-41EFD523758B}" type="slidenum">
              <a:rPr lang="en-IN" smtClean="0"/>
              <a:t>‹#›</a:t>
            </a:fld>
            <a:endParaRPr lang="en-IN"/>
          </a:p>
        </p:txBody>
      </p:sp>
    </p:spTree>
    <p:extLst>
      <p:ext uri="{BB962C8B-B14F-4D97-AF65-F5344CB8AC3E}">
        <p14:creationId xmlns:p14="http://schemas.microsoft.com/office/powerpoint/2010/main" val="226609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holding a pen shading number on a sheet">
            <a:extLst>
              <a:ext uri="{FF2B5EF4-FFF2-40B4-BE49-F238E27FC236}">
                <a16:creationId xmlns:a16="http://schemas.microsoft.com/office/drawing/2014/main" id="{D3065A16-DE76-3171-BF89-9175744274AE}"/>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62F283E8-7B31-B442-6A48-5923BF873B55}"/>
              </a:ext>
            </a:extLst>
          </p:cNvPr>
          <p:cNvSpPr>
            <a:spLocks noGrp="1"/>
          </p:cNvSpPr>
          <p:nvPr>
            <p:ph type="ctrTitle"/>
          </p:nvPr>
        </p:nvSpPr>
        <p:spPr>
          <a:xfrm>
            <a:off x="1524000" y="1122362"/>
            <a:ext cx="9144000" cy="2900518"/>
          </a:xfrm>
        </p:spPr>
        <p:txBody>
          <a:bodyPr>
            <a:normAutofit/>
          </a:bodyPr>
          <a:lstStyle/>
          <a:p>
            <a:r>
              <a:rPr lang="en-IN">
                <a:solidFill>
                  <a:srgbClr val="FFFFFF"/>
                </a:solidFill>
              </a:rPr>
              <a:t>Final Assessment-Excel</a:t>
            </a:r>
          </a:p>
        </p:txBody>
      </p:sp>
      <p:sp>
        <p:nvSpPr>
          <p:cNvPr id="3" name="Subtitle 2">
            <a:extLst>
              <a:ext uri="{FF2B5EF4-FFF2-40B4-BE49-F238E27FC236}">
                <a16:creationId xmlns:a16="http://schemas.microsoft.com/office/drawing/2014/main" id="{74A8827F-91AE-5C63-E761-50D8A220BC03}"/>
              </a:ext>
            </a:extLst>
          </p:cNvPr>
          <p:cNvSpPr>
            <a:spLocks noGrp="1"/>
          </p:cNvSpPr>
          <p:nvPr>
            <p:ph type="subTitle" idx="1"/>
          </p:nvPr>
        </p:nvSpPr>
        <p:spPr>
          <a:xfrm>
            <a:off x="1524000" y="4159404"/>
            <a:ext cx="9144000" cy="1098395"/>
          </a:xfrm>
        </p:spPr>
        <p:txBody>
          <a:bodyPr>
            <a:normAutofit/>
          </a:bodyPr>
          <a:lstStyle/>
          <a:p>
            <a:r>
              <a:rPr lang="en-IN" dirty="0">
                <a:solidFill>
                  <a:srgbClr val="FFFFFF"/>
                </a:solidFill>
              </a:rPr>
              <a:t>Shaik </a:t>
            </a:r>
            <a:r>
              <a:rPr lang="en-IN" dirty="0" err="1">
                <a:solidFill>
                  <a:srgbClr val="FFFFFF"/>
                </a:solidFill>
              </a:rPr>
              <a:t>Sharez</a:t>
            </a:r>
            <a:r>
              <a:rPr lang="en-IN" dirty="0">
                <a:solidFill>
                  <a:srgbClr val="FFFFFF"/>
                </a:solidFill>
              </a:rPr>
              <a:t> Hussain</a:t>
            </a:r>
          </a:p>
        </p:txBody>
      </p:sp>
    </p:spTree>
    <p:extLst>
      <p:ext uri="{BB962C8B-B14F-4D97-AF65-F5344CB8AC3E}">
        <p14:creationId xmlns:p14="http://schemas.microsoft.com/office/powerpoint/2010/main" val="37012108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6F3CE-C58D-9B01-2ED5-621863E40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6633D6-DCDF-FEB2-1B5B-CC72AD191EFC}"/>
              </a:ext>
            </a:extLst>
          </p:cNvPr>
          <p:cNvSpPr>
            <a:spLocks noGrp="1"/>
          </p:cNvSpPr>
          <p:nvPr>
            <p:ph type="title"/>
          </p:nvPr>
        </p:nvSpPr>
        <p:spPr/>
        <p:txBody>
          <a:bodyPr/>
          <a:lstStyle/>
          <a:p>
            <a:r>
              <a:rPr lang="en-IN" dirty="0"/>
              <a:t>Q9</a:t>
            </a:r>
            <a:br>
              <a:rPr lang="en-IN" dirty="0"/>
            </a:br>
            <a:endParaRPr lang="en-IN" dirty="0"/>
          </a:p>
        </p:txBody>
      </p:sp>
      <p:sp>
        <p:nvSpPr>
          <p:cNvPr id="3" name="TextBox 2">
            <a:extLst>
              <a:ext uri="{FF2B5EF4-FFF2-40B4-BE49-F238E27FC236}">
                <a16:creationId xmlns:a16="http://schemas.microsoft.com/office/drawing/2014/main" id="{0A4231F1-B69A-EE4B-F5C9-8E513C3F3342}"/>
              </a:ext>
            </a:extLst>
          </p:cNvPr>
          <p:cNvSpPr txBox="1"/>
          <p:nvPr/>
        </p:nvSpPr>
        <p:spPr>
          <a:xfrm>
            <a:off x="721360" y="1767840"/>
            <a:ext cx="7112000" cy="3323987"/>
          </a:xfrm>
          <a:prstGeom prst="rect">
            <a:avLst/>
          </a:prstGeom>
          <a:noFill/>
        </p:spPr>
        <p:txBody>
          <a:bodyPr wrap="square" rtlCol="0">
            <a:spAutoFit/>
          </a:bodyPr>
          <a:lstStyle/>
          <a:p>
            <a:r>
              <a:rPr lang="en-IN" sz="2400" dirty="0"/>
              <a:t>The task is to filter data based on the publish date and the number of views</a:t>
            </a:r>
          </a:p>
          <a:p>
            <a:r>
              <a:rPr lang="en-IN" sz="2400" dirty="0"/>
              <a:t>I used a pivot table for the year and as we can see the number of views are higher for the year 2018. We can achieve this using the default filter by selecting the required dates or years.</a:t>
            </a:r>
          </a:p>
          <a:p>
            <a:r>
              <a:rPr lang="en-IN" sz="2400" dirty="0"/>
              <a:t>In the year 2018 the 1</a:t>
            </a:r>
            <a:r>
              <a:rPr lang="en-IN" sz="2400" baseline="30000" dirty="0"/>
              <a:t>st</a:t>
            </a:r>
            <a:r>
              <a:rPr lang="en-IN" sz="2400" dirty="0"/>
              <a:t> Quarter that is </a:t>
            </a:r>
            <a:r>
              <a:rPr lang="en-IN" sz="2400" dirty="0" err="1"/>
              <a:t>Jan,Feb,March</a:t>
            </a:r>
            <a:r>
              <a:rPr lang="en-IN" sz="2400" dirty="0"/>
              <a:t> did really well compared to the other Quarter</a:t>
            </a:r>
          </a:p>
          <a:p>
            <a:endParaRPr lang="en-IN" dirty="0"/>
          </a:p>
        </p:txBody>
      </p:sp>
      <p:pic>
        <p:nvPicPr>
          <p:cNvPr id="5" name="Picture 4">
            <a:extLst>
              <a:ext uri="{FF2B5EF4-FFF2-40B4-BE49-F238E27FC236}">
                <a16:creationId xmlns:a16="http://schemas.microsoft.com/office/drawing/2014/main" id="{3E358B58-CDF1-969B-0816-16BAF2B08432}"/>
              </a:ext>
            </a:extLst>
          </p:cNvPr>
          <p:cNvPicPr>
            <a:picLocks noChangeAspect="1"/>
          </p:cNvPicPr>
          <p:nvPr/>
        </p:nvPicPr>
        <p:blipFill>
          <a:blip r:embed="rId2"/>
          <a:stretch>
            <a:fillRect/>
          </a:stretch>
        </p:blipFill>
        <p:spPr>
          <a:xfrm>
            <a:off x="8711364" y="1690688"/>
            <a:ext cx="2876951" cy="1352739"/>
          </a:xfrm>
          <a:prstGeom prst="rect">
            <a:avLst/>
          </a:prstGeom>
        </p:spPr>
      </p:pic>
      <p:pic>
        <p:nvPicPr>
          <p:cNvPr id="7" name="Picture 6">
            <a:extLst>
              <a:ext uri="{FF2B5EF4-FFF2-40B4-BE49-F238E27FC236}">
                <a16:creationId xmlns:a16="http://schemas.microsoft.com/office/drawing/2014/main" id="{081754D0-D1B7-BF1E-4A39-D4F829A597C3}"/>
              </a:ext>
            </a:extLst>
          </p:cNvPr>
          <p:cNvPicPr>
            <a:picLocks noChangeAspect="1"/>
          </p:cNvPicPr>
          <p:nvPr/>
        </p:nvPicPr>
        <p:blipFill>
          <a:blip r:embed="rId3"/>
          <a:stretch>
            <a:fillRect/>
          </a:stretch>
        </p:blipFill>
        <p:spPr>
          <a:xfrm>
            <a:off x="8754231" y="3352925"/>
            <a:ext cx="2791215" cy="2753109"/>
          </a:xfrm>
          <a:prstGeom prst="rect">
            <a:avLst/>
          </a:prstGeom>
        </p:spPr>
      </p:pic>
    </p:spTree>
    <p:extLst>
      <p:ext uri="{BB962C8B-B14F-4D97-AF65-F5344CB8AC3E}">
        <p14:creationId xmlns:p14="http://schemas.microsoft.com/office/powerpoint/2010/main" val="5371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E8DC1-B65E-B3C6-FB2F-C52EC679F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3F6B0-7181-856F-7F4D-6586F10CB6BE}"/>
              </a:ext>
            </a:extLst>
          </p:cNvPr>
          <p:cNvSpPr>
            <a:spLocks noGrp="1"/>
          </p:cNvSpPr>
          <p:nvPr>
            <p:ph type="title"/>
          </p:nvPr>
        </p:nvSpPr>
        <p:spPr/>
        <p:txBody>
          <a:bodyPr/>
          <a:lstStyle/>
          <a:p>
            <a:r>
              <a:rPr lang="en-IN" dirty="0"/>
              <a:t>Q10</a:t>
            </a:r>
            <a:br>
              <a:rPr lang="en-IN" dirty="0"/>
            </a:br>
            <a:endParaRPr lang="en-IN" dirty="0"/>
          </a:p>
        </p:txBody>
      </p:sp>
      <p:pic>
        <p:nvPicPr>
          <p:cNvPr id="7" name="Picture 6">
            <a:extLst>
              <a:ext uri="{FF2B5EF4-FFF2-40B4-BE49-F238E27FC236}">
                <a16:creationId xmlns:a16="http://schemas.microsoft.com/office/drawing/2014/main" id="{44BB4B5D-080C-655C-AE5B-59CAB29130CE}"/>
              </a:ext>
            </a:extLst>
          </p:cNvPr>
          <p:cNvPicPr>
            <a:picLocks noChangeAspect="1"/>
          </p:cNvPicPr>
          <p:nvPr/>
        </p:nvPicPr>
        <p:blipFill>
          <a:blip r:embed="rId2"/>
          <a:stretch>
            <a:fillRect/>
          </a:stretch>
        </p:blipFill>
        <p:spPr>
          <a:xfrm>
            <a:off x="454206" y="1275501"/>
            <a:ext cx="11060068" cy="3067478"/>
          </a:xfrm>
          <a:prstGeom prst="rect">
            <a:avLst/>
          </a:prstGeom>
        </p:spPr>
      </p:pic>
      <p:sp>
        <p:nvSpPr>
          <p:cNvPr id="8" name="TextBox 7">
            <a:extLst>
              <a:ext uri="{FF2B5EF4-FFF2-40B4-BE49-F238E27FC236}">
                <a16:creationId xmlns:a16="http://schemas.microsoft.com/office/drawing/2014/main" id="{15085C82-3704-805A-6C75-DDDD911A8852}"/>
              </a:ext>
            </a:extLst>
          </p:cNvPr>
          <p:cNvSpPr txBox="1"/>
          <p:nvPr/>
        </p:nvSpPr>
        <p:spPr>
          <a:xfrm>
            <a:off x="1493520" y="5029200"/>
            <a:ext cx="8625840" cy="1200329"/>
          </a:xfrm>
          <a:prstGeom prst="rect">
            <a:avLst/>
          </a:prstGeom>
          <a:noFill/>
        </p:spPr>
        <p:txBody>
          <a:bodyPr wrap="square" rtlCol="0">
            <a:spAutoFit/>
          </a:bodyPr>
          <a:lstStyle/>
          <a:p>
            <a:r>
              <a:rPr lang="en-IN" dirty="0"/>
              <a:t>The YOY Growth can be calculated with the </a:t>
            </a:r>
            <a:r>
              <a:rPr lang="en-IN" b="1" dirty="0"/>
              <a:t>formula:</a:t>
            </a:r>
            <a:r>
              <a:rPr lang="en-IN" dirty="0"/>
              <a:t>=(this year views-previous years views)/previous year views)*100</a:t>
            </a:r>
          </a:p>
          <a:p>
            <a:r>
              <a:rPr lang="en-IN" dirty="0"/>
              <a:t>The</a:t>
            </a:r>
            <a:r>
              <a:rPr lang="en-IN" b="1" dirty="0"/>
              <a:t> insight </a:t>
            </a:r>
            <a:r>
              <a:rPr lang="en-IN" dirty="0"/>
              <a:t>is that there is a significant increase of </a:t>
            </a:r>
            <a:r>
              <a:rPr lang="en-IN" b="1" dirty="0"/>
              <a:t>331% </a:t>
            </a:r>
            <a:r>
              <a:rPr lang="en-IN" dirty="0"/>
              <a:t>in terms of the viewership growth</a:t>
            </a:r>
          </a:p>
        </p:txBody>
      </p:sp>
    </p:spTree>
    <p:extLst>
      <p:ext uri="{BB962C8B-B14F-4D97-AF65-F5344CB8AC3E}">
        <p14:creationId xmlns:p14="http://schemas.microsoft.com/office/powerpoint/2010/main" val="180310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830D9-A7F2-DA21-53B7-CBD4F9F12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236D8-427C-71E8-2511-5025DAFDC09F}"/>
              </a:ext>
            </a:extLst>
          </p:cNvPr>
          <p:cNvSpPr>
            <a:spLocks noGrp="1"/>
          </p:cNvSpPr>
          <p:nvPr>
            <p:ph type="title"/>
          </p:nvPr>
        </p:nvSpPr>
        <p:spPr/>
        <p:txBody>
          <a:bodyPr/>
          <a:lstStyle/>
          <a:p>
            <a:r>
              <a:rPr lang="en-IN" dirty="0"/>
              <a:t>Q11</a:t>
            </a:r>
          </a:p>
        </p:txBody>
      </p:sp>
      <p:sp>
        <p:nvSpPr>
          <p:cNvPr id="3" name="TextBox 2">
            <a:extLst>
              <a:ext uri="{FF2B5EF4-FFF2-40B4-BE49-F238E27FC236}">
                <a16:creationId xmlns:a16="http://schemas.microsoft.com/office/drawing/2014/main" id="{B58B913B-708F-99BA-4A93-D1F3F228D96F}"/>
              </a:ext>
            </a:extLst>
          </p:cNvPr>
          <p:cNvSpPr txBox="1"/>
          <p:nvPr/>
        </p:nvSpPr>
        <p:spPr>
          <a:xfrm>
            <a:off x="1046480" y="2143760"/>
            <a:ext cx="5740400" cy="2031325"/>
          </a:xfrm>
          <a:prstGeom prst="rect">
            <a:avLst/>
          </a:prstGeom>
          <a:noFill/>
        </p:spPr>
        <p:txBody>
          <a:bodyPr wrap="square" rtlCol="0">
            <a:spAutoFit/>
          </a:bodyPr>
          <a:lstStyle/>
          <a:p>
            <a:r>
              <a:rPr lang="en-IN" dirty="0"/>
              <a:t>The task is to create cohorts based on the category and the publish date..</a:t>
            </a:r>
          </a:p>
          <a:p>
            <a:endParaRPr lang="en-IN" dirty="0"/>
          </a:p>
          <a:p>
            <a:r>
              <a:rPr lang="en-IN" dirty="0"/>
              <a:t>Here is the table where the categories are divided for each year and can see the total views for each category and each year</a:t>
            </a:r>
          </a:p>
          <a:p>
            <a:endParaRPr lang="en-IN" dirty="0"/>
          </a:p>
        </p:txBody>
      </p:sp>
      <p:pic>
        <p:nvPicPr>
          <p:cNvPr id="5" name="Picture 4">
            <a:extLst>
              <a:ext uri="{FF2B5EF4-FFF2-40B4-BE49-F238E27FC236}">
                <a16:creationId xmlns:a16="http://schemas.microsoft.com/office/drawing/2014/main" id="{EDCE1991-5995-6278-AD55-D9CE592428C5}"/>
              </a:ext>
            </a:extLst>
          </p:cNvPr>
          <p:cNvPicPr>
            <a:picLocks noChangeAspect="1"/>
          </p:cNvPicPr>
          <p:nvPr/>
        </p:nvPicPr>
        <p:blipFill>
          <a:blip r:embed="rId2"/>
          <a:stretch>
            <a:fillRect/>
          </a:stretch>
        </p:blipFill>
        <p:spPr>
          <a:xfrm>
            <a:off x="8259042" y="1540494"/>
            <a:ext cx="2886478" cy="4772691"/>
          </a:xfrm>
          <a:prstGeom prst="rect">
            <a:avLst/>
          </a:prstGeom>
        </p:spPr>
      </p:pic>
    </p:spTree>
    <p:extLst>
      <p:ext uri="{BB962C8B-B14F-4D97-AF65-F5344CB8AC3E}">
        <p14:creationId xmlns:p14="http://schemas.microsoft.com/office/powerpoint/2010/main" val="125401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54D8-4CEC-4DA4-5A46-5FA0CEF05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4B6BF-E8E0-8412-089E-77431BE52631}"/>
              </a:ext>
            </a:extLst>
          </p:cNvPr>
          <p:cNvSpPr>
            <a:spLocks noGrp="1"/>
          </p:cNvSpPr>
          <p:nvPr>
            <p:ph type="title"/>
          </p:nvPr>
        </p:nvSpPr>
        <p:spPr/>
        <p:txBody>
          <a:bodyPr/>
          <a:lstStyle/>
          <a:p>
            <a:r>
              <a:rPr lang="en-IN" dirty="0"/>
              <a:t>Q12</a:t>
            </a:r>
          </a:p>
        </p:txBody>
      </p:sp>
      <p:pic>
        <p:nvPicPr>
          <p:cNvPr id="5" name="Picture 4">
            <a:extLst>
              <a:ext uri="{FF2B5EF4-FFF2-40B4-BE49-F238E27FC236}">
                <a16:creationId xmlns:a16="http://schemas.microsoft.com/office/drawing/2014/main" id="{44110B42-108D-BCD0-8F6F-FD65A9392FFF}"/>
              </a:ext>
            </a:extLst>
          </p:cNvPr>
          <p:cNvPicPr>
            <a:picLocks noChangeAspect="1"/>
          </p:cNvPicPr>
          <p:nvPr/>
        </p:nvPicPr>
        <p:blipFill>
          <a:blip r:embed="rId2"/>
          <a:stretch>
            <a:fillRect/>
          </a:stretch>
        </p:blipFill>
        <p:spPr>
          <a:xfrm>
            <a:off x="7786391" y="1027906"/>
            <a:ext cx="4239217" cy="3439005"/>
          </a:xfrm>
          <a:prstGeom prst="rect">
            <a:avLst/>
          </a:prstGeom>
        </p:spPr>
      </p:pic>
      <p:sp>
        <p:nvSpPr>
          <p:cNvPr id="6" name="TextBox 5">
            <a:extLst>
              <a:ext uri="{FF2B5EF4-FFF2-40B4-BE49-F238E27FC236}">
                <a16:creationId xmlns:a16="http://schemas.microsoft.com/office/drawing/2014/main" id="{F659D2EB-7413-3EDD-0277-57E7456B2141}"/>
              </a:ext>
            </a:extLst>
          </p:cNvPr>
          <p:cNvSpPr txBox="1"/>
          <p:nvPr/>
        </p:nvSpPr>
        <p:spPr>
          <a:xfrm>
            <a:off x="538480" y="1879600"/>
            <a:ext cx="6278880" cy="2862322"/>
          </a:xfrm>
          <a:prstGeom prst="rect">
            <a:avLst/>
          </a:prstGeom>
          <a:noFill/>
        </p:spPr>
        <p:txBody>
          <a:bodyPr wrap="square" rtlCol="0">
            <a:spAutoFit/>
          </a:bodyPr>
          <a:lstStyle/>
          <a:p>
            <a:r>
              <a:rPr lang="en-IN" dirty="0"/>
              <a:t>The task is to create an insight where the revenue for each category is clearly specified..</a:t>
            </a:r>
          </a:p>
          <a:p>
            <a:r>
              <a:rPr lang="en-IN" dirty="0"/>
              <a:t>We can create a column name revenue and calculate the revenue using the revenue rate…</a:t>
            </a:r>
          </a:p>
          <a:p>
            <a:endParaRPr lang="en-IN" dirty="0"/>
          </a:p>
          <a:p>
            <a:r>
              <a:rPr lang="en-IN" dirty="0"/>
              <a:t>Then I created a pivot table for understanding the Revenues for each category </a:t>
            </a:r>
          </a:p>
          <a:p>
            <a:endParaRPr lang="en-IN" dirty="0"/>
          </a:p>
          <a:p>
            <a:r>
              <a:rPr lang="en-IN" dirty="0"/>
              <a:t>The Film and animation has earned the most revenue as the retention rate is high and also the engagement is high</a:t>
            </a:r>
          </a:p>
        </p:txBody>
      </p:sp>
    </p:spTree>
    <p:extLst>
      <p:ext uri="{BB962C8B-B14F-4D97-AF65-F5344CB8AC3E}">
        <p14:creationId xmlns:p14="http://schemas.microsoft.com/office/powerpoint/2010/main" val="185361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21280F-4218-274A-A32A-F2DD5C527A9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6A79A-88D2-2B10-793C-8A1A3B971346}"/>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rPr>
              <a:t>Q13</a:t>
            </a:r>
          </a:p>
        </p:txBody>
      </p:sp>
      <p:pic>
        <p:nvPicPr>
          <p:cNvPr id="4" name="Picture 3">
            <a:extLst>
              <a:ext uri="{FF2B5EF4-FFF2-40B4-BE49-F238E27FC236}">
                <a16:creationId xmlns:a16="http://schemas.microsoft.com/office/drawing/2014/main" id="{AD26238A-B8AA-5D46-67BB-5DC1FAFBBA3F}"/>
              </a:ext>
            </a:extLst>
          </p:cNvPr>
          <p:cNvPicPr>
            <a:picLocks noChangeAspect="1"/>
          </p:cNvPicPr>
          <p:nvPr/>
        </p:nvPicPr>
        <p:blipFill>
          <a:blip r:embed="rId2"/>
          <a:stretch>
            <a:fillRect/>
          </a:stretch>
        </p:blipFill>
        <p:spPr>
          <a:xfrm>
            <a:off x="5791200" y="1624428"/>
            <a:ext cx="6229182" cy="2865424"/>
          </a:xfrm>
          <a:prstGeom prst="rect">
            <a:avLst/>
          </a:prstGeom>
        </p:spPr>
      </p:pic>
      <p:sp>
        <p:nvSpPr>
          <p:cNvPr id="5" name="TextBox 4">
            <a:extLst>
              <a:ext uri="{FF2B5EF4-FFF2-40B4-BE49-F238E27FC236}">
                <a16:creationId xmlns:a16="http://schemas.microsoft.com/office/drawing/2014/main" id="{AD32A130-FAD1-B52D-9636-5D6854709DD6}"/>
              </a:ext>
            </a:extLst>
          </p:cNvPr>
          <p:cNvSpPr txBox="1"/>
          <p:nvPr/>
        </p:nvSpPr>
        <p:spPr>
          <a:xfrm>
            <a:off x="416560" y="2062480"/>
            <a:ext cx="4897120" cy="2031325"/>
          </a:xfrm>
          <a:prstGeom prst="rect">
            <a:avLst/>
          </a:prstGeom>
          <a:noFill/>
        </p:spPr>
        <p:txBody>
          <a:bodyPr wrap="square" rtlCol="0">
            <a:spAutoFit/>
          </a:bodyPr>
          <a:lstStyle/>
          <a:p>
            <a:r>
              <a:rPr lang="en-IN" dirty="0"/>
              <a:t>The Task is to </a:t>
            </a:r>
            <a:r>
              <a:rPr lang="en-IN" dirty="0" err="1"/>
              <a:t>analyze</a:t>
            </a:r>
            <a:r>
              <a:rPr lang="en-IN" dirty="0"/>
              <a:t> the count of comments for each category..</a:t>
            </a:r>
            <a:br>
              <a:rPr lang="en-IN" dirty="0"/>
            </a:br>
            <a:r>
              <a:rPr lang="en-IN" dirty="0"/>
              <a:t>I used a pivot table to calculate the total count of comments and used the </a:t>
            </a:r>
            <a:r>
              <a:rPr lang="en-IN" dirty="0" err="1"/>
              <a:t>catrgories</a:t>
            </a:r>
            <a:r>
              <a:rPr lang="en-IN" dirty="0"/>
              <a:t> as rows..</a:t>
            </a:r>
          </a:p>
          <a:p>
            <a:r>
              <a:rPr lang="en-IN" dirty="0"/>
              <a:t>As the data for comments is null as given the data is not shown properly</a:t>
            </a:r>
          </a:p>
          <a:p>
            <a:endParaRPr lang="en-IN" dirty="0"/>
          </a:p>
        </p:txBody>
      </p:sp>
    </p:spTree>
    <p:extLst>
      <p:ext uri="{BB962C8B-B14F-4D97-AF65-F5344CB8AC3E}">
        <p14:creationId xmlns:p14="http://schemas.microsoft.com/office/powerpoint/2010/main" val="292064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D49B4-5690-9976-A829-C5CBB661F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EDCCF-916B-1C6A-C645-3B9D3A2A2566}"/>
              </a:ext>
            </a:extLst>
          </p:cNvPr>
          <p:cNvSpPr>
            <a:spLocks noGrp="1"/>
          </p:cNvSpPr>
          <p:nvPr>
            <p:ph type="title"/>
          </p:nvPr>
        </p:nvSpPr>
        <p:spPr/>
        <p:txBody>
          <a:bodyPr/>
          <a:lstStyle/>
          <a:p>
            <a:r>
              <a:rPr lang="en-IN" dirty="0"/>
              <a:t>Q14</a:t>
            </a:r>
          </a:p>
        </p:txBody>
      </p:sp>
      <p:sp>
        <p:nvSpPr>
          <p:cNvPr id="3" name="TextBox 2">
            <a:extLst>
              <a:ext uri="{FF2B5EF4-FFF2-40B4-BE49-F238E27FC236}">
                <a16:creationId xmlns:a16="http://schemas.microsoft.com/office/drawing/2014/main" id="{E9331A6D-FF86-01A1-C85A-233883D57F97}"/>
              </a:ext>
            </a:extLst>
          </p:cNvPr>
          <p:cNvSpPr txBox="1"/>
          <p:nvPr/>
        </p:nvSpPr>
        <p:spPr>
          <a:xfrm>
            <a:off x="838200" y="2032000"/>
            <a:ext cx="6273800" cy="1754326"/>
          </a:xfrm>
          <a:prstGeom prst="rect">
            <a:avLst/>
          </a:prstGeom>
          <a:noFill/>
        </p:spPr>
        <p:txBody>
          <a:bodyPr wrap="square" rtlCol="0">
            <a:spAutoFit/>
          </a:bodyPr>
          <a:lstStyle/>
          <a:p>
            <a:r>
              <a:rPr lang="en-IN" dirty="0"/>
              <a:t>The task is to compare different metrics for each category.</a:t>
            </a:r>
          </a:p>
          <a:p>
            <a:r>
              <a:rPr lang="en-IN" dirty="0"/>
              <a:t>Here I take the likes and the category and I use the pivot </a:t>
            </a:r>
            <a:r>
              <a:rPr lang="en-IN" dirty="0" err="1"/>
              <a:t>table..We</a:t>
            </a:r>
            <a:r>
              <a:rPr lang="en-IN" dirty="0"/>
              <a:t> can see the news and politics has the highest number of engagement</a:t>
            </a:r>
          </a:p>
          <a:p>
            <a:r>
              <a:rPr lang="en-IN" dirty="0"/>
              <a:t> </a:t>
            </a:r>
          </a:p>
          <a:p>
            <a:endParaRPr lang="en-IN" dirty="0"/>
          </a:p>
        </p:txBody>
      </p:sp>
      <p:pic>
        <p:nvPicPr>
          <p:cNvPr id="5" name="Picture 4">
            <a:extLst>
              <a:ext uri="{FF2B5EF4-FFF2-40B4-BE49-F238E27FC236}">
                <a16:creationId xmlns:a16="http://schemas.microsoft.com/office/drawing/2014/main" id="{3E65A07A-028F-8FD6-C9ED-9AC9E4EB3DE2}"/>
              </a:ext>
            </a:extLst>
          </p:cNvPr>
          <p:cNvPicPr>
            <a:picLocks noChangeAspect="1"/>
          </p:cNvPicPr>
          <p:nvPr/>
        </p:nvPicPr>
        <p:blipFill>
          <a:blip r:embed="rId2"/>
          <a:stretch>
            <a:fillRect/>
          </a:stretch>
        </p:blipFill>
        <p:spPr>
          <a:xfrm>
            <a:off x="447391" y="3176240"/>
            <a:ext cx="9906739" cy="3316635"/>
          </a:xfrm>
          <a:prstGeom prst="rect">
            <a:avLst/>
          </a:prstGeom>
        </p:spPr>
      </p:pic>
    </p:spTree>
    <p:extLst>
      <p:ext uri="{BB962C8B-B14F-4D97-AF65-F5344CB8AC3E}">
        <p14:creationId xmlns:p14="http://schemas.microsoft.com/office/powerpoint/2010/main" val="133603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FBD1-26E8-4262-D2AE-EC0F6680D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8DECA-1A55-3048-648C-5A935BA7D2D5}"/>
              </a:ext>
            </a:extLst>
          </p:cNvPr>
          <p:cNvSpPr>
            <a:spLocks noGrp="1"/>
          </p:cNvSpPr>
          <p:nvPr>
            <p:ph type="title"/>
          </p:nvPr>
        </p:nvSpPr>
        <p:spPr/>
        <p:txBody>
          <a:bodyPr/>
          <a:lstStyle/>
          <a:p>
            <a:r>
              <a:rPr lang="en-IN" dirty="0"/>
              <a:t>Q15</a:t>
            </a:r>
          </a:p>
        </p:txBody>
      </p:sp>
      <p:pic>
        <p:nvPicPr>
          <p:cNvPr id="4" name="Picture 3">
            <a:extLst>
              <a:ext uri="{FF2B5EF4-FFF2-40B4-BE49-F238E27FC236}">
                <a16:creationId xmlns:a16="http://schemas.microsoft.com/office/drawing/2014/main" id="{6F356A22-F16E-7DF7-7991-FEC6CE5969D3}"/>
              </a:ext>
            </a:extLst>
          </p:cNvPr>
          <p:cNvPicPr>
            <a:picLocks noChangeAspect="1"/>
          </p:cNvPicPr>
          <p:nvPr/>
        </p:nvPicPr>
        <p:blipFill>
          <a:blip r:embed="rId2"/>
          <a:stretch>
            <a:fillRect/>
          </a:stretch>
        </p:blipFill>
        <p:spPr>
          <a:xfrm>
            <a:off x="6385302" y="1509950"/>
            <a:ext cx="5806698" cy="4007629"/>
          </a:xfrm>
          <a:prstGeom prst="rect">
            <a:avLst/>
          </a:prstGeom>
        </p:spPr>
      </p:pic>
      <p:sp>
        <p:nvSpPr>
          <p:cNvPr id="5" name="TextBox 4">
            <a:extLst>
              <a:ext uri="{FF2B5EF4-FFF2-40B4-BE49-F238E27FC236}">
                <a16:creationId xmlns:a16="http://schemas.microsoft.com/office/drawing/2014/main" id="{A110B60E-360E-AC52-17E8-724E8EC56F0B}"/>
              </a:ext>
            </a:extLst>
          </p:cNvPr>
          <p:cNvSpPr txBox="1"/>
          <p:nvPr/>
        </p:nvSpPr>
        <p:spPr>
          <a:xfrm>
            <a:off x="838200" y="2286000"/>
            <a:ext cx="5074920" cy="1477328"/>
          </a:xfrm>
          <a:prstGeom prst="rect">
            <a:avLst/>
          </a:prstGeom>
          <a:noFill/>
        </p:spPr>
        <p:txBody>
          <a:bodyPr wrap="square" rtlCol="0">
            <a:spAutoFit/>
          </a:bodyPr>
          <a:lstStyle/>
          <a:p>
            <a:r>
              <a:rPr lang="en-IN" dirty="0"/>
              <a:t>The task is to create a visualization based on the likes and  also the engagement. Here I take the Likes for engagement And use the visualization for the likes</a:t>
            </a:r>
          </a:p>
          <a:p>
            <a:endParaRPr lang="en-IN" dirty="0"/>
          </a:p>
        </p:txBody>
      </p:sp>
    </p:spTree>
    <p:extLst>
      <p:ext uri="{BB962C8B-B14F-4D97-AF65-F5344CB8AC3E}">
        <p14:creationId xmlns:p14="http://schemas.microsoft.com/office/powerpoint/2010/main" val="40613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DA041-908C-8724-7EF1-7FFBADE79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2351D-607B-A952-1426-1F9324602523}"/>
              </a:ext>
            </a:extLst>
          </p:cNvPr>
          <p:cNvSpPr>
            <a:spLocks noGrp="1"/>
          </p:cNvSpPr>
          <p:nvPr>
            <p:ph type="title"/>
          </p:nvPr>
        </p:nvSpPr>
        <p:spPr/>
        <p:txBody>
          <a:bodyPr/>
          <a:lstStyle/>
          <a:p>
            <a:r>
              <a:rPr lang="en-IN" dirty="0"/>
              <a:t>Q16-Q20</a:t>
            </a:r>
          </a:p>
        </p:txBody>
      </p:sp>
      <p:graphicFrame>
        <p:nvGraphicFramePr>
          <p:cNvPr id="6" name="Table 5">
            <a:extLst>
              <a:ext uri="{FF2B5EF4-FFF2-40B4-BE49-F238E27FC236}">
                <a16:creationId xmlns:a16="http://schemas.microsoft.com/office/drawing/2014/main" id="{1F8A40F3-8024-F9D3-B533-DAF03446BC6A}"/>
              </a:ext>
            </a:extLst>
          </p:cNvPr>
          <p:cNvGraphicFramePr>
            <a:graphicFrameLocks noGrp="1"/>
          </p:cNvGraphicFramePr>
          <p:nvPr>
            <p:extLst>
              <p:ext uri="{D42A27DB-BD31-4B8C-83A1-F6EECF244321}">
                <p14:modId xmlns:p14="http://schemas.microsoft.com/office/powerpoint/2010/main" val="3721022747"/>
              </p:ext>
            </p:extLst>
          </p:nvPr>
        </p:nvGraphicFramePr>
        <p:xfrm>
          <a:off x="4152608" y="1604855"/>
          <a:ext cx="3903280" cy="1731730"/>
        </p:xfrm>
        <a:graphic>
          <a:graphicData uri="http://schemas.openxmlformats.org/drawingml/2006/table">
            <a:tbl>
              <a:tblPr>
                <a:tableStyleId>{5C22544A-7EE6-4342-B048-85BDC9FD1C3A}</a:tableStyleId>
              </a:tblPr>
              <a:tblGrid>
                <a:gridCol w="1267732">
                  <a:extLst>
                    <a:ext uri="{9D8B030D-6E8A-4147-A177-3AD203B41FA5}">
                      <a16:colId xmlns:a16="http://schemas.microsoft.com/office/drawing/2014/main" val="677409530"/>
                    </a:ext>
                  </a:extLst>
                </a:gridCol>
                <a:gridCol w="1834875">
                  <a:extLst>
                    <a:ext uri="{9D8B030D-6E8A-4147-A177-3AD203B41FA5}">
                      <a16:colId xmlns:a16="http://schemas.microsoft.com/office/drawing/2014/main" val="211434484"/>
                    </a:ext>
                  </a:extLst>
                </a:gridCol>
                <a:gridCol w="800673">
                  <a:extLst>
                    <a:ext uri="{9D8B030D-6E8A-4147-A177-3AD203B41FA5}">
                      <a16:colId xmlns:a16="http://schemas.microsoft.com/office/drawing/2014/main" val="1818722831"/>
                    </a:ext>
                  </a:extLst>
                </a:gridCol>
              </a:tblGrid>
              <a:tr h="153246">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60045341"/>
                  </a:ext>
                </a:extLst>
              </a:tr>
              <a:tr h="252366">
                <a:tc>
                  <a:txBody>
                    <a:bodyPr/>
                    <a:lstStyle/>
                    <a:p>
                      <a:pPr algn="l" fontAlgn="b"/>
                      <a:r>
                        <a:rPr lang="en-IN" sz="1000" u="none" strike="noStrike" dirty="0">
                          <a:effectLst/>
                        </a:rPr>
                        <a:t>Year</a:t>
                      </a:r>
                    </a:p>
                    <a:p>
                      <a:pPr algn="l" fontAlgn="b"/>
                      <a:endParaRPr lang="en-IN" sz="1000" b="1"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Sum of Updated Likes</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80068187"/>
                  </a:ext>
                </a:extLst>
              </a:tr>
              <a:tr h="252366">
                <a:tc>
                  <a:txBody>
                    <a:bodyPr/>
                    <a:lstStyle/>
                    <a:p>
                      <a:pPr algn="l" fontAlgn="b"/>
                      <a:r>
                        <a:rPr lang="en-IN" sz="1000" u="none" strike="noStrike">
                          <a:effectLst/>
                        </a:rPr>
                        <a:t>&lt;09-11-2017</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68566374"/>
                  </a:ext>
                </a:extLst>
              </a:tr>
              <a:tr h="252366">
                <a:tc>
                  <a:txBody>
                    <a:bodyPr/>
                    <a:lstStyle/>
                    <a:p>
                      <a:pPr algn="l" fontAlgn="b"/>
                      <a:r>
                        <a:rPr lang="en-IN" sz="1000" u="none" strike="noStrike">
                          <a:effectLst/>
                        </a:rPr>
                        <a:t>2017</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162740</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46000672"/>
                  </a:ext>
                </a:extLst>
              </a:tr>
              <a:tr h="252366">
                <a:tc>
                  <a:txBody>
                    <a:bodyPr/>
                    <a:lstStyle/>
                    <a:p>
                      <a:pPr algn="l" fontAlgn="b"/>
                      <a:r>
                        <a:rPr lang="en-IN" sz="1000" u="none" strike="noStrike">
                          <a:effectLst/>
                        </a:rPr>
                        <a:t>2018</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1096185.5</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96068728"/>
                  </a:ext>
                </a:extLst>
              </a:tr>
              <a:tr h="252366">
                <a:tc>
                  <a:txBody>
                    <a:bodyPr/>
                    <a:lstStyle/>
                    <a:p>
                      <a:pPr algn="l" fontAlgn="b"/>
                      <a:r>
                        <a:rPr lang="en-IN" sz="1000" u="none" strike="noStrike">
                          <a:effectLst/>
                        </a:rPr>
                        <a:t>Grand Total</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IN" sz="1000" u="none" strike="noStrike">
                          <a:effectLst/>
                        </a:rPr>
                        <a:t>1258925.5</a:t>
                      </a:r>
                      <a:endParaRPr lang="en-IN" sz="10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97074056"/>
                  </a:ext>
                </a:extLst>
              </a:tr>
              <a:tr h="252366">
                <a:tc>
                  <a:txBody>
                    <a:bodyPr/>
                    <a:lstStyle/>
                    <a:p>
                      <a:pPr algn="l" fontAlgn="b"/>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58351087"/>
                  </a:ext>
                </a:extLst>
              </a:tr>
            </a:tbl>
          </a:graphicData>
        </a:graphic>
      </p:graphicFrame>
      <p:graphicFrame>
        <p:nvGraphicFramePr>
          <p:cNvPr id="7" name="Chart 6">
            <a:extLst>
              <a:ext uri="{FF2B5EF4-FFF2-40B4-BE49-F238E27FC236}">
                <a16:creationId xmlns:a16="http://schemas.microsoft.com/office/drawing/2014/main" id="{BFF3A2EA-B36B-F318-2EF7-24A58D4958D5}"/>
              </a:ext>
            </a:extLst>
          </p:cNvPr>
          <p:cNvGraphicFramePr>
            <a:graphicFrameLocks/>
          </p:cNvGraphicFramePr>
          <p:nvPr>
            <p:extLst>
              <p:ext uri="{D42A27DB-BD31-4B8C-83A1-F6EECF244321}">
                <p14:modId xmlns:p14="http://schemas.microsoft.com/office/powerpoint/2010/main" val="1598402175"/>
              </p:ext>
            </p:extLst>
          </p:nvPr>
        </p:nvGraphicFramePr>
        <p:xfrm>
          <a:off x="379527" y="3429000"/>
          <a:ext cx="5064832" cy="3232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105EB1D-1B17-CC77-D169-289A1A0216EC}"/>
              </a:ext>
            </a:extLst>
          </p:cNvPr>
          <p:cNvGraphicFramePr>
            <a:graphicFrameLocks/>
          </p:cNvGraphicFramePr>
          <p:nvPr>
            <p:extLst>
              <p:ext uri="{D42A27DB-BD31-4B8C-83A1-F6EECF244321}">
                <p14:modId xmlns:p14="http://schemas.microsoft.com/office/powerpoint/2010/main" val="698275741"/>
              </p:ext>
            </p:extLst>
          </p:nvPr>
        </p:nvGraphicFramePr>
        <p:xfrm>
          <a:off x="6104248" y="3892417"/>
          <a:ext cx="4580467" cy="27562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18E9A7CA-F186-D216-D5C0-D0110D34324A}"/>
              </a:ext>
            </a:extLst>
          </p:cNvPr>
          <p:cNvGraphicFramePr>
            <a:graphicFrameLocks/>
          </p:cNvGraphicFramePr>
          <p:nvPr>
            <p:extLst>
              <p:ext uri="{D42A27DB-BD31-4B8C-83A1-F6EECF244321}">
                <p14:modId xmlns:p14="http://schemas.microsoft.com/office/powerpoint/2010/main" val="1764663005"/>
              </p:ext>
            </p:extLst>
          </p:nvPr>
        </p:nvGraphicFramePr>
        <p:xfrm>
          <a:off x="8179983" y="1157358"/>
          <a:ext cx="3548555" cy="24571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518122F0-5238-DEA1-2407-9D5429D8B594}"/>
              </a:ext>
            </a:extLst>
          </p:cNvPr>
          <p:cNvGraphicFramePr>
            <a:graphicFrameLocks/>
          </p:cNvGraphicFramePr>
          <p:nvPr>
            <p:extLst>
              <p:ext uri="{D42A27DB-BD31-4B8C-83A1-F6EECF244321}">
                <p14:modId xmlns:p14="http://schemas.microsoft.com/office/powerpoint/2010/main" val="1385558690"/>
              </p:ext>
            </p:extLst>
          </p:nvPr>
        </p:nvGraphicFramePr>
        <p:xfrm>
          <a:off x="542005" y="1520063"/>
          <a:ext cx="3548555" cy="173173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1564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72DD-D5C0-A80A-C686-CF11E5993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65580-6AEF-C989-9A4C-2A48F2ED2415}"/>
              </a:ext>
            </a:extLst>
          </p:cNvPr>
          <p:cNvSpPr>
            <a:spLocks noGrp="1"/>
          </p:cNvSpPr>
          <p:nvPr>
            <p:ph type="title"/>
          </p:nvPr>
        </p:nvSpPr>
        <p:spPr/>
        <p:txBody>
          <a:bodyPr/>
          <a:lstStyle/>
          <a:p>
            <a:r>
              <a:rPr lang="en-IN" dirty="0"/>
              <a:t>Q16-Q20</a:t>
            </a:r>
          </a:p>
        </p:txBody>
      </p:sp>
      <p:sp>
        <p:nvSpPr>
          <p:cNvPr id="5" name="TextBox 4">
            <a:extLst>
              <a:ext uri="{FF2B5EF4-FFF2-40B4-BE49-F238E27FC236}">
                <a16:creationId xmlns:a16="http://schemas.microsoft.com/office/drawing/2014/main" id="{DD1115AA-CC24-B0A6-8CF5-71400D748268}"/>
              </a:ext>
            </a:extLst>
          </p:cNvPr>
          <p:cNvSpPr txBox="1"/>
          <p:nvPr/>
        </p:nvSpPr>
        <p:spPr>
          <a:xfrm>
            <a:off x="838200" y="2286000"/>
            <a:ext cx="10642600" cy="2523768"/>
          </a:xfrm>
          <a:prstGeom prst="rect">
            <a:avLst/>
          </a:prstGeom>
          <a:noFill/>
        </p:spPr>
        <p:txBody>
          <a:bodyPr wrap="square" rtlCol="0">
            <a:spAutoFit/>
          </a:bodyPr>
          <a:lstStyle/>
          <a:p>
            <a:r>
              <a:rPr lang="en-IN" sz="2800" dirty="0"/>
              <a:t>The Task From 16-20 is All about various engagement attributes…We have plot a year on year growth for The Likes in the year 2017 and 2018..</a:t>
            </a:r>
          </a:p>
          <a:p>
            <a:r>
              <a:rPr lang="en-IN" sz="2800" dirty="0"/>
              <a:t>Then We did the engagements level for each state and plot it…</a:t>
            </a:r>
            <a:br>
              <a:rPr lang="en-IN" sz="2800" dirty="0"/>
            </a:br>
            <a:r>
              <a:rPr lang="en-IN" sz="2800" dirty="0"/>
              <a:t>We can also see the Total engagement in terms of likes …</a:t>
            </a:r>
          </a:p>
          <a:p>
            <a:endParaRPr lang="en-IN" dirty="0"/>
          </a:p>
        </p:txBody>
      </p:sp>
    </p:spTree>
    <p:extLst>
      <p:ext uri="{BB962C8B-B14F-4D97-AF65-F5344CB8AC3E}">
        <p14:creationId xmlns:p14="http://schemas.microsoft.com/office/powerpoint/2010/main" val="241305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A848-6B4A-5DA9-45A6-FBE2D4B7FD38}"/>
              </a:ext>
            </a:extLst>
          </p:cNvPr>
          <p:cNvSpPr>
            <a:spLocks noGrp="1"/>
          </p:cNvSpPr>
          <p:nvPr>
            <p:ph type="title"/>
          </p:nvPr>
        </p:nvSpPr>
        <p:spPr/>
        <p:txBody>
          <a:bodyPr/>
          <a:lstStyle/>
          <a:p>
            <a:r>
              <a:rPr lang="en-IN" dirty="0"/>
              <a:t>Q1</a:t>
            </a:r>
          </a:p>
        </p:txBody>
      </p:sp>
      <p:sp>
        <p:nvSpPr>
          <p:cNvPr id="4" name="TextBox 3">
            <a:extLst>
              <a:ext uri="{FF2B5EF4-FFF2-40B4-BE49-F238E27FC236}">
                <a16:creationId xmlns:a16="http://schemas.microsoft.com/office/drawing/2014/main" id="{75DC8DBF-9D68-05A7-C214-D1EB6072F432}"/>
              </a:ext>
            </a:extLst>
          </p:cNvPr>
          <p:cNvSpPr txBox="1"/>
          <p:nvPr/>
        </p:nvSpPr>
        <p:spPr>
          <a:xfrm>
            <a:off x="568960" y="1690688"/>
            <a:ext cx="7396480" cy="4370427"/>
          </a:xfrm>
          <a:prstGeom prst="rect">
            <a:avLst/>
          </a:prstGeom>
          <a:noFill/>
        </p:spPr>
        <p:txBody>
          <a:bodyPr wrap="square" rtlCol="0">
            <a:spAutoFit/>
          </a:bodyPr>
          <a:lstStyle/>
          <a:p>
            <a:r>
              <a:rPr lang="en-IN" sz="2000" b="1" dirty="0"/>
              <a:t>Task Given</a:t>
            </a:r>
            <a:r>
              <a:rPr lang="en-IN" sz="2000" dirty="0"/>
              <a:t> is to clean the data that is the first step is to delete the duplicate values. There are no duplicate values found in this excel sheet. The Delete Duplicate values from the data tab is used here.</a:t>
            </a:r>
          </a:p>
          <a:p>
            <a:endParaRPr lang="en-IN" sz="2000" dirty="0"/>
          </a:p>
          <a:p>
            <a:r>
              <a:rPr lang="en-IN" sz="2000" dirty="0"/>
              <a:t>Then The Next subtask is to replace the missing or null values with either mode or median. I used median here as the mode function gives only the most frequent value.. SO in median it gives the value which is exactly positioned well.</a:t>
            </a:r>
          </a:p>
          <a:p>
            <a:endParaRPr lang="en-IN" sz="2000" dirty="0"/>
          </a:p>
          <a:p>
            <a:r>
              <a:rPr lang="en-IN" sz="2000" b="1" dirty="0"/>
              <a:t>Formula Used: =IF(I2=0,$T$6,I2)</a:t>
            </a:r>
            <a:br>
              <a:rPr lang="en-IN" sz="2000" dirty="0"/>
            </a:br>
            <a:r>
              <a:rPr lang="en-IN" sz="2000" dirty="0"/>
              <a:t>Here I2 is the column with likes and T6 is the column with the median of the likes </a:t>
            </a:r>
            <a:r>
              <a:rPr lang="en-IN" sz="2000" dirty="0" err="1"/>
              <a:t>column..Its</a:t>
            </a:r>
            <a:r>
              <a:rPr lang="en-IN" sz="2000" dirty="0"/>
              <a:t> the same for dislikes </a:t>
            </a:r>
            <a:r>
              <a:rPr lang="en-IN" sz="2000" dirty="0" err="1"/>
              <a:t>also..A</a:t>
            </a:r>
            <a:r>
              <a:rPr lang="en-IN" sz="2000" dirty="0"/>
              <a:t> new updated likes column is created…Also for the dislikes column</a:t>
            </a:r>
            <a:br>
              <a:rPr lang="en-IN" dirty="0"/>
            </a:br>
            <a:endParaRPr lang="en-IN" dirty="0"/>
          </a:p>
        </p:txBody>
      </p:sp>
      <p:pic>
        <p:nvPicPr>
          <p:cNvPr id="6" name="Picture 5">
            <a:extLst>
              <a:ext uri="{FF2B5EF4-FFF2-40B4-BE49-F238E27FC236}">
                <a16:creationId xmlns:a16="http://schemas.microsoft.com/office/drawing/2014/main" id="{08A59B3C-5C6C-3155-3FB3-60A33290101F}"/>
              </a:ext>
            </a:extLst>
          </p:cNvPr>
          <p:cNvPicPr>
            <a:picLocks noChangeAspect="1"/>
          </p:cNvPicPr>
          <p:nvPr/>
        </p:nvPicPr>
        <p:blipFill>
          <a:blip r:embed="rId2"/>
          <a:stretch>
            <a:fillRect/>
          </a:stretch>
        </p:blipFill>
        <p:spPr>
          <a:xfrm>
            <a:off x="7965440" y="955040"/>
            <a:ext cx="4057127" cy="5106075"/>
          </a:xfrm>
          <a:prstGeom prst="rect">
            <a:avLst/>
          </a:prstGeom>
        </p:spPr>
      </p:pic>
    </p:spTree>
    <p:extLst>
      <p:ext uri="{BB962C8B-B14F-4D97-AF65-F5344CB8AC3E}">
        <p14:creationId xmlns:p14="http://schemas.microsoft.com/office/powerpoint/2010/main" val="338018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408B8-47DA-36ED-2FFB-B1C8CEFEB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8586D-4D0F-E568-AA0E-28F95DB78847}"/>
              </a:ext>
            </a:extLst>
          </p:cNvPr>
          <p:cNvSpPr>
            <a:spLocks noGrp="1"/>
          </p:cNvSpPr>
          <p:nvPr>
            <p:ph type="title"/>
          </p:nvPr>
        </p:nvSpPr>
        <p:spPr/>
        <p:txBody>
          <a:bodyPr/>
          <a:lstStyle/>
          <a:p>
            <a:r>
              <a:rPr lang="en-IN" dirty="0"/>
              <a:t>Q2</a:t>
            </a:r>
          </a:p>
        </p:txBody>
      </p:sp>
      <p:sp>
        <p:nvSpPr>
          <p:cNvPr id="3" name="TextBox 2">
            <a:extLst>
              <a:ext uri="{FF2B5EF4-FFF2-40B4-BE49-F238E27FC236}">
                <a16:creationId xmlns:a16="http://schemas.microsoft.com/office/drawing/2014/main" id="{0DB5E73B-0243-87B6-3431-D9B69EE39A4C}"/>
              </a:ext>
            </a:extLst>
          </p:cNvPr>
          <p:cNvSpPr txBox="1"/>
          <p:nvPr/>
        </p:nvSpPr>
        <p:spPr>
          <a:xfrm>
            <a:off x="487680" y="1920240"/>
            <a:ext cx="7030720" cy="3754874"/>
          </a:xfrm>
          <a:prstGeom prst="rect">
            <a:avLst/>
          </a:prstGeom>
          <a:noFill/>
        </p:spPr>
        <p:txBody>
          <a:bodyPr wrap="square" rtlCol="0">
            <a:spAutoFit/>
          </a:bodyPr>
          <a:lstStyle/>
          <a:p>
            <a:r>
              <a:rPr lang="en-IN" sz="1800" b="1" dirty="0"/>
              <a:t>Task Given</a:t>
            </a:r>
            <a:r>
              <a:rPr lang="en-IN" sz="1800" dirty="0"/>
              <a:t> is to find the average time or the average number of days taken for a video to go on the trending list.</a:t>
            </a:r>
            <a:br>
              <a:rPr lang="en-IN" sz="1800" dirty="0"/>
            </a:br>
            <a:r>
              <a:rPr lang="en-IN" sz="1800" dirty="0"/>
              <a:t>Here in the dataset we are given two rows that is ‘Date Published’ that is the date which </a:t>
            </a:r>
            <a:r>
              <a:rPr lang="en-IN" dirty="0"/>
              <a:t>the video got published and ‘Trending date’ is  when the video got into the trending list.</a:t>
            </a:r>
            <a:br>
              <a:rPr lang="en-IN" dirty="0"/>
            </a:br>
            <a:r>
              <a:rPr lang="en-IN" dirty="0"/>
              <a:t>I created a new column named difference between days…By calculating the no of days between the two dates using the ‘-’ subtract..</a:t>
            </a:r>
          </a:p>
          <a:p>
            <a:r>
              <a:rPr lang="en-IN" dirty="0"/>
              <a:t>Then I found the average of the whole new column </a:t>
            </a:r>
            <a:r>
              <a:rPr lang="en-IN" dirty="0" err="1"/>
              <a:t>i</a:t>
            </a:r>
            <a:r>
              <a:rPr lang="en-IN" dirty="0"/>
              <a:t> created in the last step.</a:t>
            </a:r>
          </a:p>
          <a:p>
            <a:r>
              <a:rPr lang="en-IN" sz="2000" b="1" u="sng" dirty="0" err="1"/>
              <a:t>Insights:</a:t>
            </a:r>
            <a:r>
              <a:rPr lang="en-IN" sz="2000" b="1" dirty="0" err="1"/>
              <a:t>So</a:t>
            </a:r>
            <a:r>
              <a:rPr lang="en-IN" sz="2000" b="1" dirty="0"/>
              <a:t> The average time taken for a video to get into the trending section is 2 days</a:t>
            </a:r>
          </a:p>
          <a:p>
            <a:r>
              <a:rPr lang="en-IN" b="1" dirty="0"/>
              <a:t>Formula Used :=AVERAGE(Q2:Q593)</a:t>
            </a:r>
          </a:p>
        </p:txBody>
      </p:sp>
      <p:pic>
        <p:nvPicPr>
          <p:cNvPr id="5" name="Picture 4">
            <a:extLst>
              <a:ext uri="{FF2B5EF4-FFF2-40B4-BE49-F238E27FC236}">
                <a16:creationId xmlns:a16="http://schemas.microsoft.com/office/drawing/2014/main" id="{0150042C-296A-7264-5E9B-72B4C5E6D737}"/>
              </a:ext>
            </a:extLst>
          </p:cNvPr>
          <p:cNvPicPr>
            <a:picLocks noChangeAspect="1"/>
          </p:cNvPicPr>
          <p:nvPr/>
        </p:nvPicPr>
        <p:blipFill>
          <a:blip r:embed="rId2"/>
          <a:stretch>
            <a:fillRect/>
          </a:stretch>
        </p:blipFill>
        <p:spPr>
          <a:xfrm>
            <a:off x="7771783" y="1690688"/>
            <a:ext cx="4420217" cy="2629267"/>
          </a:xfrm>
          <a:prstGeom prst="rect">
            <a:avLst/>
          </a:prstGeom>
        </p:spPr>
      </p:pic>
    </p:spTree>
    <p:extLst>
      <p:ext uri="{BB962C8B-B14F-4D97-AF65-F5344CB8AC3E}">
        <p14:creationId xmlns:p14="http://schemas.microsoft.com/office/powerpoint/2010/main" val="259766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75450-0E3B-667C-41FE-FACB3FE96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4A18B-9796-56B5-35FC-87A8E3AA0082}"/>
              </a:ext>
            </a:extLst>
          </p:cNvPr>
          <p:cNvSpPr>
            <a:spLocks noGrp="1"/>
          </p:cNvSpPr>
          <p:nvPr>
            <p:ph type="title"/>
          </p:nvPr>
        </p:nvSpPr>
        <p:spPr/>
        <p:txBody>
          <a:bodyPr/>
          <a:lstStyle/>
          <a:p>
            <a:r>
              <a:rPr lang="en-IN" dirty="0"/>
              <a:t>Q3</a:t>
            </a:r>
            <a:br>
              <a:rPr lang="en-IN" dirty="0"/>
            </a:br>
            <a:endParaRPr lang="en-IN" dirty="0"/>
          </a:p>
        </p:txBody>
      </p:sp>
      <p:sp>
        <p:nvSpPr>
          <p:cNvPr id="3" name="TextBox 2">
            <a:extLst>
              <a:ext uri="{FF2B5EF4-FFF2-40B4-BE49-F238E27FC236}">
                <a16:creationId xmlns:a16="http://schemas.microsoft.com/office/drawing/2014/main" id="{4E463311-F585-84C1-DF89-7489112BB8CB}"/>
              </a:ext>
            </a:extLst>
          </p:cNvPr>
          <p:cNvSpPr txBox="1"/>
          <p:nvPr/>
        </p:nvSpPr>
        <p:spPr>
          <a:xfrm>
            <a:off x="294640" y="1564640"/>
            <a:ext cx="5171440" cy="4524315"/>
          </a:xfrm>
          <a:prstGeom prst="rect">
            <a:avLst/>
          </a:prstGeom>
          <a:noFill/>
        </p:spPr>
        <p:txBody>
          <a:bodyPr wrap="square" rtlCol="0">
            <a:spAutoFit/>
          </a:bodyPr>
          <a:lstStyle/>
          <a:p>
            <a:r>
              <a:rPr lang="en-IN" dirty="0"/>
              <a:t>The task given is to first match the Category ID with Category Name.. I used </a:t>
            </a:r>
            <a:r>
              <a:rPr lang="en-IN" dirty="0" err="1"/>
              <a:t>Vlookup</a:t>
            </a:r>
            <a:r>
              <a:rPr lang="en-IN" dirty="0"/>
              <a:t> to match the category names with the category ID. </a:t>
            </a:r>
            <a:br>
              <a:rPr lang="en-IN" dirty="0"/>
            </a:br>
            <a:br>
              <a:rPr lang="en-IN" dirty="0"/>
            </a:br>
            <a:r>
              <a:rPr lang="en-IN" dirty="0"/>
              <a:t>After That a pivot table is created with category and average of views and for also the engagement rate</a:t>
            </a:r>
            <a:br>
              <a:rPr lang="en-IN" dirty="0"/>
            </a:br>
            <a:br>
              <a:rPr lang="en-IN" dirty="0"/>
            </a:br>
            <a:r>
              <a:rPr lang="en-IN" b="1" dirty="0"/>
              <a:t>Insights</a:t>
            </a:r>
            <a:r>
              <a:rPr lang="en-IN" dirty="0"/>
              <a:t> found is the SPORTS category is doing very well and it is in the first place. There are many good categories in the list..</a:t>
            </a:r>
            <a:r>
              <a:rPr lang="en-IN" dirty="0" err="1"/>
              <a:t>Youtube</a:t>
            </a:r>
            <a:r>
              <a:rPr lang="en-IN" dirty="0"/>
              <a:t> can focus on pushing content or keep effort  related to education and the autos and vehicles category</a:t>
            </a:r>
          </a:p>
          <a:p>
            <a:r>
              <a:rPr lang="en-IN" dirty="0"/>
              <a:t>Coming to the </a:t>
            </a:r>
            <a:r>
              <a:rPr lang="en-IN" b="1" dirty="0"/>
              <a:t>engagement</a:t>
            </a:r>
            <a:r>
              <a:rPr lang="en-IN" dirty="0"/>
              <a:t> part.. The Engagement rate of ‘autos’ category is high.</a:t>
            </a:r>
          </a:p>
          <a:p>
            <a:endParaRPr lang="en-IN" dirty="0"/>
          </a:p>
        </p:txBody>
      </p:sp>
      <p:pic>
        <p:nvPicPr>
          <p:cNvPr id="5" name="Picture 4">
            <a:extLst>
              <a:ext uri="{FF2B5EF4-FFF2-40B4-BE49-F238E27FC236}">
                <a16:creationId xmlns:a16="http://schemas.microsoft.com/office/drawing/2014/main" id="{89A28BF8-F85E-1886-4B55-A1F3637FD05A}"/>
              </a:ext>
            </a:extLst>
          </p:cNvPr>
          <p:cNvPicPr>
            <a:picLocks noChangeAspect="1"/>
          </p:cNvPicPr>
          <p:nvPr/>
        </p:nvPicPr>
        <p:blipFill>
          <a:blip r:embed="rId2"/>
          <a:stretch>
            <a:fillRect/>
          </a:stretch>
        </p:blipFill>
        <p:spPr>
          <a:xfrm>
            <a:off x="5374640" y="309245"/>
            <a:ext cx="6624320" cy="3245314"/>
          </a:xfrm>
          <a:prstGeom prst="rect">
            <a:avLst/>
          </a:prstGeom>
        </p:spPr>
      </p:pic>
      <p:pic>
        <p:nvPicPr>
          <p:cNvPr id="7" name="Picture 6">
            <a:extLst>
              <a:ext uri="{FF2B5EF4-FFF2-40B4-BE49-F238E27FC236}">
                <a16:creationId xmlns:a16="http://schemas.microsoft.com/office/drawing/2014/main" id="{7C5D26AB-2324-E281-32AE-72C9BAC75C21}"/>
              </a:ext>
            </a:extLst>
          </p:cNvPr>
          <p:cNvPicPr>
            <a:picLocks noChangeAspect="1"/>
          </p:cNvPicPr>
          <p:nvPr/>
        </p:nvPicPr>
        <p:blipFill rotWithShape="1">
          <a:blip r:embed="rId3"/>
          <a:srcRect l="-221" t="7848" r="69902" b="30431"/>
          <a:stretch/>
        </p:blipFill>
        <p:spPr>
          <a:xfrm>
            <a:off x="7508240" y="3826797"/>
            <a:ext cx="3474720" cy="2479676"/>
          </a:xfrm>
          <a:prstGeom prst="rect">
            <a:avLst/>
          </a:prstGeom>
        </p:spPr>
      </p:pic>
    </p:spTree>
    <p:extLst>
      <p:ext uri="{BB962C8B-B14F-4D97-AF65-F5344CB8AC3E}">
        <p14:creationId xmlns:p14="http://schemas.microsoft.com/office/powerpoint/2010/main" val="259955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3AA8-4CEE-0C70-8783-59B6CF32C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49587-4BA1-6B6C-F482-83DF0552891D}"/>
              </a:ext>
            </a:extLst>
          </p:cNvPr>
          <p:cNvSpPr>
            <a:spLocks noGrp="1"/>
          </p:cNvSpPr>
          <p:nvPr>
            <p:ph type="title"/>
          </p:nvPr>
        </p:nvSpPr>
        <p:spPr/>
        <p:txBody>
          <a:bodyPr/>
          <a:lstStyle/>
          <a:p>
            <a:r>
              <a:rPr lang="en-IN" dirty="0"/>
              <a:t>Q4</a:t>
            </a:r>
          </a:p>
        </p:txBody>
      </p:sp>
      <p:sp>
        <p:nvSpPr>
          <p:cNvPr id="3" name="TextBox 2">
            <a:extLst>
              <a:ext uri="{FF2B5EF4-FFF2-40B4-BE49-F238E27FC236}">
                <a16:creationId xmlns:a16="http://schemas.microsoft.com/office/drawing/2014/main" id="{0A40E750-E2E5-DAE0-3B1B-CE4681544E0B}"/>
              </a:ext>
            </a:extLst>
          </p:cNvPr>
          <p:cNvSpPr txBox="1"/>
          <p:nvPr/>
        </p:nvSpPr>
        <p:spPr>
          <a:xfrm>
            <a:off x="447040" y="1412240"/>
            <a:ext cx="6807200" cy="1477328"/>
          </a:xfrm>
          <a:prstGeom prst="rect">
            <a:avLst/>
          </a:prstGeom>
          <a:noFill/>
        </p:spPr>
        <p:txBody>
          <a:bodyPr wrap="square" rtlCol="0">
            <a:spAutoFit/>
          </a:bodyPr>
          <a:lstStyle/>
          <a:p>
            <a:r>
              <a:rPr lang="en-IN" b="1" dirty="0"/>
              <a:t>Task Given </a:t>
            </a:r>
            <a:r>
              <a:rPr lang="en-IN" dirty="0"/>
              <a:t>is to filter the data for a particular category and particular channel..</a:t>
            </a:r>
          </a:p>
          <a:p>
            <a:r>
              <a:rPr lang="en-IN" dirty="0"/>
              <a:t>Here I used the filter and first filtered the category …I chose Entertainment and then the channel named ‘Entertainment Circle’</a:t>
            </a:r>
          </a:p>
          <a:p>
            <a:r>
              <a:rPr lang="en-IN" dirty="0"/>
              <a:t>All the videos of that channel appear..</a:t>
            </a:r>
          </a:p>
        </p:txBody>
      </p:sp>
      <p:pic>
        <p:nvPicPr>
          <p:cNvPr id="5" name="Picture 4">
            <a:extLst>
              <a:ext uri="{FF2B5EF4-FFF2-40B4-BE49-F238E27FC236}">
                <a16:creationId xmlns:a16="http://schemas.microsoft.com/office/drawing/2014/main" id="{3F63E6D8-D017-E185-8F0C-EA8D8101253E}"/>
              </a:ext>
            </a:extLst>
          </p:cNvPr>
          <p:cNvPicPr>
            <a:picLocks noChangeAspect="1"/>
          </p:cNvPicPr>
          <p:nvPr/>
        </p:nvPicPr>
        <p:blipFill>
          <a:blip r:embed="rId2"/>
          <a:stretch>
            <a:fillRect/>
          </a:stretch>
        </p:blipFill>
        <p:spPr>
          <a:xfrm>
            <a:off x="274320" y="2889568"/>
            <a:ext cx="11206480" cy="1698616"/>
          </a:xfrm>
          <a:prstGeom prst="rect">
            <a:avLst/>
          </a:prstGeom>
        </p:spPr>
      </p:pic>
      <p:sp>
        <p:nvSpPr>
          <p:cNvPr id="6" name="TextBox 5">
            <a:extLst>
              <a:ext uri="{FF2B5EF4-FFF2-40B4-BE49-F238E27FC236}">
                <a16:creationId xmlns:a16="http://schemas.microsoft.com/office/drawing/2014/main" id="{E2B4D546-EC65-E704-931D-86AE8C43A048}"/>
              </a:ext>
            </a:extLst>
          </p:cNvPr>
          <p:cNvSpPr txBox="1"/>
          <p:nvPr/>
        </p:nvSpPr>
        <p:spPr>
          <a:xfrm>
            <a:off x="447040" y="4917440"/>
            <a:ext cx="6614160" cy="1754326"/>
          </a:xfrm>
          <a:prstGeom prst="rect">
            <a:avLst/>
          </a:prstGeom>
          <a:noFill/>
        </p:spPr>
        <p:txBody>
          <a:bodyPr wrap="square" rtlCol="0">
            <a:spAutoFit/>
          </a:bodyPr>
          <a:lstStyle/>
          <a:p>
            <a:r>
              <a:rPr lang="en-IN" dirty="0"/>
              <a:t>The Other sub task is to match the category with the category </a:t>
            </a:r>
            <a:r>
              <a:rPr lang="en-IN" dirty="0" err="1"/>
              <a:t>id..Category</a:t>
            </a:r>
            <a:r>
              <a:rPr lang="en-IN" dirty="0"/>
              <a:t> Names are mentioned in the other </a:t>
            </a:r>
            <a:r>
              <a:rPr lang="en-IN" dirty="0" err="1"/>
              <a:t>sheet..I</a:t>
            </a:r>
            <a:r>
              <a:rPr lang="en-IN" dirty="0"/>
              <a:t> used </a:t>
            </a:r>
            <a:r>
              <a:rPr lang="en-IN" dirty="0" err="1"/>
              <a:t>Xlookup</a:t>
            </a:r>
            <a:r>
              <a:rPr lang="en-IN" dirty="0"/>
              <a:t>..</a:t>
            </a:r>
          </a:p>
          <a:p>
            <a:r>
              <a:rPr lang="en-IN" b="1" dirty="0"/>
              <a:t>Formula Used:</a:t>
            </a:r>
            <a:r>
              <a:rPr lang="en-US" b="1" dirty="0"/>
              <a:t>=VLOOKUP(F2,Category!$A$1:$B$33,2,FALSE)</a:t>
            </a:r>
          </a:p>
          <a:p>
            <a:r>
              <a:rPr lang="en-US" b="1" dirty="0"/>
              <a:t>The  Insight I found is about the </a:t>
            </a:r>
            <a:r>
              <a:rPr lang="en-US" b="1" dirty="0" err="1"/>
              <a:t>channel..By</a:t>
            </a:r>
            <a:r>
              <a:rPr lang="en-US" b="1" dirty="0"/>
              <a:t> using filter I got to know about that particular channel</a:t>
            </a:r>
          </a:p>
        </p:txBody>
      </p:sp>
      <p:pic>
        <p:nvPicPr>
          <p:cNvPr id="8" name="Picture 7">
            <a:extLst>
              <a:ext uri="{FF2B5EF4-FFF2-40B4-BE49-F238E27FC236}">
                <a16:creationId xmlns:a16="http://schemas.microsoft.com/office/drawing/2014/main" id="{AFB11ABA-619C-738E-F6C2-C16B57AFA5C4}"/>
              </a:ext>
            </a:extLst>
          </p:cNvPr>
          <p:cNvPicPr>
            <a:picLocks noChangeAspect="1"/>
          </p:cNvPicPr>
          <p:nvPr/>
        </p:nvPicPr>
        <p:blipFill rotWithShape="1">
          <a:blip r:embed="rId3"/>
          <a:srcRect l="16141" t="16287" b="2565"/>
          <a:stretch/>
        </p:blipFill>
        <p:spPr>
          <a:xfrm>
            <a:off x="7061200" y="4846303"/>
            <a:ext cx="4953000" cy="1646572"/>
          </a:xfrm>
          <a:prstGeom prst="rect">
            <a:avLst/>
          </a:prstGeom>
        </p:spPr>
      </p:pic>
    </p:spTree>
    <p:extLst>
      <p:ext uri="{BB962C8B-B14F-4D97-AF65-F5344CB8AC3E}">
        <p14:creationId xmlns:p14="http://schemas.microsoft.com/office/powerpoint/2010/main" val="230100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D0024-7122-8E34-6681-7873BEA3F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96A52-0C55-566E-F0F8-AF96C9E59A5B}"/>
              </a:ext>
            </a:extLst>
          </p:cNvPr>
          <p:cNvSpPr>
            <a:spLocks noGrp="1"/>
          </p:cNvSpPr>
          <p:nvPr>
            <p:ph type="title"/>
          </p:nvPr>
        </p:nvSpPr>
        <p:spPr/>
        <p:txBody>
          <a:bodyPr/>
          <a:lstStyle/>
          <a:p>
            <a:r>
              <a:rPr lang="en-IN" dirty="0"/>
              <a:t>Q5</a:t>
            </a:r>
          </a:p>
        </p:txBody>
      </p:sp>
      <p:sp>
        <p:nvSpPr>
          <p:cNvPr id="3" name="TextBox 2">
            <a:extLst>
              <a:ext uri="{FF2B5EF4-FFF2-40B4-BE49-F238E27FC236}">
                <a16:creationId xmlns:a16="http://schemas.microsoft.com/office/drawing/2014/main" id="{C6C2E754-4091-4F3B-71F7-27D074F301C4}"/>
              </a:ext>
            </a:extLst>
          </p:cNvPr>
          <p:cNvSpPr txBox="1"/>
          <p:nvPr/>
        </p:nvSpPr>
        <p:spPr>
          <a:xfrm>
            <a:off x="751840" y="1397675"/>
            <a:ext cx="8016240" cy="2031325"/>
          </a:xfrm>
          <a:prstGeom prst="rect">
            <a:avLst/>
          </a:prstGeom>
          <a:noFill/>
        </p:spPr>
        <p:txBody>
          <a:bodyPr wrap="square" rtlCol="0">
            <a:spAutoFit/>
          </a:bodyPr>
          <a:lstStyle/>
          <a:p>
            <a:r>
              <a:rPr lang="en-IN" b="1" dirty="0"/>
              <a:t>The Task</a:t>
            </a:r>
            <a:r>
              <a:rPr lang="en-IN" dirty="0"/>
              <a:t> is to concatenate the title of the video and the title of the channel..</a:t>
            </a:r>
          </a:p>
          <a:p>
            <a:endParaRPr lang="en-IN" dirty="0"/>
          </a:p>
          <a:p>
            <a:r>
              <a:rPr lang="en-IN" b="1" dirty="0"/>
              <a:t>The formula used is =Concatenate(C2,”,”,D2)</a:t>
            </a:r>
          </a:p>
          <a:p>
            <a:r>
              <a:rPr lang="en-IN" dirty="0"/>
              <a:t>This will help in concatenating the values in both the cells and this </a:t>
            </a:r>
            <a:r>
              <a:rPr lang="en-IN" dirty="0" err="1"/>
              <a:t>wiil</a:t>
            </a:r>
            <a:r>
              <a:rPr lang="en-IN" dirty="0"/>
              <a:t> be useful for the sentiment analysis</a:t>
            </a:r>
          </a:p>
          <a:p>
            <a:endParaRPr lang="en-IN" dirty="0"/>
          </a:p>
          <a:p>
            <a:endParaRPr lang="en-IN" dirty="0"/>
          </a:p>
        </p:txBody>
      </p:sp>
      <p:pic>
        <p:nvPicPr>
          <p:cNvPr id="5" name="Picture 4">
            <a:extLst>
              <a:ext uri="{FF2B5EF4-FFF2-40B4-BE49-F238E27FC236}">
                <a16:creationId xmlns:a16="http://schemas.microsoft.com/office/drawing/2014/main" id="{3B00DB76-0452-31DF-080A-2ABD790A071E}"/>
              </a:ext>
            </a:extLst>
          </p:cNvPr>
          <p:cNvPicPr>
            <a:picLocks noChangeAspect="1"/>
          </p:cNvPicPr>
          <p:nvPr/>
        </p:nvPicPr>
        <p:blipFill>
          <a:blip r:embed="rId2"/>
          <a:stretch>
            <a:fillRect/>
          </a:stretch>
        </p:blipFill>
        <p:spPr>
          <a:xfrm>
            <a:off x="334778" y="3023549"/>
            <a:ext cx="11745964" cy="2010056"/>
          </a:xfrm>
          <a:prstGeom prst="rect">
            <a:avLst/>
          </a:prstGeom>
        </p:spPr>
      </p:pic>
    </p:spTree>
    <p:extLst>
      <p:ext uri="{BB962C8B-B14F-4D97-AF65-F5344CB8AC3E}">
        <p14:creationId xmlns:p14="http://schemas.microsoft.com/office/powerpoint/2010/main" val="104326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894C3-732F-65A5-0AC1-742BC9292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6AF78-541E-2764-C792-5C13A897977D}"/>
              </a:ext>
            </a:extLst>
          </p:cNvPr>
          <p:cNvSpPr>
            <a:spLocks noGrp="1"/>
          </p:cNvSpPr>
          <p:nvPr>
            <p:ph type="title"/>
          </p:nvPr>
        </p:nvSpPr>
        <p:spPr/>
        <p:txBody>
          <a:bodyPr/>
          <a:lstStyle/>
          <a:p>
            <a:r>
              <a:rPr lang="en-IN" dirty="0"/>
              <a:t>Q6</a:t>
            </a:r>
            <a:br>
              <a:rPr lang="en-IN" dirty="0"/>
            </a:br>
            <a:endParaRPr lang="en-IN" dirty="0"/>
          </a:p>
        </p:txBody>
      </p:sp>
      <p:sp>
        <p:nvSpPr>
          <p:cNvPr id="3" name="TextBox 2">
            <a:extLst>
              <a:ext uri="{FF2B5EF4-FFF2-40B4-BE49-F238E27FC236}">
                <a16:creationId xmlns:a16="http://schemas.microsoft.com/office/drawing/2014/main" id="{5A178F95-CEB6-A62E-CC74-0258CA8335BA}"/>
              </a:ext>
            </a:extLst>
          </p:cNvPr>
          <p:cNvSpPr txBox="1"/>
          <p:nvPr/>
        </p:nvSpPr>
        <p:spPr>
          <a:xfrm>
            <a:off x="558800" y="1442720"/>
            <a:ext cx="7945120" cy="646331"/>
          </a:xfrm>
          <a:prstGeom prst="rect">
            <a:avLst/>
          </a:prstGeom>
          <a:noFill/>
        </p:spPr>
        <p:txBody>
          <a:bodyPr wrap="square" rtlCol="0">
            <a:spAutoFit/>
          </a:bodyPr>
          <a:lstStyle/>
          <a:p>
            <a:r>
              <a:rPr lang="en-IN" b="1" dirty="0"/>
              <a:t>The Task </a:t>
            </a:r>
            <a:r>
              <a:rPr lang="en-IN" dirty="0"/>
              <a:t>is to count the average  number of comments for videos with comments enabled vs comments disabled.. </a:t>
            </a:r>
          </a:p>
        </p:txBody>
      </p:sp>
      <p:sp>
        <p:nvSpPr>
          <p:cNvPr id="6" name="TextBox 5">
            <a:extLst>
              <a:ext uri="{FF2B5EF4-FFF2-40B4-BE49-F238E27FC236}">
                <a16:creationId xmlns:a16="http://schemas.microsoft.com/office/drawing/2014/main" id="{65BEE211-B8FB-5075-ABF3-2992421EEC72}"/>
              </a:ext>
            </a:extLst>
          </p:cNvPr>
          <p:cNvSpPr txBox="1"/>
          <p:nvPr/>
        </p:nvSpPr>
        <p:spPr>
          <a:xfrm>
            <a:off x="304800" y="4409440"/>
            <a:ext cx="7945120" cy="923330"/>
          </a:xfrm>
          <a:prstGeom prst="rect">
            <a:avLst/>
          </a:prstGeom>
          <a:noFill/>
        </p:spPr>
        <p:txBody>
          <a:bodyPr wrap="square" rtlCol="0">
            <a:spAutoFit/>
          </a:bodyPr>
          <a:lstStyle/>
          <a:p>
            <a:r>
              <a:rPr lang="en-IN" b="1" dirty="0"/>
              <a:t>Since I was given a filtered data </a:t>
            </a:r>
            <a:r>
              <a:rPr lang="en-IN" dirty="0"/>
              <a:t>and all the data/ videos have 0 comments…So using pivot table.. I categorized the Comments disabled and the count of videos in it</a:t>
            </a:r>
          </a:p>
        </p:txBody>
      </p:sp>
      <p:pic>
        <p:nvPicPr>
          <p:cNvPr id="8" name="Picture 7">
            <a:extLst>
              <a:ext uri="{FF2B5EF4-FFF2-40B4-BE49-F238E27FC236}">
                <a16:creationId xmlns:a16="http://schemas.microsoft.com/office/drawing/2014/main" id="{AEA7B0A4-00E9-40C1-F511-99CA60D73632}"/>
              </a:ext>
            </a:extLst>
          </p:cNvPr>
          <p:cNvPicPr>
            <a:picLocks noChangeAspect="1"/>
          </p:cNvPicPr>
          <p:nvPr/>
        </p:nvPicPr>
        <p:blipFill>
          <a:blip r:embed="rId2"/>
          <a:stretch>
            <a:fillRect/>
          </a:stretch>
        </p:blipFill>
        <p:spPr>
          <a:xfrm>
            <a:off x="2043646" y="2186974"/>
            <a:ext cx="7334034" cy="2124542"/>
          </a:xfrm>
          <a:prstGeom prst="rect">
            <a:avLst/>
          </a:prstGeom>
        </p:spPr>
      </p:pic>
    </p:spTree>
    <p:extLst>
      <p:ext uri="{BB962C8B-B14F-4D97-AF65-F5344CB8AC3E}">
        <p14:creationId xmlns:p14="http://schemas.microsoft.com/office/powerpoint/2010/main" val="322523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9AD8C-12C1-5F18-AF23-E983A3362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A0677-9DD3-3FBF-7D68-09C255FC218E}"/>
              </a:ext>
            </a:extLst>
          </p:cNvPr>
          <p:cNvSpPr>
            <a:spLocks noGrp="1"/>
          </p:cNvSpPr>
          <p:nvPr>
            <p:ph type="title"/>
          </p:nvPr>
        </p:nvSpPr>
        <p:spPr>
          <a:xfrm>
            <a:off x="673493" y="153000"/>
            <a:ext cx="3455821" cy="1616203"/>
          </a:xfrm>
        </p:spPr>
        <p:txBody>
          <a:bodyPr vert="horz" lIns="91440" tIns="45720" rIns="91440" bIns="45720" rtlCol="0" anchor="b">
            <a:normAutofit/>
          </a:bodyPr>
          <a:lstStyle/>
          <a:p>
            <a:r>
              <a:rPr lang="en-US" sz="3200" kern="1200" dirty="0">
                <a:solidFill>
                  <a:schemeClr val="tx1"/>
                </a:solidFill>
                <a:latin typeface="+mj-lt"/>
                <a:ea typeface="+mj-ea"/>
                <a:cs typeface="+mj-cs"/>
              </a:rPr>
              <a:t>Q7</a:t>
            </a:r>
            <a:br>
              <a:rPr lang="en-US" sz="3200" kern="1200" dirty="0">
                <a:solidFill>
                  <a:schemeClr val="tx1"/>
                </a:solidFill>
                <a:latin typeface="+mj-lt"/>
                <a:ea typeface="+mj-ea"/>
                <a:cs typeface="+mj-cs"/>
              </a:rPr>
            </a:br>
            <a:endParaRPr lang="en-US" sz="32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D6EEAD46-7559-B47A-BC52-93656A81E144}"/>
              </a:ext>
            </a:extLst>
          </p:cNvPr>
          <p:cNvSpPr txBox="1"/>
          <p:nvPr/>
        </p:nvSpPr>
        <p:spPr>
          <a:xfrm>
            <a:off x="814982" y="1640966"/>
            <a:ext cx="3455821" cy="3447832"/>
          </a:xfrm>
          <a:prstGeom prst="rect">
            <a:avLst/>
          </a:prstGeom>
        </p:spPr>
        <p:txBody>
          <a:bodyPr vert="horz" lIns="91440" tIns="45720" rIns="91440" bIns="45720" rtlCol="0" anchor="t">
            <a:normAutofit fontScale="70000" lnSpcReduction="20000"/>
          </a:bodyPr>
          <a:lstStyle/>
          <a:p>
            <a:pPr indent="-228600">
              <a:lnSpc>
                <a:spcPct val="90000"/>
              </a:lnSpc>
              <a:spcAft>
                <a:spcPts val="600"/>
              </a:spcAft>
              <a:buFont typeface="Arial" panose="020B0604020202020204" pitchFamily="34" charset="0"/>
              <a:buChar char="•"/>
            </a:pPr>
            <a:r>
              <a:rPr lang="en-US" sz="2800" dirty="0"/>
              <a:t>The task is to create a dashboard to look at the metrics of the whole videos…Like the </a:t>
            </a:r>
            <a:r>
              <a:rPr lang="en-US" sz="2800" dirty="0" err="1"/>
              <a:t>views,total</a:t>
            </a:r>
            <a:r>
              <a:rPr lang="en-US" sz="2800" dirty="0"/>
              <a:t> likes and other insights.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I Inserted a slicer to make it more interactive…Can see the total engagement by selecting the category in the slicer and connecting them to all</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7A5B23A3-AE64-44DD-AAD4-9423C57B97C4}"/>
              </a:ext>
            </a:extLst>
          </p:cNvPr>
          <p:cNvPicPr>
            <a:picLocks noChangeAspect="1"/>
          </p:cNvPicPr>
          <p:nvPr/>
        </p:nvPicPr>
        <p:blipFill>
          <a:blip r:embed="rId2"/>
          <a:stretch>
            <a:fillRect/>
          </a:stretch>
        </p:blipFill>
        <p:spPr>
          <a:xfrm>
            <a:off x="5459565" y="496972"/>
            <a:ext cx="5904828" cy="3188606"/>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CC3B605E-918B-272B-EF60-20EB3CB93850}"/>
              </a:ext>
            </a:extLst>
          </p:cNvPr>
          <p:cNvPicPr>
            <a:picLocks noChangeAspect="1"/>
          </p:cNvPicPr>
          <p:nvPr/>
        </p:nvPicPr>
        <p:blipFill>
          <a:blip r:embed="rId3"/>
          <a:stretch>
            <a:fillRect/>
          </a:stretch>
        </p:blipFill>
        <p:spPr>
          <a:xfrm>
            <a:off x="5628640" y="3823046"/>
            <a:ext cx="5251236" cy="2799622"/>
          </a:xfrm>
          <a:prstGeom prst="rect">
            <a:avLst/>
          </a:prstGeom>
        </p:spPr>
      </p:pic>
    </p:spTree>
    <p:extLst>
      <p:ext uri="{BB962C8B-B14F-4D97-AF65-F5344CB8AC3E}">
        <p14:creationId xmlns:p14="http://schemas.microsoft.com/office/powerpoint/2010/main" val="158893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E2337-4D3D-8BFD-9570-266042E5057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0D9F4-0A8B-3C6D-E402-60CA473B2DBE}"/>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Q8</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879EEE2-E41F-F72C-97A5-0E0CFF8DCDA2}"/>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The task is to create a top3 list where the views are highest in a particular category</a:t>
            </a:r>
          </a:p>
          <a:p>
            <a:pPr indent="-228600">
              <a:lnSpc>
                <a:spcPct val="90000"/>
              </a:lnSpc>
              <a:spcAft>
                <a:spcPts val="600"/>
              </a:spcAft>
              <a:buFont typeface="Arial" panose="020B0604020202020204" pitchFamily="34" charset="0"/>
              <a:buChar char="•"/>
            </a:pPr>
            <a:r>
              <a:rPr lang="en-US" sz="2200" dirty="0"/>
              <a:t>Here I took the entertainment category and the top 3 most viewed content in the category</a:t>
            </a:r>
          </a:p>
          <a:p>
            <a:pPr indent="-228600">
              <a:lnSpc>
                <a:spcPct val="90000"/>
              </a:lnSpc>
              <a:spcAft>
                <a:spcPts val="600"/>
              </a:spcAft>
              <a:buFont typeface="Arial" panose="020B0604020202020204" pitchFamily="34" charset="0"/>
              <a:buChar char="•"/>
            </a:pPr>
            <a:r>
              <a:rPr lang="en-US" sz="2200" dirty="0"/>
              <a:t>Used The filters for filtering the top3 data</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Also Can use the pivot table and find the categories performing well based on </a:t>
            </a:r>
            <a:r>
              <a:rPr lang="en-US" sz="2200" dirty="0" err="1"/>
              <a:t>views,likes</a:t>
            </a:r>
            <a:r>
              <a:rPr lang="en-US" sz="2200" dirty="0"/>
              <a:t> and then filtering the top 5 using the filter in the pivot table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7" name="Picture 6">
            <a:extLst>
              <a:ext uri="{FF2B5EF4-FFF2-40B4-BE49-F238E27FC236}">
                <a16:creationId xmlns:a16="http://schemas.microsoft.com/office/drawing/2014/main" id="{D340D2E3-480A-D50A-C764-C673798E44CE}"/>
              </a:ext>
            </a:extLst>
          </p:cNvPr>
          <p:cNvPicPr>
            <a:picLocks noChangeAspect="1"/>
          </p:cNvPicPr>
          <p:nvPr/>
        </p:nvPicPr>
        <p:blipFill>
          <a:blip r:embed="rId2"/>
          <a:stretch>
            <a:fillRect/>
          </a:stretch>
        </p:blipFill>
        <p:spPr>
          <a:xfrm>
            <a:off x="7278204" y="935240"/>
            <a:ext cx="4599852" cy="2541418"/>
          </a:xfrm>
          <a:prstGeom prst="rect">
            <a:avLst/>
          </a:prstGeom>
        </p:spPr>
      </p:pic>
      <p:pic>
        <p:nvPicPr>
          <p:cNvPr id="5" name="Picture 4">
            <a:extLst>
              <a:ext uri="{FF2B5EF4-FFF2-40B4-BE49-F238E27FC236}">
                <a16:creationId xmlns:a16="http://schemas.microsoft.com/office/drawing/2014/main" id="{402117E2-3A13-5F89-1D56-D1A368EF0E44}"/>
              </a:ext>
            </a:extLst>
          </p:cNvPr>
          <p:cNvPicPr>
            <a:picLocks noChangeAspect="1"/>
          </p:cNvPicPr>
          <p:nvPr/>
        </p:nvPicPr>
        <p:blipFill>
          <a:blip r:embed="rId3"/>
          <a:stretch>
            <a:fillRect/>
          </a:stretch>
        </p:blipFill>
        <p:spPr>
          <a:xfrm>
            <a:off x="7863840" y="3830321"/>
            <a:ext cx="3995928" cy="1371600"/>
          </a:xfrm>
          <a:prstGeom prst="rect">
            <a:avLst/>
          </a:prstGeom>
        </p:spPr>
      </p:pic>
    </p:spTree>
    <p:extLst>
      <p:ext uri="{BB962C8B-B14F-4D97-AF65-F5344CB8AC3E}">
        <p14:creationId xmlns:p14="http://schemas.microsoft.com/office/powerpoint/2010/main" val="3968974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37614658-8520-491a-a469-e7e24871744a</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A0CEE360-9FE6-49DB-9BE6-FAAB008618CC}">
  <ds:schemaRefs>
    <ds:schemaRef ds:uri="http://schemas.titus.com/TitusProperties/"/>
  </ds:schemaRefs>
</ds:datastoreItem>
</file>

<file path=docProps/app.xml><?xml version="1.0" encoding="utf-8"?>
<Properties xmlns="http://schemas.openxmlformats.org/officeDocument/2006/extended-properties" xmlns:vt="http://schemas.openxmlformats.org/officeDocument/2006/docPropsVTypes">
  <TotalTime>191</TotalTime>
  <Words>1188</Words>
  <Application>Microsoft Office PowerPoint</Application>
  <PresentationFormat>Widescreen</PresentationFormat>
  <Paragraphs>86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Microsoft Sans Serif</vt:lpstr>
      <vt:lpstr>Office Theme</vt:lpstr>
      <vt:lpstr>Final Assessment-Excel</vt:lpstr>
      <vt:lpstr>Q1</vt:lpstr>
      <vt:lpstr>Q2</vt:lpstr>
      <vt:lpstr>Q3 </vt:lpstr>
      <vt:lpstr>Q4</vt:lpstr>
      <vt:lpstr>Q5</vt:lpstr>
      <vt:lpstr>Q6 </vt:lpstr>
      <vt:lpstr>Q7 </vt:lpstr>
      <vt:lpstr>Q8</vt:lpstr>
      <vt:lpstr>Q9 </vt:lpstr>
      <vt:lpstr>Q10 </vt:lpstr>
      <vt:lpstr>Q11</vt:lpstr>
      <vt:lpstr>Q12</vt:lpstr>
      <vt:lpstr>Q13</vt:lpstr>
      <vt:lpstr>Q14</vt:lpstr>
      <vt:lpstr>Q15</vt:lpstr>
      <vt:lpstr>Q16-Q20</vt:lpstr>
      <vt:lpstr>Q16-Q20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Assessment-Excel</dc:title>
  <dc:creator>Shaik Sharezhussain</dc:creator>
  <cp:keywords>Classification=LV_C0NF1D3NT1AL</cp:keywords>
  <cp:lastModifiedBy>Shaik Sharezhussain</cp:lastModifiedBy>
  <cp:revision>27</cp:revision>
  <dcterms:created xsi:type="dcterms:W3CDTF">2024-02-28T09:01:38Z</dcterms:created>
  <dcterms:modified xsi:type="dcterms:W3CDTF">2024-02-28T12:13:28Z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37614658-8520-491a-a469-e7e24871744a</vt:lpwstr>
  </property>
  <property fmtid="{D5CDD505-2E9C-101B-9397-08002B2CF9AE}" pid="3" name="Classification">
    <vt:lpwstr>LV_C0NF1D3NT1AL</vt:lpwstr>
  </property>
  <property fmtid="{D5CDD505-2E9C-101B-9397-08002B2CF9AE}" pid="4" name="ContainsPII">
    <vt:lpwstr>No</vt:lpwstr>
  </property>
</Properties>
</file>